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72" r:id="rId3"/>
    <p:sldId id="274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4EA557"/>
    <a:srgbClr val="4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5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9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4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3" descr="full_blue_t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00400" y="381000"/>
            <a:ext cx="5562600" cy="2743200"/>
          </a:xfrm>
          <a:noFill/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276600"/>
            <a:ext cx="5562600" cy="2362200"/>
          </a:xfrm>
        </p:spPr>
        <p:txBody>
          <a:bodyPr/>
          <a:lstStyle>
            <a:lvl1pPr marL="0" indent="0">
              <a:buFont typeface="Wingdings" charset="0"/>
              <a:buNone/>
              <a:defRPr sz="3200">
                <a:solidFill>
                  <a:srgbClr val="F1AB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10D86E55-6AD2-814B-BA4E-229281B310F3}" type="datetime1">
              <a:rPr lang="en-US">
                <a:solidFill>
                  <a:prstClr val="white"/>
                </a:solidFill>
                <a:latin typeface="Arial"/>
                <a:ea typeface="ＭＳ Ｐゴシック"/>
              </a:rPr>
              <a:pPr/>
              <a:t>2/2/16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8CF8A4EF-CDB0-3142-B866-F3AD53A0F82F}" type="slidenum">
              <a:rPr lang="en-US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41631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39F91-2624-2A44-A249-D1191DFC9865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2/2/16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63416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C47F0-4012-A34B-B185-505D81243FB8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2/2/16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83720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FBDC7-303A-CC45-A54B-9D590DB9A029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2/2/16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49161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DC99E-3381-2748-9116-CD3CADBEED56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2/2/16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66163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B5143-2F14-F148-B56A-B2238AFB7CBE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2/2/16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11423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A3D6F-A150-DD44-BA3E-6DB01A2844C4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2/2/16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646394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D846DE-E3CC-E44C-861B-0F5F05A1D8F9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2/2/16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032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22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02A36-4272-5148-9576-8363F7BC6128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2/2/16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226037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BB1D3-3979-FE41-808E-964A334BB504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2/2/16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50398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0B5DA-A37A-A54B-80F2-8333FA4F39DB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2/2/16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29136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2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4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2/2/16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4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2/2/16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1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2/2/16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89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3ECEF-0312-CB41-AF1B-3C75B5CE3C3A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2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204D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pic>
        <p:nvPicPr>
          <p:cNvPr id="1027" name="Picture 41" descr="small_logo_insid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055" y="59764"/>
            <a:ext cx="1117004" cy="100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432800" cy="762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 smtClean="0">
                <a:solidFill>
                  <a:schemeClr val="bg1"/>
                </a:solidFill>
                <a:cs typeface="+mn-cs"/>
              </a:defRPr>
            </a:lvl1pPr>
          </a:lstStyle>
          <a:p>
            <a:fld id="{3B0E7903-5929-A64C-BEE8-DC0D936B5A3C}" type="datetime1">
              <a:rPr lang="en-US">
                <a:solidFill>
                  <a:prstClr val="white"/>
                </a:solidFill>
                <a:latin typeface="Arial"/>
                <a:ea typeface="ＭＳ Ｐゴシック"/>
              </a:rPr>
              <a:pPr/>
              <a:t>2/2/16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1"/>
                </a:solidFill>
                <a:cs typeface="+mn-cs"/>
              </a:defRPr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1"/>
                </a:solidFill>
                <a:cs typeface="+mn-cs"/>
              </a:defRPr>
            </a:lvl1pPr>
          </a:lstStyle>
          <a:p>
            <a:fld id="{8CF8A4EF-CDB0-3142-B866-F3AD53A0F82F}" type="slidenum">
              <a:rPr lang="en-US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441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Blip>
          <a:blip r:embed="rId14"/>
        </a:buBlip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Blip>
          <a:blip r:embed="rId15"/>
        </a:buBlip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Blip>
          <a:blip r:embed="rId16"/>
        </a:buBlip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Blip>
          <a:blip r:embed="rId15"/>
        </a:buBlip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CS203 – Advanced Computer Architecture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Tomasulo</a:t>
            </a:r>
            <a:r>
              <a:rPr lang="en-US" dirty="0" smtClean="0"/>
              <a:t> Algorithm</a:t>
            </a:r>
          </a:p>
          <a:p>
            <a:r>
              <a:rPr lang="en-US" dirty="0" smtClean="0"/>
              <a:t>- Superscalar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91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443868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Load2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BNE</a:t>
                      </a:r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BNE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Add3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LD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SD</a:t>
                      </a:r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Add3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893224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/>
                <a:gridCol w="1397543"/>
                <a:gridCol w="831170"/>
                <a:gridCol w="794392"/>
                <a:gridCol w="1384601"/>
                <a:gridCol w="1145769"/>
                <a:gridCol w="1473785"/>
                <a:gridCol w="1238551"/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Issue</a:t>
                      </a:r>
                      <a:r>
                        <a:rPr lang="en-US" sz="1200" baseline="0" dirty="0" smtClean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</a:t>
                      </a:r>
                      <a:r>
                        <a:rPr lang="en-US" sz="1200" dirty="0" smtClean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Wrt</a:t>
                      </a:r>
                      <a:r>
                        <a:rPr lang="en-US" sz="1200" dirty="0" smtClean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[100]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Exec. directly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108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6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BNE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[108]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BNE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116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7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281117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7</a:t>
            </a:r>
          </a:p>
          <a:p>
            <a:r>
              <a:rPr lang="en-US" dirty="0" smtClean="0"/>
              <a:t>SD1 – Write to </a:t>
            </a:r>
            <a:r>
              <a:rPr lang="en-US" dirty="0" err="1" smtClean="0"/>
              <a:t>Mem</a:t>
            </a:r>
            <a:endParaRPr lang="en-US" dirty="0" smtClean="0"/>
          </a:p>
          <a:p>
            <a:r>
              <a:rPr lang="en-US" dirty="0" smtClean="0"/>
              <a:t>BNE1 – Calc. Condition</a:t>
            </a:r>
          </a:p>
          <a:p>
            <a:r>
              <a:rPr lang="en-US" dirty="0" smtClean="0"/>
              <a:t>LD2 – Wait for BNE1</a:t>
            </a:r>
          </a:p>
          <a:p>
            <a:r>
              <a:rPr lang="en-US" dirty="0" smtClean="0"/>
              <a:t>ADD2a – Wait for R2 (LD2)</a:t>
            </a:r>
          </a:p>
          <a:p>
            <a:r>
              <a:rPr lang="en-US" dirty="0"/>
              <a:t>SD2 – Wait for R2 (</a:t>
            </a:r>
            <a:r>
              <a:rPr lang="en-US" dirty="0" smtClean="0"/>
              <a:t>ADD2a)</a:t>
            </a:r>
            <a:endParaRPr lang="en-US" dirty="0"/>
          </a:p>
          <a:p>
            <a:r>
              <a:rPr lang="en-US" dirty="0" smtClean="0"/>
              <a:t>ADD2b </a:t>
            </a:r>
            <a:r>
              <a:rPr lang="en-US" dirty="0"/>
              <a:t>– Wait for </a:t>
            </a:r>
            <a:r>
              <a:rPr lang="en-US" dirty="0" smtClean="0"/>
              <a:t>BNE1</a:t>
            </a:r>
            <a:endParaRPr lang="en-US" dirty="0"/>
          </a:p>
          <a:p>
            <a:r>
              <a:rPr lang="en-US" dirty="0"/>
              <a:t>BNE2 </a:t>
            </a:r>
            <a:r>
              <a:rPr lang="en-US" dirty="0" smtClean="0"/>
              <a:t>– Wait for R2 (ADD2a)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Assume: (R1) = 100, (R3) = 10,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[100] = 5,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4011660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298548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Load2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BNE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Add3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LD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Add3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091411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/>
                <a:gridCol w="1397543"/>
                <a:gridCol w="831170"/>
                <a:gridCol w="794392"/>
                <a:gridCol w="1384601"/>
                <a:gridCol w="1145769"/>
                <a:gridCol w="1473785"/>
                <a:gridCol w="1238551"/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Issue</a:t>
                      </a:r>
                      <a:r>
                        <a:rPr lang="en-US" sz="1200" baseline="0" dirty="0" smtClean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</a:t>
                      </a:r>
                      <a:r>
                        <a:rPr lang="en-US" sz="1200" dirty="0" smtClean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Wrt</a:t>
                      </a:r>
                      <a:r>
                        <a:rPr lang="en-US" sz="1200" dirty="0" smtClean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[100]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Exec. directly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108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6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BNE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[108]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BNE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116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7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362483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8</a:t>
            </a:r>
          </a:p>
          <a:p>
            <a:r>
              <a:rPr lang="en-US" dirty="0" smtClean="0"/>
              <a:t>LD2 – </a:t>
            </a:r>
            <a:r>
              <a:rPr lang="en-US" dirty="0" err="1" smtClean="0"/>
              <a:t>Addr</a:t>
            </a:r>
            <a:r>
              <a:rPr lang="en-US" dirty="0" smtClean="0"/>
              <a:t>. Calc.</a:t>
            </a:r>
          </a:p>
          <a:p>
            <a:r>
              <a:rPr lang="en-US" dirty="0" smtClean="0"/>
              <a:t>ADD2a – Wait for R2 (LD2)</a:t>
            </a:r>
          </a:p>
          <a:p>
            <a:r>
              <a:rPr lang="en-US" dirty="0"/>
              <a:t>SD2 – Wait for R2 (</a:t>
            </a:r>
            <a:r>
              <a:rPr lang="en-US" dirty="0" smtClean="0"/>
              <a:t>ADD2a)</a:t>
            </a:r>
            <a:endParaRPr lang="en-US" dirty="0"/>
          </a:p>
          <a:p>
            <a:r>
              <a:rPr lang="en-US" dirty="0" smtClean="0"/>
              <a:t>ADD2b </a:t>
            </a:r>
            <a:r>
              <a:rPr lang="en-US" dirty="0"/>
              <a:t>– </a:t>
            </a:r>
            <a:r>
              <a:rPr lang="en-US" dirty="0" smtClean="0"/>
              <a:t>Exec</a:t>
            </a:r>
            <a:endParaRPr lang="en-US" dirty="0"/>
          </a:p>
          <a:p>
            <a:r>
              <a:rPr lang="en-US" dirty="0"/>
              <a:t>BNE2 </a:t>
            </a:r>
            <a:r>
              <a:rPr lang="en-US" dirty="0" smtClean="0"/>
              <a:t>– Wait for R2 (ADD2a)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Note: SD2 is also ready to </a:t>
            </a:r>
            <a:r>
              <a:rPr lang="en-US" dirty="0" err="1" smtClean="0"/>
              <a:t>calc</a:t>
            </a:r>
            <a:r>
              <a:rPr lang="en-US" dirty="0" smtClean="0"/>
              <a:t> </a:t>
            </a:r>
            <a:r>
              <a:rPr lang="en-US" dirty="0" err="1" smtClean="0"/>
              <a:t>addr</a:t>
            </a:r>
            <a:r>
              <a:rPr lang="en-US" dirty="0" smtClean="0"/>
              <a:t>,</a:t>
            </a:r>
          </a:p>
          <a:p>
            <a:r>
              <a:rPr lang="en-US" dirty="0" smtClean="0"/>
              <a:t>But structural hazard exist w/ LD2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Assume: (R1) = 100, (R3) = 10,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[100] = 5,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2380824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146952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Load2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BNE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Add3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LD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Add3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013901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/>
                <a:gridCol w="1397543"/>
                <a:gridCol w="831170"/>
                <a:gridCol w="794392"/>
                <a:gridCol w="1384601"/>
                <a:gridCol w="1145769"/>
                <a:gridCol w="1473785"/>
                <a:gridCol w="1238551"/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Issue</a:t>
                      </a:r>
                      <a:r>
                        <a:rPr lang="en-US" sz="1200" baseline="0" dirty="0" smtClean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</a:t>
                      </a:r>
                      <a:r>
                        <a:rPr lang="en-US" sz="1200" dirty="0" smtClean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Wrt</a:t>
                      </a:r>
                      <a:r>
                        <a:rPr lang="en-US" sz="1200" dirty="0" smtClean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[100]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Exec. directly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108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6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BNE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[108]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BNE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116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7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281117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9</a:t>
            </a:r>
          </a:p>
          <a:p>
            <a:r>
              <a:rPr lang="en-US" dirty="0" smtClean="0"/>
              <a:t>LD2 – Load from </a:t>
            </a:r>
            <a:r>
              <a:rPr lang="en-US" dirty="0" err="1" smtClean="0"/>
              <a:t>Mem</a:t>
            </a:r>
            <a:endParaRPr lang="en-US" dirty="0" smtClean="0"/>
          </a:p>
          <a:p>
            <a:r>
              <a:rPr lang="en-US" dirty="0" smtClean="0"/>
              <a:t>ADD2a – Wait for R2 (LD2)</a:t>
            </a:r>
          </a:p>
          <a:p>
            <a:r>
              <a:rPr lang="en-US" dirty="0"/>
              <a:t>SD2 – </a:t>
            </a:r>
            <a:r>
              <a:rPr lang="en-US" dirty="0" err="1" smtClean="0"/>
              <a:t>Addr</a:t>
            </a:r>
            <a:r>
              <a:rPr lang="en-US" dirty="0" smtClean="0"/>
              <a:t>. Calc.</a:t>
            </a:r>
            <a:endParaRPr lang="en-US" dirty="0"/>
          </a:p>
          <a:p>
            <a:r>
              <a:rPr lang="en-US" dirty="0" smtClean="0"/>
              <a:t>ADD2b </a:t>
            </a:r>
            <a:r>
              <a:rPr lang="en-US" dirty="0"/>
              <a:t>– </a:t>
            </a:r>
            <a:r>
              <a:rPr lang="en-US" dirty="0" smtClean="0"/>
              <a:t>Write to CDB</a:t>
            </a:r>
            <a:endParaRPr lang="en-US" dirty="0"/>
          </a:p>
          <a:p>
            <a:r>
              <a:rPr lang="en-US" dirty="0"/>
              <a:t>BNE2 </a:t>
            </a:r>
            <a:r>
              <a:rPr lang="en-US" dirty="0" smtClean="0"/>
              <a:t>– Wait for R2 (ADD2a)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Assume: (R1) = 100, (R3) = 10,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[100] = 5,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2941242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45106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BNE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Add3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LD</a:t>
                      </a:r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Add3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622708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/>
                <a:gridCol w="1397543"/>
                <a:gridCol w="831170"/>
                <a:gridCol w="794392"/>
                <a:gridCol w="1384601"/>
                <a:gridCol w="1145769"/>
                <a:gridCol w="1473785"/>
                <a:gridCol w="1238551"/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Issue</a:t>
                      </a:r>
                      <a:r>
                        <a:rPr lang="en-US" sz="1200" baseline="0" dirty="0" smtClean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</a:t>
                      </a:r>
                      <a:r>
                        <a:rPr lang="en-US" sz="1200" dirty="0" smtClean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Wrt</a:t>
                      </a:r>
                      <a:r>
                        <a:rPr lang="en-US" sz="1200" dirty="0" smtClean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[100]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Exec. directly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108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6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BNE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[108]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BNE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116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7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2811174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10</a:t>
            </a:r>
          </a:p>
          <a:p>
            <a:r>
              <a:rPr lang="en-US" dirty="0" smtClean="0"/>
              <a:t>LD2 – Write to CDB</a:t>
            </a:r>
          </a:p>
          <a:p>
            <a:r>
              <a:rPr lang="en-US" dirty="0" smtClean="0"/>
              <a:t>ADD2a – Wait for R2 (LD2)</a:t>
            </a:r>
          </a:p>
          <a:p>
            <a:r>
              <a:rPr lang="en-US" dirty="0"/>
              <a:t>SD2 – Wait for R2 (</a:t>
            </a:r>
            <a:r>
              <a:rPr lang="en-US" dirty="0" smtClean="0"/>
              <a:t>ADD2a)</a:t>
            </a:r>
            <a:endParaRPr lang="en-US" dirty="0"/>
          </a:p>
          <a:p>
            <a:r>
              <a:rPr lang="en-US" dirty="0" smtClean="0"/>
              <a:t>BNE2 – Wait for R2 (ADD2a)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Assume: (R1) = 100, (R3) = 10,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[100] = 5,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219196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265473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BNE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Add3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Add3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005960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/>
                <a:gridCol w="1397543"/>
                <a:gridCol w="831170"/>
                <a:gridCol w="794392"/>
                <a:gridCol w="1384601"/>
                <a:gridCol w="1145769"/>
                <a:gridCol w="1473785"/>
                <a:gridCol w="1238551"/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Issue</a:t>
                      </a:r>
                      <a:r>
                        <a:rPr lang="en-US" sz="1200" baseline="0" dirty="0" smtClean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</a:t>
                      </a:r>
                      <a:r>
                        <a:rPr lang="en-US" sz="1200" dirty="0" smtClean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Wrt</a:t>
                      </a:r>
                      <a:r>
                        <a:rPr lang="en-US" sz="1200" dirty="0" smtClean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[100]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Exec. directly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108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6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BNE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[108]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BNE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116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7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28111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11</a:t>
            </a:r>
          </a:p>
          <a:p>
            <a:r>
              <a:rPr lang="en-US" dirty="0" smtClean="0"/>
              <a:t>ADD2a – Exec</a:t>
            </a:r>
          </a:p>
          <a:p>
            <a:r>
              <a:rPr lang="en-US" dirty="0"/>
              <a:t>SD2 – Wait for R2 (</a:t>
            </a:r>
            <a:r>
              <a:rPr lang="en-US" dirty="0" smtClean="0"/>
              <a:t>ADD2a)</a:t>
            </a:r>
            <a:endParaRPr lang="en-US" dirty="0"/>
          </a:p>
          <a:p>
            <a:r>
              <a:rPr lang="en-US" dirty="0" smtClean="0"/>
              <a:t>BNE2 – Wait for R2 (ADD2a)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Assume: (R1) = 100, (R3) = 10,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[100] = 5,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3528005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459390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BNE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893660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/>
                <a:gridCol w="1397543"/>
                <a:gridCol w="831170"/>
                <a:gridCol w="794392"/>
                <a:gridCol w="1384601"/>
                <a:gridCol w="1145769"/>
                <a:gridCol w="1473785"/>
                <a:gridCol w="1238551"/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Issue</a:t>
                      </a:r>
                      <a:r>
                        <a:rPr lang="en-US" sz="1200" baseline="0" dirty="0" smtClean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</a:t>
                      </a:r>
                      <a:r>
                        <a:rPr lang="en-US" sz="1200" dirty="0" smtClean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Wrt</a:t>
                      </a:r>
                      <a:r>
                        <a:rPr lang="en-US" sz="1200" dirty="0" smtClean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[100]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Exec. directly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108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6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BNE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[108]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BNE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116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7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28111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12</a:t>
            </a:r>
          </a:p>
          <a:p>
            <a:r>
              <a:rPr lang="en-US" dirty="0" smtClean="0"/>
              <a:t>ADD2a – Write to CDB</a:t>
            </a:r>
          </a:p>
          <a:p>
            <a:r>
              <a:rPr lang="en-US" dirty="0"/>
              <a:t>SD2 – Wait for R2 (</a:t>
            </a:r>
            <a:r>
              <a:rPr lang="en-US" dirty="0" smtClean="0"/>
              <a:t>ADD2a)</a:t>
            </a:r>
            <a:endParaRPr lang="en-US" dirty="0"/>
          </a:p>
          <a:p>
            <a:r>
              <a:rPr lang="en-US" dirty="0" smtClean="0"/>
              <a:t>BNE2 – Wait for R2 (ADD2a)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Assume: (R1) = 100, (R3) = 10,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[100] = 5,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1841156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906022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BNE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826390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/>
                <a:gridCol w="1397543"/>
                <a:gridCol w="831170"/>
                <a:gridCol w="794392"/>
                <a:gridCol w="1384601"/>
                <a:gridCol w="1145769"/>
                <a:gridCol w="1473785"/>
                <a:gridCol w="1238551"/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Issue</a:t>
                      </a:r>
                      <a:r>
                        <a:rPr lang="en-US" sz="1200" baseline="0" dirty="0" smtClean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</a:t>
                      </a:r>
                      <a:r>
                        <a:rPr lang="en-US" sz="1200" dirty="0" smtClean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Wrt</a:t>
                      </a:r>
                      <a:r>
                        <a:rPr lang="en-US" sz="1200" dirty="0" smtClean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[100]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Exec. directly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108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6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BNE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[108]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BNE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116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7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2314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13</a:t>
            </a:r>
          </a:p>
          <a:p>
            <a:r>
              <a:rPr lang="en-US" dirty="0" smtClean="0"/>
              <a:t>SD2 </a:t>
            </a:r>
            <a:r>
              <a:rPr lang="en-US" dirty="0"/>
              <a:t>– </a:t>
            </a:r>
            <a:r>
              <a:rPr lang="en-US" dirty="0" smtClean="0"/>
              <a:t>Store to </a:t>
            </a:r>
            <a:r>
              <a:rPr lang="en-US" dirty="0" err="1" smtClean="0"/>
              <a:t>Mem</a:t>
            </a:r>
            <a:endParaRPr lang="en-US" dirty="0"/>
          </a:p>
          <a:p>
            <a:r>
              <a:rPr lang="en-US" dirty="0" smtClean="0"/>
              <a:t>BNE2 – Calc. Condition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Assume: (R1) = 100, (R3) = 10,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[100] = 5,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3040843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8333" y="1716282"/>
            <a:ext cx="5499100" cy="454622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Tomasulo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1800" dirty="0"/>
              <a:t>Loop:	LD R2,0(R1)	</a:t>
            </a:r>
            <a:endParaRPr lang="pt-BR" sz="1800" dirty="0" smtClean="0"/>
          </a:p>
          <a:p>
            <a:pPr>
              <a:buNone/>
            </a:pPr>
            <a:r>
              <a:rPr lang="pt-BR" sz="1800" dirty="0" smtClean="0"/>
              <a:t>		DADDIU R2,R2,#1	</a:t>
            </a:r>
          </a:p>
          <a:p>
            <a:pPr>
              <a:buNone/>
            </a:pPr>
            <a:r>
              <a:rPr lang="en-US" sz="1800" dirty="0" smtClean="0"/>
              <a:t>		SD R2,0(R1)	</a:t>
            </a:r>
          </a:p>
          <a:p>
            <a:pPr>
              <a:buNone/>
            </a:pPr>
            <a:r>
              <a:rPr lang="pt-BR" sz="1800" dirty="0" smtClean="0"/>
              <a:t>		DADDIU R1,R1,#8	</a:t>
            </a:r>
          </a:p>
          <a:p>
            <a:pPr>
              <a:buNone/>
            </a:pPr>
            <a:r>
              <a:rPr lang="en-US" sz="1800" dirty="0" smtClean="0"/>
              <a:t>		BNE R2,R3,LOOP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Assumption:</a:t>
            </a:r>
          </a:p>
          <a:p>
            <a:pPr>
              <a:buNone/>
            </a:pPr>
            <a:r>
              <a:rPr lang="en-US" sz="1800" dirty="0" smtClean="0"/>
              <a:t>Add/Branch – 1 cycle</a:t>
            </a:r>
          </a:p>
          <a:p>
            <a:pPr>
              <a:buNone/>
            </a:pPr>
            <a:r>
              <a:rPr lang="en-US" sz="1800" dirty="0" smtClean="0"/>
              <a:t>Load/Store – 2 cycles </a:t>
            </a:r>
          </a:p>
          <a:p>
            <a:pPr>
              <a:buNone/>
            </a:pPr>
            <a:r>
              <a:rPr lang="en-US" sz="1800" dirty="0" smtClean="0"/>
              <a:t>(</a:t>
            </a:r>
            <a:r>
              <a:rPr lang="en-US" sz="1800" dirty="0" err="1" smtClean="0"/>
              <a:t>Addr</a:t>
            </a:r>
            <a:r>
              <a:rPr lang="en-US" sz="1800" dirty="0" smtClean="0"/>
              <a:t>. Gen &amp; </a:t>
            </a:r>
            <a:r>
              <a:rPr lang="en-US" sz="1800" dirty="0" err="1" smtClean="0"/>
              <a:t>Mem</a:t>
            </a:r>
            <a:r>
              <a:rPr lang="en-US" sz="1800" dirty="0" smtClean="0"/>
              <a:t>. Access)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*Assume 2-issue superscalar</a:t>
            </a:r>
          </a:p>
          <a:p>
            <a:pPr>
              <a:buNone/>
            </a:pPr>
            <a:r>
              <a:rPr lang="en-US" sz="1800" dirty="0" smtClean="0"/>
              <a:t>2 instruction can commit/clock</a:t>
            </a:r>
          </a:p>
          <a:p>
            <a:pPr>
              <a:buNone/>
            </a:pPr>
            <a:r>
              <a:rPr lang="en-US" sz="1800" dirty="0" smtClean="0"/>
              <a:t>(2 CDB)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2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79300" y="5679110"/>
            <a:ext cx="9144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Branch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7137" y="5680529"/>
            <a:ext cx="9144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FP Adder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92922" y="5679110"/>
            <a:ext cx="9144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Memory 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345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489976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574019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/>
                <a:gridCol w="1397543"/>
                <a:gridCol w="831170"/>
                <a:gridCol w="794392"/>
                <a:gridCol w="1384601"/>
                <a:gridCol w="1145769"/>
                <a:gridCol w="1473785"/>
                <a:gridCol w="1238551"/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Issue</a:t>
                      </a:r>
                      <a:r>
                        <a:rPr lang="en-US" sz="1200" baseline="0" dirty="0" smtClean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</a:t>
                      </a:r>
                      <a:r>
                        <a:rPr lang="en-US" sz="1200" dirty="0" smtClean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Wrt</a:t>
                      </a:r>
                      <a:r>
                        <a:rPr lang="en-US" sz="1200" dirty="0" smtClean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[100]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108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6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[108]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116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7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Assume: (R1) = 100, (R3) = 10,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[100] = 5,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2817466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708532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Load1</a:t>
                      </a:r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LD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15240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1</a:t>
            </a:r>
          </a:p>
          <a:p>
            <a:r>
              <a:rPr lang="en-US" dirty="0" smtClean="0"/>
              <a:t>LD1 – Issue </a:t>
            </a:r>
          </a:p>
          <a:p>
            <a:r>
              <a:rPr lang="en-US" dirty="0" smtClean="0"/>
              <a:t>ADD1a – Issue</a:t>
            </a: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727559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/>
                <a:gridCol w="1397543"/>
                <a:gridCol w="831170"/>
                <a:gridCol w="794392"/>
                <a:gridCol w="1384601"/>
                <a:gridCol w="1145769"/>
                <a:gridCol w="1473785"/>
                <a:gridCol w="1238551"/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Issue</a:t>
                      </a:r>
                      <a:r>
                        <a:rPr lang="en-US" sz="1200" baseline="0" dirty="0" smtClean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</a:t>
                      </a:r>
                      <a:r>
                        <a:rPr lang="en-US" sz="1200" dirty="0" smtClean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Wrt</a:t>
                      </a:r>
                      <a:r>
                        <a:rPr lang="en-US" sz="1200" dirty="0" smtClean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[100]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108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6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[108]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116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7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Assume: (R1) = 100, (R3) = 10,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[100] = 5,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2846425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76363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ADD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LD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100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SD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Add1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2662958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2</a:t>
            </a:r>
          </a:p>
          <a:p>
            <a:r>
              <a:rPr lang="en-US" dirty="0" smtClean="0"/>
              <a:t>LD1 – Calc. </a:t>
            </a:r>
            <a:r>
              <a:rPr lang="en-US" dirty="0" err="1" smtClean="0"/>
              <a:t>Addr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ADD1a – Wait for R2 (LD1)</a:t>
            </a:r>
          </a:p>
          <a:p>
            <a:r>
              <a:rPr lang="en-US" dirty="0" smtClean="0"/>
              <a:t>SD1 – Issue</a:t>
            </a:r>
          </a:p>
          <a:p>
            <a:r>
              <a:rPr lang="en-US" dirty="0" smtClean="0"/>
              <a:t>ADD1b – Issue</a:t>
            </a: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153686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/>
                <a:gridCol w="1397543"/>
                <a:gridCol w="831170"/>
                <a:gridCol w="794392"/>
                <a:gridCol w="1384601"/>
                <a:gridCol w="1145769"/>
                <a:gridCol w="1473785"/>
                <a:gridCol w="1238551"/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Issue</a:t>
                      </a:r>
                      <a:r>
                        <a:rPr lang="en-US" sz="1200" baseline="0" dirty="0" smtClean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</a:t>
                      </a:r>
                      <a:r>
                        <a:rPr lang="en-US" sz="1200" dirty="0" smtClean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Wrt</a:t>
                      </a:r>
                      <a:r>
                        <a:rPr lang="en-US" sz="1200" dirty="0" smtClean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[100]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108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6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[108]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116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7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Assume: (R1) = 100, (R3) = 10,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[100] = 5,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1916698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008443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ADD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ADD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100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BNE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Add1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LD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100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100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SD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100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266295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3</a:t>
            </a:r>
          </a:p>
          <a:p>
            <a:r>
              <a:rPr lang="en-US" dirty="0" smtClean="0"/>
              <a:t>LD1 – Load from </a:t>
            </a:r>
            <a:r>
              <a:rPr lang="en-US" dirty="0" err="1" smtClean="0"/>
              <a:t>Mem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ADD1a – Wait for </a:t>
            </a:r>
            <a:r>
              <a:rPr lang="en-US" dirty="0"/>
              <a:t>R2 (LD1)</a:t>
            </a:r>
          </a:p>
          <a:p>
            <a:r>
              <a:rPr lang="en-US" dirty="0" smtClean="0"/>
              <a:t>SD1 – Calc. </a:t>
            </a:r>
            <a:r>
              <a:rPr lang="en-US" dirty="0" err="1" smtClean="0"/>
              <a:t>Addr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ADD1b – Execute</a:t>
            </a:r>
          </a:p>
          <a:p>
            <a:r>
              <a:rPr lang="en-US" dirty="0" smtClean="0"/>
              <a:t>BNE1 - Issue</a:t>
            </a: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500625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/>
                <a:gridCol w="1397543"/>
                <a:gridCol w="831170"/>
                <a:gridCol w="794392"/>
                <a:gridCol w="1384601"/>
                <a:gridCol w="1145769"/>
                <a:gridCol w="1473785"/>
                <a:gridCol w="1238551"/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Issue</a:t>
                      </a:r>
                      <a:r>
                        <a:rPr lang="en-US" sz="1200" baseline="0" dirty="0" smtClean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</a:t>
                      </a:r>
                      <a:r>
                        <a:rPr lang="en-US" sz="1200" dirty="0" smtClean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Wrt</a:t>
                      </a:r>
                      <a:r>
                        <a:rPr lang="en-US" sz="1200" dirty="0" smtClean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[100]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Exec. directly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108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6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[108]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116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7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Assume: (R1) = 100, (R3) = 10,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[100] = 5,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2736313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698077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ADD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latin typeface="Arial"/>
                          <a:cs typeface="Arial"/>
                        </a:rPr>
                        <a:t>ADD</a:t>
                      </a:r>
                      <a:endParaRPr lang="en-US" sz="1200" strike="sngStrike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latin typeface="Arial"/>
                          <a:cs typeface="Arial"/>
                        </a:rPr>
                        <a:t>100</a:t>
                      </a:r>
                      <a:endParaRPr lang="en-US" sz="1200" strike="sngStrike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latin typeface="Arial"/>
                          <a:cs typeface="Arial"/>
                        </a:rPr>
                        <a:t>8</a:t>
                      </a:r>
                      <a:endParaRPr lang="en-US" sz="1200" strike="sngStrike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Load2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BNE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latin typeface="Arial"/>
                          <a:cs typeface="Arial"/>
                        </a:rPr>
                        <a:t>LD</a:t>
                      </a:r>
                      <a:endParaRPr lang="en-US" sz="1200" strike="sngStrike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latin typeface="Arial"/>
                          <a:cs typeface="Arial"/>
                        </a:rPr>
                        <a:t>100</a:t>
                      </a:r>
                      <a:endParaRPr lang="en-US" sz="1200" strike="sngStrike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latin typeface="Arial"/>
                          <a:cs typeface="Arial"/>
                        </a:rPr>
                        <a:t>100</a:t>
                      </a:r>
                      <a:endParaRPr lang="en-US" sz="1200" strike="sngStrike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LD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SD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100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100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281117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4</a:t>
            </a:r>
          </a:p>
          <a:p>
            <a:r>
              <a:rPr lang="en-US" dirty="0" smtClean="0"/>
              <a:t>LD1 – Write to CDB</a:t>
            </a:r>
          </a:p>
          <a:p>
            <a:r>
              <a:rPr lang="en-US" dirty="0" smtClean="0"/>
              <a:t>ADD1a – Wait for R2 (LD1)</a:t>
            </a:r>
          </a:p>
          <a:p>
            <a:r>
              <a:rPr lang="en-US" dirty="0" smtClean="0"/>
              <a:t>SD1 – Wait for R2 (ADD1a)</a:t>
            </a:r>
          </a:p>
          <a:p>
            <a:r>
              <a:rPr lang="en-US" dirty="0" smtClean="0"/>
              <a:t>ADD1b – Write to CDB</a:t>
            </a:r>
          </a:p>
          <a:p>
            <a:r>
              <a:rPr lang="en-US" dirty="0" smtClean="0"/>
              <a:t>BNE1 – Wait for R2 (ADD1a)</a:t>
            </a:r>
          </a:p>
          <a:p>
            <a:r>
              <a:rPr lang="en-US" dirty="0" smtClean="0"/>
              <a:t>LD2 – Issue</a:t>
            </a:r>
          </a:p>
          <a:p>
            <a:r>
              <a:rPr lang="en-US" dirty="0" smtClean="0"/>
              <a:t>ADD2a - Issue</a:t>
            </a: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661666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/>
                <a:gridCol w="1397543"/>
                <a:gridCol w="831170"/>
                <a:gridCol w="794392"/>
                <a:gridCol w="1384601"/>
                <a:gridCol w="1145769"/>
                <a:gridCol w="1473785"/>
                <a:gridCol w="1238551"/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Issue</a:t>
                      </a:r>
                      <a:r>
                        <a:rPr lang="en-US" sz="1200" baseline="0" dirty="0" smtClean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</a:t>
                      </a:r>
                      <a:r>
                        <a:rPr lang="en-US" sz="1200" dirty="0" smtClean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Wrt</a:t>
                      </a:r>
                      <a:r>
                        <a:rPr lang="en-US" sz="1200" dirty="0" smtClean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[100]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Exec. directly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108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6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[108]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116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7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Assume: (R1) = 100, (R3) = 10,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[100] = 5,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220634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060250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Load2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BNE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LD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SD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SD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Add3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281117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5</a:t>
            </a:r>
          </a:p>
          <a:p>
            <a:r>
              <a:rPr lang="en-US" dirty="0" smtClean="0"/>
              <a:t>ADD1a – Execute</a:t>
            </a:r>
          </a:p>
          <a:p>
            <a:r>
              <a:rPr lang="en-US" dirty="0" smtClean="0"/>
              <a:t>SD1 – Wait for R2 (ADD1a)</a:t>
            </a:r>
          </a:p>
          <a:p>
            <a:r>
              <a:rPr lang="en-US" dirty="0" smtClean="0"/>
              <a:t>BNE1 – Wait for R2 (ADD1a)</a:t>
            </a:r>
          </a:p>
          <a:p>
            <a:r>
              <a:rPr lang="en-US" dirty="0" smtClean="0"/>
              <a:t>LD2 – Wait for BNE1</a:t>
            </a:r>
          </a:p>
          <a:p>
            <a:r>
              <a:rPr lang="en-US" dirty="0" smtClean="0"/>
              <a:t>ADD2a – Wait for R2 (LD2)</a:t>
            </a:r>
          </a:p>
          <a:p>
            <a:r>
              <a:rPr lang="en-US" dirty="0" smtClean="0"/>
              <a:t>SD2 – Issue</a:t>
            </a:r>
          </a:p>
          <a:p>
            <a:r>
              <a:rPr lang="en-US" dirty="0" smtClean="0"/>
              <a:t>ADD2b – Issue </a:t>
            </a: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621311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/>
                <a:gridCol w="1397543"/>
                <a:gridCol w="831170"/>
                <a:gridCol w="794392"/>
                <a:gridCol w="1384601"/>
                <a:gridCol w="1145769"/>
                <a:gridCol w="1473785"/>
                <a:gridCol w="1238551"/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Issue</a:t>
                      </a:r>
                      <a:r>
                        <a:rPr lang="en-US" sz="1200" baseline="0" dirty="0" smtClean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</a:t>
                      </a:r>
                      <a:r>
                        <a:rPr lang="en-US" sz="1200" dirty="0" smtClean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Wrt</a:t>
                      </a:r>
                      <a:r>
                        <a:rPr lang="en-US" sz="1200" dirty="0" smtClean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[100]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Exec. directly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108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6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BNE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[108]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116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7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Assume: (R1) = 100, (R3) = 10,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[100] = 5,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2864866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46839"/>
              </p:ext>
            </p:extLst>
          </p:nvPr>
        </p:nvGraphicFramePr>
        <p:xfrm>
          <a:off x="3767662" y="3642925"/>
          <a:ext cx="517878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  <a:gridCol w="647348"/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Busy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Load2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BNE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BNE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Add3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LD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SD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Store2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Add3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41941"/>
              </p:ext>
            </p:extLst>
          </p:nvPr>
        </p:nvGraphicFramePr>
        <p:xfrm>
          <a:off x="268112" y="225777"/>
          <a:ext cx="8678333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22"/>
                <a:gridCol w="1397543"/>
                <a:gridCol w="831170"/>
                <a:gridCol w="794392"/>
                <a:gridCol w="1384601"/>
                <a:gridCol w="1145769"/>
                <a:gridCol w="1473785"/>
                <a:gridCol w="1238551"/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Issue</a:t>
                      </a:r>
                      <a:r>
                        <a:rPr lang="en-US" sz="1200" baseline="0" dirty="0" smtClean="0"/>
                        <a:t>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Exec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</a:t>
                      </a:r>
                      <a:r>
                        <a:rPr lang="en-US" sz="1200" dirty="0" smtClean="0"/>
                        <a:t> access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Wrt</a:t>
                      </a:r>
                      <a:r>
                        <a:rPr lang="en-US" sz="1200" dirty="0" smtClean="0"/>
                        <a:t>. CDB @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[100]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Exec. directly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108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6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BNE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(LD)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(R2)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R2 (ADD)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[108] = 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Wait for BNE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(R1) = 116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/>
                          <a:cs typeface="Arial"/>
                        </a:rPr>
                        <a:t>7 ≠ 10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3" y="3642925"/>
            <a:ext cx="2811174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Cycle 6</a:t>
            </a:r>
          </a:p>
          <a:p>
            <a:r>
              <a:rPr lang="en-US" dirty="0" smtClean="0"/>
              <a:t>ADD1a – Write to CDB</a:t>
            </a:r>
          </a:p>
          <a:p>
            <a:r>
              <a:rPr lang="en-US" dirty="0" smtClean="0"/>
              <a:t>SD1 – Wait for R2 (ADD1a)</a:t>
            </a:r>
          </a:p>
          <a:p>
            <a:r>
              <a:rPr lang="en-US" dirty="0" smtClean="0"/>
              <a:t>BNE1 – Wait for R2 (ADD1a)</a:t>
            </a:r>
          </a:p>
          <a:p>
            <a:r>
              <a:rPr lang="en-US" dirty="0" smtClean="0"/>
              <a:t>LD2 – Wait for BNE1</a:t>
            </a:r>
          </a:p>
          <a:p>
            <a:r>
              <a:rPr lang="en-US" dirty="0" smtClean="0"/>
              <a:t>ADD2a – Wait for R2 (LD2)</a:t>
            </a:r>
          </a:p>
          <a:p>
            <a:r>
              <a:rPr lang="en-US" dirty="0"/>
              <a:t>SD2 – </a:t>
            </a:r>
            <a:r>
              <a:rPr lang="en-US" dirty="0" smtClean="0"/>
              <a:t>Wait for R2 (ADD2a)</a:t>
            </a:r>
            <a:endParaRPr lang="en-US" dirty="0"/>
          </a:p>
          <a:p>
            <a:r>
              <a:rPr lang="en-US" dirty="0" smtClean="0"/>
              <a:t>ADD2b </a:t>
            </a:r>
            <a:r>
              <a:rPr lang="en-US" dirty="0"/>
              <a:t>– </a:t>
            </a:r>
            <a:r>
              <a:rPr lang="en-US" dirty="0" smtClean="0"/>
              <a:t>Wait for BNE1</a:t>
            </a:r>
          </a:p>
          <a:p>
            <a:r>
              <a:rPr lang="en-US" dirty="0" smtClean="0"/>
              <a:t>BNE2 - Issue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Assume: (R1) = 100, (R3) = 10,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[100] = 5, </a:t>
            </a:r>
            <a:r>
              <a:rPr lang="en-US" sz="1400" dirty="0" err="1" smtClean="0">
                <a:latin typeface="Arial"/>
                <a:cs typeface="Arial"/>
              </a:rPr>
              <a:t>Mem</a:t>
            </a:r>
            <a:r>
              <a:rPr lang="en-US" sz="1400" dirty="0" smtClean="0">
                <a:latin typeface="Arial"/>
                <a:cs typeface="Arial"/>
              </a:rPr>
              <a:t>[108] = 6</a:t>
            </a:r>
          </a:p>
        </p:txBody>
      </p:sp>
    </p:spTree>
    <p:extLst>
      <p:ext uri="{BB962C8B-B14F-4D97-AF65-F5344CB8AC3E}">
        <p14:creationId xmlns:p14="http://schemas.microsoft.com/office/powerpoint/2010/main" val="1512711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UCRTemplat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CRTemplate4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UCRTemplate4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RTemplate4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3935</Words>
  <Application>Microsoft Macintosh PowerPoint</Application>
  <PresentationFormat>On-screen Show (4:3)</PresentationFormat>
  <Paragraphs>1460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UCRTemplate4</vt:lpstr>
      <vt:lpstr>CS203 – Advanced Computer Architecture</vt:lpstr>
      <vt:lpstr>Tomasulo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224</cp:revision>
  <dcterms:created xsi:type="dcterms:W3CDTF">2016-01-28T18:45:03Z</dcterms:created>
  <dcterms:modified xsi:type="dcterms:W3CDTF">2016-02-02T18:45:39Z</dcterms:modified>
</cp:coreProperties>
</file>