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ppt/tags/tag1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0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88"/>
  </p:notesMasterIdLst>
  <p:handoutMasterIdLst>
    <p:handoutMasterId r:id="rId89"/>
  </p:handoutMasterIdLst>
  <p:sldIdLst>
    <p:sldId id="256" r:id="rId4"/>
    <p:sldId id="296" r:id="rId5"/>
    <p:sldId id="439" r:id="rId6"/>
    <p:sldId id="427" r:id="rId7"/>
    <p:sldId id="413" r:id="rId8"/>
    <p:sldId id="414" r:id="rId9"/>
    <p:sldId id="421" r:id="rId10"/>
    <p:sldId id="423" r:id="rId11"/>
    <p:sldId id="424" r:id="rId12"/>
    <p:sldId id="429" r:id="rId13"/>
    <p:sldId id="456" r:id="rId14"/>
    <p:sldId id="457" r:id="rId15"/>
    <p:sldId id="546" r:id="rId16"/>
    <p:sldId id="411" r:id="rId17"/>
    <p:sldId id="412" r:id="rId18"/>
    <p:sldId id="433" r:id="rId19"/>
    <p:sldId id="566" r:id="rId20"/>
    <p:sldId id="295" r:id="rId21"/>
    <p:sldId id="304" r:id="rId22"/>
    <p:sldId id="306" r:id="rId23"/>
    <p:sldId id="303" r:id="rId24"/>
    <p:sldId id="302" r:id="rId25"/>
    <p:sldId id="305" r:id="rId26"/>
    <p:sldId id="312" r:id="rId27"/>
    <p:sldId id="313" r:id="rId28"/>
    <p:sldId id="563" r:id="rId29"/>
    <p:sldId id="561" r:id="rId30"/>
    <p:sldId id="297" r:id="rId31"/>
    <p:sldId id="307" r:id="rId32"/>
    <p:sldId id="308" r:id="rId33"/>
    <p:sldId id="309" r:id="rId34"/>
    <p:sldId id="315" r:id="rId35"/>
    <p:sldId id="310" r:id="rId36"/>
    <p:sldId id="311" r:id="rId37"/>
    <p:sldId id="567" r:id="rId38"/>
    <p:sldId id="568" r:id="rId39"/>
    <p:sldId id="569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0" r:id="rId51"/>
    <p:sldId id="581" r:id="rId52"/>
    <p:sldId id="582" r:id="rId53"/>
    <p:sldId id="583" r:id="rId54"/>
    <p:sldId id="584" r:id="rId55"/>
    <p:sldId id="585" r:id="rId56"/>
    <p:sldId id="586" r:id="rId57"/>
    <p:sldId id="587" r:id="rId58"/>
    <p:sldId id="588" r:id="rId59"/>
    <p:sldId id="589" r:id="rId60"/>
    <p:sldId id="590" r:id="rId61"/>
    <p:sldId id="591" r:id="rId62"/>
    <p:sldId id="592" r:id="rId63"/>
    <p:sldId id="593" r:id="rId64"/>
    <p:sldId id="594" r:id="rId65"/>
    <p:sldId id="595" r:id="rId66"/>
    <p:sldId id="596" r:id="rId67"/>
    <p:sldId id="597" r:id="rId68"/>
    <p:sldId id="598" r:id="rId69"/>
    <p:sldId id="599" r:id="rId70"/>
    <p:sldId id="600" r:id="rId71"/>
    <p:sldId id="601" r:id="rId72"/>
    <p:sldId id="602" r:id="rId73"/>
    <p:sldId id="603" r:id="rId74"/>
    <p:sldId id="604" r:id="rId75"/>
    <p:sldId id="605" r:id="rId76"/>
    <p:sldId id="606" r:id="rId77"/>
    <p:sldId id="607" r:id="rId78"/>
    <p:sldId id="608" r:id="rId79"/>
    <p:sldId id="609" r:id="rId80"/>
    <p:sldId id="610" r:id="rId81"/>
    <p:sldId id="611" r:id="rId82"/>
    <p:sldId id="612" r:id="rId83"/>
    <p:sldId id="613" r:id="rId84"/>
    <p:sldId id="614" r:id="rId85"/>
    <p:sldId id="615" r:id="rId86"/>
    <p:sldId id="616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 autoAdjust="0"/>
    <p:restoredTop sz="96774" autoAdjust="0"/>
  </p:normalViewPr>
  <p:slideViewPr>
    <p:cSldViewPr snapToObjects="1">
      <p:cViewPr varScale="1">
        <p:scale>
          <a:sx n="126" d="100"/>
          <a:sy n="126" d="100"/>
        </p:scale>
        <p:origin x="9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Tor\Documents\My%20Dropbox\Stuff\QuadroFX5800-GPGPU-sim.diff.xls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p4\aamodt-pc3\papers\warp_scheduling_2\figures\all_results_pres.xlsx" TargetMode="External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4\aamodt-pc3\papers\warp_scheduling_2\figures\all_results_p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p4\aamodt-pc3\papers\warp_scheduling_2\figures\all_results_pres.xlsx" TargetMode="External"/><Relationship Id="rId3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4\aamodt-pc3\papers\warp_scheduling_2\figures\all_results_p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CA"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/>
              <a:t>HW - GPGPU-Sim Comparison</a:t>
            </a:r>
          </a:p>
        </c:rich>
      </c:tx>
      <c:layout>
        <c:manualLayout>
          <c:xMode val="edge"/>
          <c:yMode val="edge"/>
          <c:x val="0.227202495914426"/>
          <c:y val="0.029776754480811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986879326325"/>
          <c:y val="0.166253001019574"/>
          <c:w val="0.691293053646144"/>
          <c:h val="0.679900332527812"/>
        </c:manualLayout>
      </c:layout>
      <c:scatterChart>
        <c:scatterStyle val="lineMarker"/>
        <c:varyColors val="0"/>
        <c:ser>
          <c:idx val="2"/>
          <c:order val="0"/>
          <c:tx>
            <c:v>tor 1</c:v>
          </c:tx>
          <c:spPr>
            <a:ln w="28575">
              <a:noFill/>
            </a:ln>
          </c:spPr>
          <c:marker>
            <c:spPr>
              <a:solidFill>
                <a:srgbClr val="9BBB59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xVal>
            <c:numRef>
              <c:f>'data '!$K$3:$K$100</c:f>
              <c:numCache>
                <c:formatCode>0.00</c:formatCode>
                <c:ptCount val="98"/>
                <c:pt idx="0">
                  <c:v>57.56845441724713</c:v>
                </c:pt>
                <c:pt idx="1">
                  <c:v>61.30657748049035</c:v>
                </c:pt>
                <c:pt idx="2">
                  <c:v>63.89960492679526</c:v>
                </c:pt>
                <c:pt idx="3">
                  <c:v>63.1144465290805</c:v>
                </c:pt>
                <c:pt idx="4">
                  <c:v>64.37045541523145</c:v>
                </c:pt>
                <c:pt idx="5">
                  <c:v>22.1061685917916</c:v>
                </c:pt>
                <c:pt idx="6">
                  <c:v>21.6903785869303</c:v>
                </c:pt>
                <c:pt idx="7">
                  <c:v>22.86600496277914</c:v>
                </c:pt>
                <c:pt idx="8">
                  <c:v>24.19270149645576</c:v>
                </c:pt>
                <c:pt idx="9">
                  <c:v>18.19563152896485</c:v>
                </c:pt>
                <c:pt idx="10">
                  <c:v>18.99286280729579</c:v>
                </c:pt>
                <c:pt idx="11">
                  <c:v>10.68950243614352</c:v>
                </c:pt>
                <c:pt idx="12">
                  <c:v>10.567800321121</c:v>
                </c:pt>
                <c:pt idx="13">
                  <c:v>73.17903335602395</c:v>
                </c:pt>
                <c:pt idx="14">
                  <c:v>79.89594946116686</c:v>
                </c:pt>
                <c:pt idx="15">
                  <c:v>44.6479446479445</c:v>
                </c:pt>
                <c:pt idx="16">
                  <c:v>43.0533751962323</c:v>
                </c:pt>
                <c:pt idx="17">
                  <c:v>34.38034188034185</c:v>
                </c:pt>
                <c:pt idx="18">
                  <c:v>37.50582750582735</c:v>
                </c:pt>
                <c:pt idx="19">
                  <c:v>18.51762820512819</c:v>
                </c:pt>
                <c:pt idx="20">
                  <c:v>17.63583638583638</c:v>
                </c:pt>
                <c:pt idx="21">
                  <c:v>22.32397232397232</c:v>
                </c:pt>
                <c:pt idx="22">
                  <c:v>24.10989010989014</c:v>
                </c:pt>
                <c:pt idx="23">
                  <c:v>10.91852226720648</c:v>
                </c:pt>
                <c:pt idx="24">
                  <c:v>11.81220914317</c:v>
                </c:pt>
                <c:pt idx="25">
                  <c:v>3.590496288510807</c:v>
                </c:pt>
                <c:pt idx="26">
                  <c:v>193.009957072457</c:v>
                </c:pt>
                <c:pt idx="27">
                  <c:v>108.9533417402269</c:v>
                </c:pt>
                <c:pt idx="28">
                  <c:v>116.1801926316243</c:v>
                </c:pt>
                <c:pt idx="29">
                  <c:v>114.083269405119</c:v>
                </c:pt>
                <c:pt idx="30">
                  <c:v>121.3441139381353</c:v>
                </c:pt>
                <c:pt idx="31">
                  <c:v>0.0253036437246964</c:v>
                </c:pt>
                <c:pt idx="32">
                  <c:v>0.0256410256410257</c:v>
                </c:pt>
                <c:pt idx="33">
                  <c:v>16.9178185096154</c:v>
                </c:pt>
                <c:pt idx="34">
                  <c:v>0.0224749843652283</c:v>
                </c:pt>
                <c:pt idx="35">
                  <c:v>42.27727075184687</c:v>
                </c:pt>
                <c:pt idx="36">
                  <c:v>44.80884385076</c:v>
                </c:pt>
                <c:pt idx="37">
                  <c:v>66.24601205246341</c:v>
                </c:pt>
                <c:pt idx="38">
                  <c:v>41.80489901160265</c:v>
                </c:pt>
                <c:pt idx="39">
                  <c:v>42.76043956043956</c:v>
                </c:pt>
                <c:pt idx="40">
                  <c:v>69.2233609087541</c:v>
                </c:pt>
                <c:pt idx="41">
                  <c:v>65.6410256410257</c:v>
                </c:pt>
                <c:pt idx="42">
                  <c:v>41.5726495726494</c:v>
                </c:pt>
                <c:pt idx="43">
                  <c:v>44.54212454212456</c:v>
                </c:pt>
                <c:pt idx="44">
                  <c:v>70.9311740890689</c:v>
                </c:pt>
                <c:pt idx="45">
                  <c:v>0.910064799331103</c:v>
                </c:pt>
                <c:pt idx="46">
                  <c:v>83.37278106508836</c:v>
                </c:pt>
                <c:pt idx="47">
                  <c:v>115.6273515886287</c:v>
                </c:pt>
                <c:pt idx="48">
                  <c:v>28.34697217675942</c:v>
                </c:pt>
                <c:pt idx="49">
                  <c:v>77.36263736263719</c:v>
                </c:pt>
                <c:pt idx="50">
                  <c:v>55.18493306103925</c:v>
                </c:pt>
                <c:pt idx="51">
                  <c:v>53.31484706238608</c:v>
                </c:pt>
                <c:pt idx="52">
                  <c:v>119.4968694096602</c:v>
                </c:pt>
                <c:pt idx="53">
                  <c:v>30.0607559427137</c:v>
                </c:pt>
                <c:pt idx="54">
                  <c:v>120.1269457458063</c:v>
                </c:pt>
                <c:pt idx="55">
                  <c:v>137.758547008547</c:v>
                </c:pt>
                <c:pt idx="56">
                  <c:v>60.64750633981403</c:v>
                </c:pt>
                <c:pt idx="57">
                  <c:v>61.87133494308383</c:v>
                </c:pt>
                <c:pt idx="58">
                  <c:v>0.16457100591716</c:v>
                </c:pt>
                <c:pt idx="59">
                  <c:v>110.0077924969386</c:v>
                </c:pt>
                <c:pt idx="60">
                  <c:v>61.55286660904611</c:v>
                </c:pt>
                <c:pt idx="61">
                  <c:v>97.96703296703296</c:v>
                </c:pt>
                <c:pt idx="62">
                  <c:v>59.79789886039886</c:v>
                </c:pt>
                <c:pt idx="63">
                  <c:v>3.407787485357282</c:v>
                </c:pt>
                <c:pt idx="64">
                  <c:v>0.269945426195426</c:v>
                </c:pt>
                <c:pt idx="65">
                  <c:v>16.56760551395507</c:v>
                </c:pt>
                <c:pt idx="66">
                  <c:v>1.185260052447552</c:v>
                </c:pt>
                <c:pt idx="67">
                  <c:v>65.56520890277235</c:v>
                </c:pt>
                <c:pt idx="68">
                  <c:v>3.54266034097828</c:v>
                </c:pt>
                <c:pt idx="69">
                  <c:v>0.265167631041525</c:v>
                </c:pt>
                <c:pt idx="70">
                  <c:v>18.00134060650888</c:v>
                </c:pt>
                <c:pt idx="71">
                  <c:v>1.37240637651822</c:v>
                </c:pt>
                <c:pt idx="72">
                  <c:v>91.19037387193808</c:v>
                </c:pt>
                <c:pt idx="73">
                  <c:v>21.16462976276059</c:v>
                </c:pt>
                <c:pt idx="74">
                  <c:v>86.39205955334988</c:v>
                </c:pt>
                <c:pt idx="75">
                  <c:v>21.82761816496756</c:v>
                </c:pt>
                <c:pt idx="76">
                  <c:v>82.15195847097688</c:v>
                </c:pt>
                <c:pt idx="81">
                  <c:v>1.006993006993007</c:v>
                </c:pt>
              </c:numCache>
            </c:numRef>
          </c:xVal>
          <c:yVal>
            <c:numRef>
              <c:f>'data '!$L$3:$L$100</c:f>
              <c:numCache>
                <c:formatCode>0.00</c:formatCode>
                <c:ptCount val="98"/>
                <c:pt idx="0">
                  <c:v>69.1511835125894</c:v>
                </c:pt>
                <c:pt idx="1">
                  <c:v>49.4199056391822</c:v>
                </c:pt>
                <c:pt idx="2">
                  <c:v>54.8822355289421</c:v>
                </c:pt>
                <c:pt idx="3">
                  <c:v>54.54398054316985</c:v>
                </c:pt>
                <c:pt idx="4">
                  <c:v>64.35198469631762</c:v>
                </c:pt>
                <c:pt idx="5">
                  <c:v>20.75869032165009</c:v>
                </c:pt>
                <c:pt idx="6">
                  <c:v>20.66331658291457</c:v>
                </c:pt>
                <c:pt idx="7">
                  <c:v>26.02188492763857</c:v>
                </c:pt>
                <c:pt idx="8">
                  <c:v>30.36243822075781</c:v>
                </c:pt>
                <c:pt idx="9">
                  <c:v>20.44278474259801</c:v>
                </c:pt>
                <c:pt idx="10">
                  <c:v>20.8430785966821</c:v>
                </c:pt>
                <c:pt idx="11">
                  <c:v>11.6258530710558</c:v>
                </c:pt>
                <c:pt idx="12">
                  <c:v>12.58309797957854</c:v>
                </c:pt>
                <c:pt idx="13">
                  <c:v>86.64987405541561</c:v>
                </c:pt>
                <c:pt idx="14">
                  <c:v>98.11751283513975</c:v>
                </c:pt>
                <c:pt idx="15">
                  <c:v>52.08308605341215</c:v>
                </c:pt>
                <c:pt idx="16">
                  <c:v>58.11920529801324</c:v>
                </c:pt>
                <c:pt idx="17">
                  <c:v>47.42815033161388</c:v>
                </c:pt>
                <c:pt idx="18">
                  <c:v>43.13672922252015</c:v>
                </c:pt>
                <c:pt idx="19">
                  <c:v>22.94935451837138</c:v>
                </c:pt>
                <c:pt idx="20">
                  <c:v>23.40253164556947</c:v>
                </c:pt>
                <c:pt idx="21">
                  <c:v>31.9359534206696</c:v>
                </c:pt>
                <c:pt idx="22">
                  <c:v>32.50370370370371</c:v>
                </c:pt>
                <c:pt idx="23">
                  <c:v>13.86902370429892</c:v>
                </c:pt>
                <c:pt idx="24">
                  <c:v>13.93058918482647</c:v>
                </c:pt>
                <c:pt idx="25">
                  <c:v>4.308029556650241</c:v>
                </c:pt>
                <c:pt idx="26">
                  <c:v>168.5972969564486</c:v>
                </c:pt>
                <c:pt idx="27">
                  <c:v>130.6439854191977</c:v>
                </c:pt>
                <c:pt idx="28">
                  <c:v>140.4016441573695</c:v>
                </c:pt>
                <c:pt idx="29">
                  <c:v>141.2490016189962</c:v>
                </c:pt>
                <c:pt idx="30">
                  <c:v>134.6231869149264</c:v>
                </c:pt>
                <c:pt idx="31">
                  <c:v>0.0417536534446764</c:v>
                </c:pt>
                <c:pt idx="32">
                  <c:v>0.0355555555555556</c:v>
                </c:pt>
                <c:pt idx="33">
                  <c:v>20.27701080432168</c:v>
                </c:pt>
                <c:pt idx="34">
                  <c:v>0.0296697626418989</c:v>
                </c:pt>
                <c:pt idx="35">
                  <c:v>41.32979288369619</c:v>
                </c:pt>
                <c:pt idx="36">
                  <c:v>47.1660606060606</c:v>
                </c:pt>
                <c:pt idx="37">
                  <c:v>79.36860732613667</c:v>
                </c:pt>
                <c:pt idx="38">
                  <c:v>50.76581865622961</c:v>
                </c:pt>
                <c:pt idx="39">
                  <c:v>48.48847352024917</c:v>
                </c:pt>
                <c:pt idx="40">
                  <c:v>82.62932940309505</c:v>
                </c:pt>
                <c:pt idx="41">
                  <c:v>71.0072992700731</c:v>
                </c:pt>
                <c:pt idx="42">
                  <c:v>47.3958587088916</c:v>
                </c:pt>
                <c:pt idx="43">
                  <c:v>51.0991464215364</c:v>
                </c:pt>
                <c:pt idx="44">
                  <c:v>85.59389312977097</c:v>
                </c:pt>
                <c:pt idx="45">
                  <c:v>1.333460949464012</c:v>
                </c:pt>
                <c:pt idx="46">
                  <c:v>77.57075268817206</c:v>
                </c:pt>
                <c:pt idx="47">
                  <c:v>144.3531445720252</c:v>
                </c:pt>
                <c:pt idx="48">
                  <c:v>34.56751971672301</c:v>
                </c:pt>
                <c:pt idx="49">
                  <c:v>85.79329739864073</c:v>
                </c:pt>
                <c:pt idx="50">
                  <c:v>59.09187547456337</c:v>
                </c:pt>
                <c:pt idx="51">
                  <c:v>56.76602176541714</c:v>
                </c:pt>
                <c:pt idx="52">
                  <c:v>134.4377358490566</c:v>
                </c:pt>
                <c:pt idx="53">
                  <c:v>27.75942463698956</c:v>
                </c:pt>
                <c:pt idx="54">
                  <c:v>119.6657884832517</c:v>
                </c:pt>
                <c:pt idx="55">
                  <c:v>121.7008022652195</c:v>
                </c:pt>
                <c:pt idx="56">
                  <c:v>54.49753133308016</c:v>
                </c:pt>
                <c:pt idx="57">
                  <c:v>58.34193941858101</c:v>
                </c:pt>
                <c:pt idx="58">
                  <c:v>0.232039397450753</c:v>
                </c:pt>
                <c:pt idx="59">
                  <c:v>129.5575221238938</c:v>
                </c:pt>
                <c:pt idx="60">
                  <c:v>90.79415670650732</c:v>
                </c:pt>
                <c:pt idx="61">
                  <c:v>99.7676316300758</c:v>
                </c:pt>
                <c:pt idx="62">
                  <c:v>72.37607758620649</c:v>
                </c:pt>
                <c:pt idx="63">
                  <c:v>3.874514428412874</c:v>
                </c:pt>
                <c:pt idx="64">
                  <c:v>0.300361445783132</c:v>
                </c:pt>
                <c:pt idx="65">
                  <c:v>17.15440528634361</c:v>
                </c:pt>
                <c:pt idx="66">
                  <c:v>1.112564102564102</c:v>
                </c:pt>
                <c:pt idx="67">
                  <c:v>75.55118110236218</c:v>
                </c:pt>
                <c:pt idx="68">
                  <c:v>4.0533381712627</c:v>
                </c:pt>
                <c:pt idx="69">
                  <c:v>0.299064299424184</c:v>
                </c:pt>
                <c:pt idx="70">
                  <c:v>18.09502788104088</c:v>
                </c:pt>
                <c:pt idx="71">
                  <c:v>1.475850340136054</c:v>
                </c:pt>
                <c:pt idx="72">
                  <c:v>83.34430402763887</c:v>
                </c:pt>
                <c:pt idx="73">
                  <c:v>18.54488188976378</c:v>
                </c:pt>
                <c:pt idx="74">
                  <c:v>91.68136932192233</c:v>
                </c:pt>
                <c:pt idx="75">
                  <c:v>15.57671957671958</c:v>
                </c:pt>
                <c:pt idx="76">
                  <c:v>102.929785661493</c:v>
                </c:pt>
                <c:pt idx="79">
                  <c:v>52.23000000000001</c:v>
                </c:pt>
                <c:pt idx="81">
                  <c:v>1.936134453781513</c:v>
                </c:pt>
                <c:pt idx="83">
                  <c:v>1.922689075630253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EF3-4FD2-9658-1D395DEE94CA}"/>
            </c:ext>
          </c:extLst>
        </c:ser>
        <c:ser>
          <c:idx val="0"/>
          <c:order val="1"/>
          <c:tx>
            <c:v>tor 2</c:v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'data tor (2)'!$K$3:$K$100</c:f>
              <c:numCache>
                <c:formatCode>0.00</c:formatCode>
                <c:ptCount val="98"/>
                <c:pt idx="0">
                  <c:v>57.56845441724713</c:v>
                </c:pt>
                <c:pt idx="1">
                  <c:v>61.30657748049035</c:v>
                </c:pt>
                <c:pt idx="2">
                  <c:v>63.89960492679526</c:v>
                </c:pt>
                <c:pt idx="3">
                  <c:v>63.1144465290805</c:v>
                </c:pt>
                <c:pt idx="4">
                  <c:v>64.37045541523145</c:v>
                </c:pt>
                <c:pt idx="5">
                  <c:v>22.1061685917916</c:v>
                </c:pt>
                <c:pt idx="6">
                  <c:v>21.6903785869303</c:v>
                </c:pt>
                <c:pt idx="7">
                  <c:v>22.86600496277914</c:v>
                </c:pt>
                <c:pt idx="8">
                  <c:v>24.19270149645576</c:v>
                </c:pt>
                <c:pt idx="9">
                  <c:v>18.19563152896485</c:v>
                </c:pt>
                <c:pt idx="10">
                  <c:v>18.99286280729579</c:v>
                </c:pt>
                <c:pt idx="11">
                  <c:v>10.68950243614352</c:v>
                </c:pt>
                <c:pt idx="12">
                  <c:v>10.567800321121</c:v>
                </c:pt>
                <c:pt idx="13">
                  <c:v>73.17903335602395</c:v>
                </c:pt>
                <c:pt idx="14">
                  <c:v>79.89594946116686</c:v>
                </c:pt>
                <c:pt idx="15">
                  <c:v>44.6479446479445</c:v>
                </c:pt>
                <c:pt idx="16">
                  <c:v>43.0533751962323</c:v>
                </c:pt>
                <c:pt idx="17">
                  <c:v>34.38034188034185</c:v>
                </c:pt>
                <c:pt idx="18">
                  <c:v>37.50582750582735</c:v>
                </c:pt>
                <c:pt idx="19">
                  <c:v>18.51762820512819</c:v>
                </c:pt>
                <c:pt idx="20">
                  <c:v>17.63583638583638</c:v>
                </c:pt>
                <c:pt idx="21">
                  <c:v>22.32397232397232</c:v>
                </c:pt>
                <c:pt idx="22">
                  <c:v>24.10989010989014</c:v>
                </c:pt>
                <c:pt idx="23">
                  <c:v>10.91852226720648</c:v>
                </c:pt>
                <c:pt idx="24">
                  <c:v>11.81220914317</c:v>
                </c:pt>
                <c:pt idx="25">
                  <c:v>3.590496288510807</c:v>
                </c:pt>
                <c:pt idx="26">
                  <c:v>193.009957072457</c:v>
                </c:pt>
                <c:pt idx="27">
                  <c:v>108.9533417402269</c:v>
                </c:pt>
                <c:pt idx="28">
                  <c:v>116.1801926316243</c:v>
                </c:pt>
                <c:pt idx="29">
                  <c:v>114.083269405119</c:v>
                </c:pt>
                <c:pt idx="30">
                  <c:v>121.3441139381353</c:v>
                </c:pt>
                <c:pt idx="31">
                  <c:v>0.0253036437246964</c:v>
                </c:pt>
                <c:pt idx="32">
                  <c:v>0.0256410256410257</c:v>
                </c:pt>
                <c:pt idx="33">
                  <c:v>16.9178185096154</c:v>
                </c:pt>
                <c:pt idx="34">
                  <c:v>0.0224749843652283</c:v>
                </c:pt>
                <c:pt idx="35">
                  <c:v>42.27727075184687</c:v>
                </c:pt>
                <c:pt idx="36">
                  <c:v>44.80884385076</c:v>
                </c:pt>
                <c:pt idx="37">
                  <c:v>66.24601205246341</c:v>
                </c:pt>
                <c:pt idx="38">
                  <c:v>41.80489901160265</c:v>
                </c:pt>
                <c:pt idx="39">
                  <c:v>42.76043956043956</c:v>
                </c:pt>
                <c:pt idx="40">
                  <c:v>69.2233609087541</c:v>
                </c:pt>
                <c:pt idx="41">
                  <c:v>65.6410256410257</c:v>
                </c:pt>
                <c:pt idx="42">
                  <c:v>41.5726495726494</c:v>
                </c:pt>
                <c:pt idx="43">
                  <c:v>44.54212454212456</c:v>
                </c:pt>
                <c:pt idx="44">
                  <c:v>70.9311740890689</c:v>
                </c:pt>
                <c:pt idx="45">
                  <c:v>0.910064799331103</c:v>
                </c:pt>
                <c:pt idx="46">
                  <c:v>83.37278106508836</c:v>
                </c:pt>
                <c:pt idx="47">
                  <c:v>115.6273515886287</c:v>
                </c:pt>
                <c:pt idx="48">
                  <c:v>28.34697217675942</c:v>
                </c:pt>
                <c:pt idx="49">
                  <c:v>77.36263736263719</c:v>
                </c:pt>
                <c:pt idx="50">
                  <c:v>55.18493306103925</c:v>
                </c:pt>
                <c:pt idx="51">
                  <c:v>53.31484706238608</c:v>
                </c:pt>
                <c:pt idx="52">
                  <c:v>119.4968694096602</c:v>
                </c:pt>
                <c:pt idx="53">
                  <c:v>30.0607559427137</c:v>
                </c:pt>
                <c:pt idx="54">
                  <c:v>120.1269457458063</c:v>
                </c:pt>
                <c:pt idx="55">
                  <c:v>137.758547008547</c:v>
                </c:pt>
                <c:pt idx="56">
                  <c:v>60.64750633981403</c:v>
                </c:pt>
                <c:pt idx="57">
                  <c:v>61.87133494308383</c:v>
                </c:pt>
                <c:pt idx="58">
                  <c:v>0.16457100591716</c:v>
                </c:pt>
                <c:pt idx="59">
                  <c:v>110.0077924969386</c:v>
                </c:pt>
                <c:pt idx="60">
                  <c:v>61.55286660904611</c:v>
                </c:pt>
                <c:pt idx="61">
                  <c:v>97.96703296703296</c:v>
                </c:pt>
                <c:pt idx="62">
                  <c:v>59.79789886039886</c:v>
                </c:pt>
                <c:pt idx="63">
                  <c:v>3.407787485357282</c:v>
                </c:pt>
                <c:pt idx="64">
                  <c:v>0.269945426195426</c:v>
                </c:pt>
                <c:pt idx="65">
                  <c:v>16.56760551395507</c:v>
                </c:pt>
                <c:pt idx="66">
                  <c:v>1.185260052447552</c:v>
                </c:pt>
                <c:pt idx="67">
                  <c:v>65.56520890277235</c:v>
                </c:pt>
                <c:pt idx="68">
                  <c:v>3.54266034097828</c:v>
                </c:pt>
                <c:pt idx="69">
                  <c:v>0.265167631041525</c:v>
                </c:pt>
                <c:pt idx="70">
                  <c:v>18.00134060650888</c:v>
                </c:pt>
                <c:pt idx="71">
                  <c:v>1.37240637651822</c:v>
                </c:pt>
                <c:pt idx="72">
                  <c:v>91.19037387193808</c:v>
                </c:pt>
                <c:pt idx="73">
                  <c:v>21.16462976276059</c:v>
                </c:pt>
                <c:pt idx="74">
                  <c:v>86.39205955334988</c:v>
                </c:pt>
                <c:pt idx="75">
                  <c:v>21.82761816496756</c:v>
                </c:pt>
                <c:pt idx="76">
                  <c:v>82.15195847097688</c:v>
                </c:pt>
              </c:numCache>
            </c:numRef>
          </c:xVal>
          <c:yVal>
            <c:numRef>
              <c:f>'data tor (2)'!$L$3:$L$100</c:f>
              <c:numCache>
                <c:formatCode>0.00</c:formatCode>
                <c:ptCount val="98"/>
                <c:pt idx="0">
                  <c:v>69.1511835125894</c:v>
                </c:pt>
                <c:pt idx="1">
                  <c:v>49.4199056391822</c:v>
                </c:pt>
                <c:pt idx="2">
                  <c:v>54.8822355289421</c:v>
                </c:pt>
                <c:pt idx="3">
                  <c:v>54.54398054316985</c:v>
                </c:pt>
                <c:pt idx="4">
                  <c:v>64.35198469631762</c:v>
                </c:pt>
                <c:pt idx="5">
                  <c:v>20.75869032165009</c:v>
                </c:pt>
                <c:pt idx="6">
                  <c:v>20.66331658291457</c:v>
                </c:pt>
                <c:pt idx="7">
                  <c:v>26.02188492763857</c:v>
                </c:pt>
                <c:pt idx="8">
                  <c:v>30.36243822075781</c:v>
                </c:pt>
                <c:pt idx="9">
                  <c:v>20.44278474259801</c:v>
                </c:pt>
                <c:pt idx="10">
                  <c:v>20.8430785966821</c:v>
                </c:pt>
                <c:pt idx="11">
                  <c:v>11.6258530710558</c:v>
                </c:pt>
                <c:pt idx="12">
                  <c:v>12.58309797957854</c:v>
                </c:pt>
                <c:pt idx="13">
                  <c:v>86.64987405541561</c:v>
                </c:pt>
                <c:pt idx="14">
                  <c:v>98.11751283513975</c:v>
                </c:pt>
                <c:pt idx="15">
                  <c:v>52.08308605341215</c:v>
                </c:pt>
                <c:pt idx="16">
                  <c:v>58.11920529801324</c:v>
                </c:pt>
                <c:pt idx="17">
                  <c:v>47.42815033161388</c:v>
                </c:pt>
                <c:pt idx="18">
                  <c:v>43.13672922252015</c:v>
                </c:pt>
                <c:pt idx="19">
                  <c:v>22.94935451837138</c:v>
                </c:pt>
                <c:pt idx="20">
                  <c:v>23.40253164556947</c:v>
                </c:pt>
                <c:pt idx="21">
                  <c:v>31.9359534206696</c:v>
                </c:pt>
                <c:pt idx="22">
                  <c:v>32.50370370370371</c:v>
                </c:pt>
                <c:pt idx="23">
                  <c:v>13.86902370429892</c:v>
                </c:pt>
                <c:pt idx="24">
                  <c:v>13.93058918482647</c:v>
                </c:pt>
                <c:pt idx="25">
                  <c:v>4.308029556650241</c:v>
                </c:pt>
                <c:pt idx="26">
                  <c:v>168.5972969564486</c:v>
                </c:pt>
                <c:pt idx="27">
                  <c:v>130.6439854191977</c:v>
                </c:pt>
                <c:pt idx="28">
                  <c:v>140.4016441573695</c:v>
                </c:pt>
                <c:pt idx="29">
                  <c:v>141.2490016189962</c:v>
                </c:pt>
                <c:pt idx="30">
                  <c:v>134.6231869149264</c:v>
                </c:pt>
                <c:pt idx="31">
                  <c:v>0.0417536534446764</c:v>
                </c:pt>
                <c:pt idx="32">
                  <c:v>0.0355555555555556</c:v>
                </c:pt>
                <c:pt idx="33">
                  <c:v>20.27701080432168</c:v>
                </c:pt>
                <c:pt idx="34">
                  <c:v>0.0296697626418989</c:v>
                </c:pt>
                <c:pt idx="35">
                  <c:v>41.32979288369619</c:v>
                </c:pt>
                <c:pt idx="36">
                  <c:v>47.1660606060606</c:v>
                </c:pt>
                <c:pt idx="37">
                  <c:v>79.36860732613667</c:v>
                </c:pt>
                <c:pt idx="38">
                  <c:v>50.76581865622961</c:v>
                </c:pt>
                <c:pt idx="39">
                  <c:v>48.48847352024917</c:v>
                </c:pt>
                <c:pt idx="40">
                  <c:v>82.62932940309505</c:v>
                </c:pt>
                <c:pt idx="41">
                  <c:v>71.0072992700731</c:v>
                </c:pt>
                <c:pt idx="42">
                  <c:v>47.3958587088916</c:v>
                </c:pt>
                <c:pt idx="43">
                  <c:v>51.0991464215364</c:v>
                </c:pt>
                <c:pt idx="44">
                  <c:v>85.59389312977097</c:v>
                </c:pt>
                <c:pt idx="45">
                  <c:v>1.333460949464012</c:v>
                </c:pt>
                <c:pt idx="46">
                  <c:v>77.57075268817206</c:v>
                </c:pt>
                <c:pt idx="47">
                  <c:v>144.3531445720252</c:v>
                </c:pt>
                <c:pt idx="48">
                  <c:v>34.56751971672301</c:v>
                </c:pt>
                <c:pt idx="49">
                  <c:v>85.79329739864073</c:v>
                </c:pt>
                <c:pt idx="50">
                  <c:v>59.09187547456337</c:v>
                </c:pt>
                <c:pt idx="51">
                  <c:v>56.76602176541714</c:v>
                </c:pt>
                <c:pt idx="52">
                  <c:v>134.4377358490566</c:v>
                </c:pt>
                <c:pt idx="53">
                  <c:v>27.75942463698956</c:v>
                </c:pt>
                <c:pt idx="54">
                  <c:v>119.6657884832517</c:v>
                </c:pt>
                <c:pt idx="55">
                  <c:v>121.7008022652195</c:v>
                </c:pt>
                <c:pt idx="56">
                  <c:v>54.49753133308016</c:v>
                </c:pt>
                <c:pt idx="57">
                  <c:v>58.34193941858101</c:v>
                </c:pt>
                <c:pt idx="58">
                  <c:v>0.232039397450753</c:v>
                </c:pt>
                <c:pt idx="59">
                  <c:v>129.5575221238938</c:v>
                </c:pt>
                <c:pt idx="60">
                  <c:v>90.79415670650732</c:v>
                </c:pt>
                <c:pt idx="61">
                  <c:v>99.7676316300758</c:v>
                </c:pt>
                <c:pt idx="62">
                  <c:v>72.37607758620649</c:v>
                </c:pt>
                <c:pt idx="63">
                  <c:v>3.874514428412874</c:v>
                </c:pt>
                <c:pt idx="64">
                  <c:v>0.300361445783132</c:v>
                </c:pt>
                <c:pt idx="65">
                  <c:v>17.15440528634361</c:v>
                </c:pt>
                <c:pt idx="66">
                  <c:v>1.112564102564102</c:v>
                </c:pt>
                <c:pt idx="67">
                  <c:v>75.55118110236218</c:v>
                </c:pt>
                <c:pt idx="68">
                  <c:v>4.0533381712627</c:v>
                </c:pt>
                <c:pt idx="69">
                  <c:v>0.299064299424184</c:v>
                </c:pt>
                <c:pt idx="70">
                  <c:v>18.09502788104088</c:v>
                </c:pt>
                <c:pt idx="71">
                  <c:v>1.475850340136054</c:v>
                </c:pt>
                <c:pt idx="72">
                  <c:v>83.34430402763887</c:v>
                </c:pt>
                <c:pt idx="73">
                  <c:v>18.54488188976378</c:v>
                </c:pt>
                <c:pt idx="74">
                  <c:v>91.68136932192233</c:v>
                </c:pt>
                <c:pt idx="75">
                  <c:v>15.57671957671958</c:v>
                </c:pt>
                <c:pt idx="76">
                  <c:v>102.929785661493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EF3-4FD2-9658-1D395DEE9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127088"/>
        <c:axId val="2133132592"/>
      </c:scatterChart>
      <c:valAx>
        <c:axId val="2133127088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n-CA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Quadro FX5800 IPC</a:t>
                </a:r>
              </a:p>
            </c:rich>
          </c:tx>
          <c:layout>
            <c:manualLayout>
              <c:xMode val="edge"/>
              <c:yMode val="edge"/>
              <c:x val="0.403400311989304"/>
              <c:y val="0.913150751148029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lang="en-CA"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3132592"/>
        <c:crossesAt val="0.0"/>
        <c:crossBetween val="midCat"/>
      </c:valAx>
      <c:valAx>
        <c:axId val="2133132592"/>
        <c:scaling>
          <c:orientation val="minMax"/>
          <c:max val="250.0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lang="en-CA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GPGPU-Sim IPC</a:t>
                </a:r>
              </a:p>
            </c:rich>
          </c:tx>
          <c:layout>
            <c:manualLayout>
              <c:xMode val="edge"/>
              <c:yMode val="edge"/>
              <c:x val="0.0200927301540138"/>
              <c:y val="0.369726762749164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low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lang="en-CA"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3127088"/>
        <c:crossesAt val="0.0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28498943640178"/>
          <c:y val="0.0755290625167198"/>
          <c:w val="0.951290267881552"/>
          <c:h val="0.7953794109069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0816320"/>
        <c:axId val="1920825424"/>
      </c:barChart>
      <c:catAx>
        <c:axId val="1920816320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1920825424"/>
        <c:crosses val="autoZero"/>
        <c:auto val="1"/>
        <c:lblAlgn val="ctr"/>
        <c:lblOffset val="100"/>
        <c:noMultiLvlLbl val="0"/>
      </c:catAx>
      <c:valAx>
        <c:axId val="1920825424"/>
        <c:scaling>
          <c:orientation val="minMax"/>
          <c:max val="90.0"/>
          <c:min val="0.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MPKI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20816320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8498943640178"/>
          <c:y val="0.0549672605062169"/>
          <c:w val="0.937954911403421"/>
          <c:h val="0.859592226453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'primary_comparison-cache-sens'!$BB$136</c:f>
              <c:strCache>
                <c:ptCount val="1"/>
                <c:pt idx="0">
                  <c:v>LRR</c:v>
                </c:pt>
              </c:strCache>
            </c:strRef>
          </c:tx>
          <c:spPr>
            <a:solidFill>
              <a:srgbClr val="8E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127001055897924"/>
                  <c:y val="0.00197309780763971"/>
                </c:manualLayout>
              </c:layout>
              <c:tx>
                <c:rich>
                  <a:bodyPr/>
                  <a:lstStyle/>
                  <a:p>
                    <a:r>
                      <a:rPr lang="en-US" sz="800" b="1"/>
                      <a:t>153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'primary_comparison-cache-sens'!$BB$137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'primary_comparison-cache-sens'!$BC$136</c:f>
              <c:strCache>
                <c:ptCount val="1"/>
                <c:pt idx="0">
                  <c:v>LRR-BEL</c:v>
                </c:pt>
              </c:strCache>
            </c:strRef>
          </c:tx>
          <c:spPr>
            <a:pattFill prst="wdDnDiag">
              <a:fgClr>
                <a:srgbClr val="86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06946616646235"/>
                  <c:y val="0.0036689215936070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'primary_comparison-cache-sens'!$BC$137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'primary_comparison-cache-sens'!$BD$136</c:f>
              <c:strCache>
                <c:ptCount val="1"/>
                <c:pt idx="0">
                  <c:v>GTO</c:v>
                </c:pt>
              </c:strCache>
            </c:strRef>
          </c:tx>
          <c:spPr>
            <a:solidFill>
              <a:srgbClr val="B9B9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'primary_comparison-cache-sens'!$BD$137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'primary_comparison-cache-sens'!$BE$136</c:f>
              <c:strCache>
                <c:ptCount val="1"/>
                <c:pt idx="0">
                  <c:v>GTO-BEL</c:v>
                </c:pt>
              </c:strCache>
            </c:strRef>
          </c:tx>
          <c:spPr>
            <a:pattFill prst="wdUpDiag">
              <a:fgClr>
                <a:srgbClr val="B9B9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'primary_comparison-cache-sens'!$BE$137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'primary_comparison-cache-sens'!$BF$136</c:f>
              <c:strCache>
                <c:ptCount val="1"/>
                <c:pt idx="0">
                  <c:v>CCWS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'primary_comparison-cache-sens'!$BF$137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'primary_comparison-cache-sens'!$BG$136</c:f>
              <c:strCache>
                <c:ptCount val="1"/>
                <c:pt idx="0">
                  <c:v>CCWS-BEL</c:v>
                </c:pt>
              </c:strCache>
            </c:strRef>
          </c:tx>
          <c:spPr>
            <a:pattFill prst="diagBrick">
              <a:fgClr>
                <a:srgbClr val="FF99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'primary_comparison-cache-sens'!$BG$137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0638976"/>
        <c:axId val="1920630384"/>
      </c:barChart>
      <c:catAx>
        <c:axId val="192063897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920630384"/>
        <c:crosses val="autoZero"/>
        <c:auto val="1"/>
        <c:lblAlgn val="ctr"/>
        <c:lblOffset val="100"/>
        <c:noMultiLvlLbl val="0"/>
      </c:catAx>
      <c:valAx>
        <c:axId val="1920630384"/>
        <c:scaling>
          <c:orientation val="minMax"/>
          <c:max val="85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19206389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33330664840736"/>
          <c:y val="0.0740740740740741"/>
          <c:w val="0.752822072862339"/>
          <c:h val="0.22715658797302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28498943640178"/>
          <c:y val="0.0755290625167198"/>
          <c:w val="0.951290267881552"/>
          <c:h val="0.7953794109069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0027520"/>
        <c:axId val="1920060448"/>
      </c:barChart>
      <c:catAx>
        <c:axId val="1920027520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1920060448"/>
        <c:crosses val="autoZero"/>
        <c:auto val="1"/>
        <c:lblAlgn val="ctr"/>
        <c:lblOffset val="100"/>
        <c:noMultiLvlLbl val="0"/>
      </c:catAx>
      <c:valAx>
        <c:axId val="1920060448"/>
        <c:scaling>
          <c:orientation val="minMax"/>
          <c:max val="90.0"/>
          <c:min val="0.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MPKI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20027520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8498943640178"/>
          <c:y val="0.0549672605062169"/>
          <c:w val="0.937954911403421"/>
          <c:h val="0.859592226453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'primary_comparison-cache-sens'!$BB$136</c:f>
              <c:strCache>
                <c:ptCount val="1"/>
                <c:pt idx="0">
                  <c:v>LRR</c:v>
                </c:pt>
              </c:strCache>
            </c:strRef>
          </c:tx>
          <c:spPr>
            <a:solidFill>
              <a:srgbClr val="8E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127001055897924"/>
                  <c:y val="0.00197309780763971"/>
                </c:manualLayout>
              </c:layout>
              <c:tx>
                <c:rich>
                  <a:bodyPr/>
                  <a:lstStyle/>
                  <a:p>
                    <a:r>
                      <a:rPr lang="en-US" sz="800" b="1"/>
                      <a:t>153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'primary_comparison-cache-sens'!$BB$137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'primary_comparison-cache-sens'!$BC$136</c:f>
              <c:strCache>
                <c:ptCount val="1"/>
                <c:pt idx="0">
                  <c:v>LRR-BEL</c:v>
                </c:pt>
              </c:strCache>
            </c:strRef>
          </c:tx>
          <c:spPr>
            <a:pattFill prst="wdDnDiag">
              <a:fgClr>
                <a:srgbClr val="86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06946616646235"/>
                  <c:y val="0.0036689215936070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'primary_comparison-cache-sens'!$BC$137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'primary_comparison-cache-sens'!$BD$136</c:f>
              <c:strCache>
                <c:ptCount val="1"/>
                <c:pt idx="0">
                  <c:v>GTO</c:v>
                </c:pt>
              </c:strCache>
            </c:strRef>
          </c:tx>
          <c:spPr>
            <a:solidFill>
              <a:srgbClr val="B9B9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'primary_comparison-cache-sens'!$BD$137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'primary_comparison-cache-sens'!$BE$136</c:f>
              <c:strCache>
                <c:ptCount val="1"/>
                <c:pt idx="0">
                  <c:v>GTO-BEL</c:v>
                </c:pt>
              </c:strCache>
            </c:strRef>
          </c:tx>
          <c:spPr>
            <a:pattFill prst="wdUpDiag">
              <a:fgClr>
                <a:srgbClr val="B9B9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'primary_comparison-cache-sens'!$BE$137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'primary_comparison-cache-sens'!$BF$136</c:f>
              <c:strCache>
                <c:ptCount val="1"/>
                <c:pt idx="0">
                  <c:v>CCWS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'primary_comparison-cache-sens'!$BF$137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'primary_comparison-cache-sens'!$BG$136</c:f>
              <c:strCache>
                <c:ptCount val="1"/>
                <c:pt idx="0">
                  <c:v>CCWS-BEL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'primary_comparison-cache-sens'!$BG$137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8270160"/>
        <c:axId val="1938035056"/>
      </c:barChart>
      <c:catAx>
        <c:axId val="19382701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938035056"/>
        <c:crosses val="autoZero"/>
        <c:auto val="1"/>
        <c:lblAlgn val="ctr"/>
        <c:lblOffset val="100"/>
        <c:noMultiLvlLbl val="0"/>
      </c:catAx>
      <c:valAx>
        <c:axId val="1938035056"/>
        <c:scaling>
          <c:orientation val="minMax"/>
          <c:max val="85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19382701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5"/>
        <c:delete val="1"/>
      </c:legendEntry>
      <c:layout>
        <c:manualLayout>
          <c:xMode val="edge"/>
          <c:yMode val="edge"/>
          <c:x val="0.267125111229756"/>
          <c:y val="0.0740740740740741"/>
          <c:w val="0.701949575843863"/>
          <c:h val="0.4391785218064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213ED-A82C-3240-8827-014196164243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EA302AC-6006-F041-B179-1C5938C2B383}">
      <dgm:prSet phldrT="[Text]"/>
      <dgm:spPr/>
      <dgm:t>
        <a:bodyPr/>
        <a:lstStyle/>
        <a:p>
          <a:r>
            <a:rPr lang="en-US" dirty="0" smtClean="0">
              <a:latin typeface="Myriad Pro"/>
              <a:cs typeface="Myriad Pro"/>
            </a:rPr>
            <a:t>GATES</a:t>
          </a:r>
          <a:endParaRPr lang="en-US" dirty="0">
            <a:latin typeface="Myriad Pro"/>
            <a:cs typeface="Myriad Pro"/>
          </a:endParaRPr>
        </a:p>
      </dgm:t>
    </dgm:pt>
    <dgm:pt modelId="{EE4A860D-DA82-D747-8293-92C791B1BC44}" type="parTrans" cxnId="{18929057-D943-C64A-AA14-091AE569B0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C267E7F6-4CB8-0541-AAF2-30C21DCBA80A}" type="sibTrans" cxnId="{18929057-D943-C64A-AA14-091AE569B0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BF8F7A1E-CC5F-4746-8585-F5350AFFD711}">
      <dgm:prSet phldrT="[Text]"/>
      <dgm:spPr/>
      <dgm:t>
        <a:bodyPr/>
        <a:lstStyle/>
        <a:p>
          <a:r>
            <a:rPr lang="en-US" dirty="0" smtClean="0">
              <a:latin typeface="Myriad Pro"/>
              <a:cs typeface="Myriad Pro"/>
            </a:rPr>
            <a:t>Blackout</a:t>
          </a:r>
          <a:endParaRPr lang="en-US" dirty="0">
            <a:latin typeface="Myriad Pro"/>
            <a:cs typeface="Myriad Pro"/>
          </a:endParaRPr>
        </a:p>
      </dgm:t>
    </dgm:pt>
    <dgm:pt modelId="{85653DF7-AA58-FB46-8FF4-C4A8F66D5303}" type="parTrans" cxnId="{D6E74064-A7DF-D74C-B1DB-7F693B374C06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812E4710-61AE-604A-8712-D6F4491C8C21}" type="sibTrans" cxnId="{D6E74064-A7DF-D74C-B1DB-7F693B374C06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861B3CE3-3236-C444-9A02-5E0C22408B87}">
      <dgm:prSet phldrT="[Text]"/>
      <dgm:spPr/>
      <dgm:t>
        <a:bodyPr/>
        <a:lstStyle/>
        <a:p>
          <a:r>
            <a:rPr lang="en-US" dirty="0" smtClean="0">
              <a:latin typeface="Myriad Pro"/>
              <a:cs typeface="Myriad Pro"/>
            </a:rPr>
            <a:t>Adaptive Idle Detect</a:t>
          </a:r>
          <a:endParaRPr lang="en-US" dirty="0">
            <a:latin typeface="Myriad Pro"/>
            <a:cs typeface="Myriad Pro"/>
          </a:endParaRPr>
        </a:p>
      </dgm:t>
    </dgm:pt>
    <dgm:pt modelId="{A728A38F-AA09-904B-A041-22E4D7EE4B5F}" type="parTrans" cxnId="{AE7DAA28-19D8-0A49-9251-6D17B50218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2C22C687-9D3A-3840-B0CC-3166EBD462B9}" type="sibTrans" cxnId="{AE7DAA28-19D8-0A49-9251-6D17B5021874}">
      <dgm:prSet/>
      <dgm:spPr/>
      <dgm:t>
        <a:bodyPr/>
        <a:lstStyle/>
        <a:p>
          <a:endParaRPr lang="en-US">
            <a:latin typeface="Myriad Pro"/>
            <a:cs typeface="Myriad Pro"/>
          </a:endParaRPr>
        </a:p>
      </dgm:t>
    </dgm:pt>
    <dgm:pt modelId="{7DB22A55-D093-9C41-8AE5-3162B0D8201B}" type="pres">
      <dgm:prSet presAssocID="{EEE213ED-A82C-3240-8827-014196164243}" presName="compositeShape" presStyleCnt="0">
        <dgm:presLayoutVars>
          <dgm:chMax val="7"/>
          <dgm:dir/>
          <dgm:resizeHandles val="exact"/>
        </dgm:presLayoutVars>
      </dgm:prSet>
      <dgm:spPr/>
    </dgm:pt>
    <dgm:pt modelId="{8349AAD2-61C6-7048-A420-C015984D563C}" type="pres">
      <dgm:prSet presAssocID="{CEA302AC-6006-F041-B179-1C5938C2B383}" presName="circ1" presStyleLbl="vennNode1" presStyleIdx="0" presStyleCnt="3"/>
      <dgm:spPr/>
      <dgm:t>
        <a:bodyPr/>
        <a:lstStyle/>
        <a:p>
          <a:endParaRPr lang="en-US"/>
        </a:p>
      </dgm:t>
    </dgm:pt>
    <dgm:pt modelId="{C00817AA-04D4-8944-B562-EC4761BFA2B4}" type="pres">
      <dgm:prSet presAssocID="{CEA302AC-6006-F041-B179-1C5938C2B3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6E1F0-18B8-7F4C-A2EE-2713930AEA94}" type="pres">
      <dgm:prSet presAssocID="{861B3CE3-3236-C444-9A02-5E0C22408B87}" presName="circ2" presStyleLbl="vennNode1" presStyleIdx="1" presStyleCnt="3"/>
      <dgm:spPr/>
      <dgm:t>
        <a:bodyPr/>
        <a:lstStyle/>
        <a:p>
          <a:endParaRPr lang="en-US"/>
        </a:p>
      </dgm:t>
    </dgm:pt>
    <dgm:pt modelId="{F8A104C8-1289-6645-A801-B770F6AA5739}" type="pres">
      <dgm:prSet presAssocID="{861B3CE3-3236-C444-9A02-5E0C22408B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4B375-F8FB-A443-A96C-A9CE848E38A2}" type="pres">
      <dgm:prSet presAssocID="{BF8F7A1E-CC5F-4746-8585-F5350AFFD711}" presName="circ3" presStyleLbl="vennNode1" presStyleIdx="2" presStyleCnt="3"/>
      <dgm:spPr/>
      <dgm:t>
        <a:bodyPr/>
        <a:lstStyle/>
        <a:p>
          <a:endParaRPr lang="en-US"/>
        </a:p>
      </dgm:t>
    </dgm:pt>
    <dgm:pt modelId="{E2561272-F748-0B40-8732-2ECAF15B2934}" type="pres">
      <dgm:prSet presAssocID="{BF8F7A1E-CC5F-4746-8585-F5350AFFD7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74064-A7DF-D74C-B1DB-7F693B374C06}" srcId="{EEE213ED-A82C-3240-8827-014196164243}" destId="{BF8F7A1E-CC5F-4746-8585-F5350AFFD711}" srcOrd="2" destOrd="0" parTransId="{85653DF7-AA58-FB46-8FF4-C4A8F66D5303}" sibTransId="{812E4710-61AE-604A-8712-D6F4491C8C21}"/>
    <dgm:cxn modelId="{C92C8EB0-A2FE-7F4D-A219-CFAA66ED2A38}" type="presOf" srcId="{BF8F7A1E-CC5F-4746-8585-F5350AFFD711}" destId="{E2561272-F748-0B40-8732-2ECAF15B2934}" srcOrd="1" destOrd="0" presId="urn:microsoft.com/office/officeart/2005/8/layout/venn1"/>
    <dgm:cxn modelId="{12A054A3-DFAC-144B-B708-6EB02F81AA3B}" type="presOf" srcId="{CEA302AC-6006-F041-B179-1C5938C2B383}" destId="{8349AAD2-61C6-7048-A420-C015984D563C}" srcOrd="0" destOrd="0" presId="urn:microsoft.com/office/officeart/2005/8/layout/venn1"/>
    <dgm:cxn modelId="{E551A371-EB70-EC4E-85E2-1D116D6DA444}" type="presOf" srcId="{CEA302AC-6006-F041-B179-1C5938C2B383}" destId="{C00817AA-04D4-8944-B562-EC4761BFA2B4}" srcOrd="1" destOrd="0" presId="urn:microsoft.com/office/officeart/2005/8/layout/venn1"/>
    <dgm:cxn modelId="{18929057-D943-C64A-AA14-091AE569B074}" srcId="{EEE213ED-A82C-3240-8827-014196164243}" destId="{CEA302AC-6006-F041-B179-1C5938C2B383}" srcOrd="0" destOrd="0" parTransId="{EE4A860D-DA82-D747-8293-92C791B1BC44}" sibTransId="{C267E7F6-4CB8-0541-AAF2-30C21DCBA80A}"/>
    <dgm:cxn modelId="{D594515C-0859-D24E-929B-5D1C58D08A2F}" type="presOf" srcId="{861B3CE3-3236-C444-9A02-5E0C22408B87}" destId="{41E6E1F0-18B8-7F4C-A2EE-2713930AEA94}" srcOrd="0" destOrd="0" presId="urn:microsoft.com/office/officeart/2005/8/layout/venn1"/>
    <dgm:cxn modelId="{7183D49F-19BA-4649-BC39-1096D50662F5}" type="presOf" srcId="{BF8F7A1E-CC5F-4746-8585-F5350AFFD711}" destId="{62A4B375-F8FB-A443-A96C-A9CE848E38A2}" srcOrd="0" destOrd="0" presId="urn:microsoft.com/office/officeart/2005/8/layout/venn1"/>
    <dgm:cxn modelId="{AE7DAA28-19D8-0A49-9251-6D17B5021874}" srcId="{EEE213ED-A82C-3240-8827-014196164243}" destId="{861B3CE3-3236-C444-9A02-5E0C22408B87}" srcOrd="1" destOrd="0" parTransId="{A728A38F-AA09-904B-A041-22E4D7EE4B5F}" sibTransId="{2C22C687-9D3A-3840-B0CC-3166EBD462B9}"/>
    <dgm:cxn modelId="{C3C8EFEE-7C52-0240-A1E4-FC4EE96A6B25}" type="presOf" srcId="{861B3CE3-3236-C444-9A02-5E0C22408B87}" destId="{F8A104C8-1289-6645-A801-B770F6AA5739}" srcOrd="1" destOrd="0" presId="urn:microsoft.com/office/officeart/2005/8/layout/venn1"/>
    <dgm:cxn modelId="{113AF3CF-9FF0-AF49-B11C-2092FCDD7F0D}" type="presOf" srcId="{EEE213ED-A82C-3240-8827-014196164243}" destId="{7DB22A55-D093-9C41-8AE5-3162B0D8201B}" srcOrd="0" destOrd="0" presId="urn:microsoft.com/office/officeart/2005/8/layout/venn1"/>
    <dgm:cxn modelId="{76A2F174-88D0-1E4A-A96F-73206A9E317C}" type="presParOf" srcId="{7DB22A55-D093-9C41-8AE5-3162B0D8201B}" destId="{8349AAD2-61C6-7048-A420-C015984D563C}" srcOrd="0" destOrd="0" presId="urn:microsoft.com/office/officeart/2005/8/layout/venn1"/>
    <dgm:cxn modelId="{9214B610-548A-DE47-8F26-EA7F9178093A}" type="presParOf" srcId="{7DB22A55-D093-9C41-8AE5-3162B0D8201B}" destId="{C00817AA-04D4-8944-B562-EC4761BFA2B4}" srcOrd="1" destOrd="0" presId="urn:microsoft.com/office/officeart/2005/8/layout/venn1"/>
    <dgm:cxn modelId="{4C5FA9C7-E163-1948-BE9D-123E8B617736}" type="presParOf" srcId="{7DB22A55-D093-9C41-8AE5-3162B0D8201B}" destId="{41E6E1F0-18B8-7F4C-A2EE-2713930AEA94}" srcOrd="2" destOrd="0" presId="urn:microsoft.com/office/officeart/2005/8/layout/venn1"/>
    <dgm:cxn modelId="{75E73B66-3187-9A4A-958B-03A79195A88E}" type="presParOf" srcId="{7DB22A55-D093-9C41-8AE5-3162B0D8201B}" destId="{F8A104C8-1289-6645-A801-B770F6AA5739}" srcOrd="3" destOrd="0" presId="urn:microsoft.com/office/officeart/2005/8/layout/venn1"/>
    <dgm:cxn modelId="{C63F2AA0-61D6-C544-BD83-E10CEB7F3C48}" type="presParOf" srcId="{7DB22A55-D093-9C41-8AE5-3162B0D8201B}" destId="{62A4B375-F8FB-A443-A96C-A9CE848E38A2}" srcOrd="4" destOrd="0" presId="urn:microsoft.com/office/officeart/2005/8/layout/venn1"/>
    <dgm:cxn modelId="{6AB78D9A-93CB-9C4F-BB19-E57C9367B3A1}" type="presParOf" srcId="{7DB22A55-D093-9C41-8AE5-3162B0D8201B}" destId="{E2561272-F748-0B40-8732-2ECAF15B293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9AAD2-61C6-7048-A420-C015984D563C}">
      <dsp:nvSpPr>
        <dsp:cNvPr id="0" name=""/>
        <dsp:cNvSpPr/>
      </dsp:nvSpPr>
      <dsp:spPr>
        <a:xfrm>
          <a:off x="1707518" y="36694"/>
          <a:ext cx="1761347" cy="17613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Myriad Pro"/>
              <a:cs typeface="Myriad Pro"/>
            </a:rPr>
            <a:t>GATES</a:t>
          </a:r>
          <a:endParaRPr lang="en-US" sz="2200" kern="1200" dirty="0">
            <a:latin typeface="Myriad Pro"/>
            <a:cs typeface="Myriad Pro"/>
          </a:endParaRPr>
        </a:p>
      </dsp:txBody>
      <dsp:txXfrm>
        <a:off x="1942365" y="344930"/>
        <a:ext cx="1291654" cy="792606"/>
      </dsp:txXfrm>
    </dsp:sp>
    <dsp:sp modelId="{41E6E1F0-18B8-7F4C-A2EE-2713930AEA94}">
      <dsp:nvSpPr>
        <dsp:cNvPr id="0" name=""/>
        <dsp:cNvSpPr/>
      </dsp:nvSpPr>
      <dsp:spPr>
        <a:xfrm>
          <a:off x="2343071" y="1137536"/>
          <a:ext cx="1761347" cy="1761347"/>
        </a:xfrm>
        <a:prstGeom prst="ellipse">
          <a:avLst/>
        </a:prstGeom>
        <a:solidFill>
          <a:schemeClr val="accent4">
            <a:alpha val="50000"/>
            <a:hueOff val="-3600000"/>
            <a:satOff val="0"/>
            <a:lumOff val="1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Myriad Pro"/>
              <a:cs typeface="Myriad Pro"/>
            </a:rPr>
            <a:t>Adaptive Idle Detect</a:t>
          </a:r>
          <a:endParaRPr lang="en-US" sz="2200" kern="1200" dirty="0">
            <a:latin typeface="Myriad Pro"/>
            <a:cs typeface="Myriad Pro"/>
          </a:endParaRPr>
        </a:p>
      </dsp:txBody>
      <dsp:txXfrm>
        <a:off x="2881750" y="1592551"/>
        <a:ext cx="1056808" cy="968741"/>
      </dsp:txXfrm>
    </dsp:sp>
    <dsp:sp modelId="{62A4B375-F8FB-A443-A96C-A9CE848E38A2}">
      <dsp:nvSpPr>
        <dsp:cNvPr id="0" name=""/>
        <dsp:cNvSpPr/>
      </dsp:nvSpPr>
      <dsp:spPr>
        <a:xfrm>
          <a:off x="1071965" y="1137536"/>
          <a:ext cx="1761347" cy="1761347"/>
        </a:xfrm>
        <a:prstGeom prst="ellipse">
          <a:avLst/>
        </a:prstGeom>
        <a:solidFill>
          <a:schemeClr val="accent4">
            <a:alpha val="50000"/>
            <a:hueOff val="-7200000"/>
            <a:satOff val="0"/>
            <a:lumOff val="2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Myriad Pro"/>
              <a:cs typeface="Myriad Pro"/>
            </a:rPr>
            <a:t>Blackout</a:t>
          </a:r>
          <a:endParaRPr lang="en-US" sz="2200" kern="1200" dirty="0">
            <a:latin typeface="Myriad Pro"/>
            <a:cs typeface="Myriad Pro"/>
          </a:endParaRPr>
        </a:p>
      </dsp:txBody>
      <dsp:txXfrm>
        <a:off x="1237826" y="1592551"/>
        <a:ext cx="1056808" cy="968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chart" Target="../charts/chart3.xml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chart" Target="../charts/chart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0.14829</cdr:x>
      <cdr:y>0.16854</cdr:y>
    </cdr:from>
    <cdr:to>
      <cdr:x>0.8407</cdr:x>
      <cdr:y>0.84492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 flipV="1">
          <a:off x="1032933" y="1149048"/>
          <a:ext cx="4822977" cy="4611309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CA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0.00661</cdr:y>
    </cdr:from>
    <cdr:to>
      <cdr:x>1</cdr:x>
      <cdr:y>0.99085</cdr:y>
    </cdr:to>
    <cdr:graphicFrame macro="">
      <cdr:nvGraphicFramePr>
        <cdr:cNvPr id="3" name="Chart 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0.05128</cdr:y>
    </cdr:from>
    <cdr:to>
      <cdr:x>0.71515</cdr:x>
      <cdr:y>1</cdr:y>
    </cdr:to>
    <cdr:graphicFrame macro="">
      <cdr:nvGraphicFramePr>
        <cdr:cNvPr id="3" name="Chart 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9F0B-EB95-9B47-B269-96ADE2F0AF4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A3CFD-AE66-B249-908F-6AA49CB9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01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8A259-ED77-8C48-A00E-5BC317DD78CB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941F2-4885-8B4F-A4A1-81D3F1E58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08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MIMD = multiple-instruction,</a:t>
            </a:r>
            <a:r>
              <a:rPr lang="en-CA" baseline="0" dirty="0"/>
              <a:t> multiple-data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DD43E-DB87-4654-8BF5-31CE5D2042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8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54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0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7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55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2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27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70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73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66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1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MIMD = multiple-instruction,</a:t>
            </a:r>
            <a:r>
              <a:rPr lang="en-CA" baseline="0" dirty="0"/>
              <a:t> multiple-data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DD43E-DB87-4654-8BF5-31CE5D2042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03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53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68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44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2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26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81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9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1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charset="0"/>
                <a:ea typeface="ＭＳ Ｐゴシック" pitchFamily="34" charset="-128"/>
              </a:rPr>
              <a:t>H&amp;P-style notation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37F37-9927-4F42-BE30-CE764732457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36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2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14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82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44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5C11D58-DE23-ED49-8B91-7C86A6D334D0}" type="slidenum">
              <a:rPr lang="en-US"/>
              <a:pPr/>
              <a:t>28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CA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72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469797F-CAF3-2B42-A948-535A34FA0742}" type="slidenum">
              <a:rPr lang="en-US" altLang="en-US">
                <a:latin typeface="Calibri" charset="0"/>
              </a:rPr>
              <a:pPr eaLnBrk="1" hangingPunct="1"/>
              <a:t>41</a:t>
            </a:fld>
            <a:endParaRPr lang="en-US" altLang="en-US"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Tim Rogers Cache-Conscious Wavefront Scheduling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5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CE383A1-6950-204E-8551-0C016D09ED2B}" type="slidenum">
              <a:rPr lang="en-US" altLang="en-US">
                <a:latin typeface="Calibri" charset="0"/>
              </a:rPr>
              <a:pPr eaLnBrk="1" hangingPunct="1"/>
              <a:t>47</a:t>
            </a:fld>
            <a:endParaRPr lang="en-US" altLang="en-US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Tim Rogers Cache-Conscious Wavefront Scheduling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7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6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9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CBA-C9B8-3542-94C7-57F0792545FD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file:///\\localhost\Users\anngoncalves\Desktop\UBC%20PPT%20Templates%20explore\graphic%20objects\POM.png" TargetMode="External"/><Relationship Id="rId5" Type="http://schemas.openxmlformats.org/officeDocument/2006/relationships/image" Target="file:///\\localhost\Users\anngoncalves\Desktop\UBC%20PPT%20Templates%20explore\graphic%20objects\theUofBC.pn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4.png"/><Relationship Id="rId7" Type="http://schemas.openxmlformats.org/officeDocument/2006/relationships/image" Target="file:///\\localhost\Users\anngoncalves\Desktop\UBC%20PPT%20Templates%20explore\graphic%20objects\theUofBC.png" TargetMode="External"/><Relationship Id="rId8" Type="http://schemas.openxmlformats.org/officeDocument/2006/relationships/image" Target="../media/image5.jpeg"/><Relationship Id="rId9" Type="http://schemas.openxmlformats.org/officeDocument/2006/relationships/image" Target="file:///\\localhost\Users\anngoncalves\Desktop\UBC%20PPT%20Templates%20explore\UBC_Cliff_Tritone_annedit.jpg" TargetMode="Externa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4.png"/><Relationship Id="rId7" Type="http://schemas.openxmlformats.org/officeDocument/2006/relationships/image" Target="file:///\\localhost\Users\anngoncalves\Desktop\UBC%20PPT%20Templates%20explore\graphic%20objects\theUofBC.png" TargetMode="Externa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783-5C50-674B-AF95-191566BD6EEC}" type="datetime1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145F-70C5-CC4A-A6A3-1E0F4D777C33}" type="datetime1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BF9E-6FCF-A741-8A26-7237B61A5B54}" type="datetime1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Copy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6" name="Rectangle 5"/>
            <p:cNvSpPr/>
            <p:nvPr userDrawn="1"/>
          </p:nvSpPr>
          <p:spPr>
            <a:xfrm>
              <a:off x="806450" y="-3175"/>
              <a:ext cx="15128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3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4527213" cy="428245"/>
              <a:chOff x="227160" y="185588"/>
              <a:chExt cx="4527213" cy="428245"/>
            </a:xfrm>
          </p:grpSpPr>
          <p:pic>
            <p:nvPicPr>
              <p:cNvPr id="10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2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theUofBC.png" descr="/Users/anngoncalves/Desktop/UBC PPT Templates explore/graphic objects/theUofBC.png"/>
              <p:cNvPicPr>
                <a:picLocks noChangeAspect="1"/>
              </p:cNvPicPr>
              <p:nvPr userDrawn="1"/>
            </p:nvPicPr>
            <p:blipFill>
              <a:blip r:embed="rId2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101" y="241300"/>
                <a:ext cx="2176272" cy="63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Box 1"/>
          <p:cNvSpPr txBox="1"/>
          <p:nvPr userDrawn="1"/>
        </p:nvSpPr>
        <p:spPr>
          <a:xfrm>
            <a:off x="112823" y="652534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200" i="0" dirty="0">
                <a:solidFill>
                  <a:schemeClr val="bg1">
                    <a:lumMod val="65000"/>
                  </a:schemeClr>
                </a:solidFill>
              </a:rPr>
              <a:t>Tim Rogers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838487" y="6525344"/>
            <a:ext cx="3578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1200" i="0" dirty="0">
                <a:solidFill>
                  <a:schemeClr val="bg1">
                    <a:lumMod val="65000"/>
                  </a:schemeClr>
                </a:solidFill>
              </a:rPr>
              <a:t>Divergence-Aware Warp Scheduling</a:t>
            </a:r>
          </a:p>
        </p:txBody>
      </p:sp>
      <p:sp>
        <p:nvSpPr>
          <p:cNvPr id="15" name="TextBox 2"/>
          <p:cNvSpPr txBox="1"/>
          <p:nvPr userDrawn="1"/>
        </p:nvSpPr>
        <p:spPr>
          <a:xfrm>
            <a:off x="8634623" y="6525342"/>
            <a:ext cx="396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CAB59512-2ECC-48C6-9BCC-40F7B12FE10D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0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83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6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94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1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358-D411-9944-B6A9-1703AC35C649}" type="datetime1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63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2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7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58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Slide 1: UBC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3" name="Rectangle 2"/>
            <p:cNvSpPr/>
            <p:nvPr userDrawn="1"/>
          </p:nvSpPr>
          <p:spPr>
            <a:xfrm>
              <a:off x="806450" y="-3175"/>
              <a:ext cx="15128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4527213" cy="428245"/>
              <a:chOff x="227160" y="185588"/>
              <a:chExt cx="4527213" cy="428245"/>
            </a:xfrm>
          </p:grpSpPr>
          <p:pic>
            <p:nvPicPr>
              <p:cNvPr id="7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theUofBC.png" descr="/Users/anngoncalves/Desktop/UBC PPT Templates explore/graphic objects/theUofBC.png"/>
              <p:cNvPicPr>
                <a:picLocks noChangeAspect="1"/>
              </p:cNvPicPr>
              <p:nvPr userDrawn="1"/>
            </p:nvPicPr>
            <p:blipFill>
              <a:blip r:embed="rId6" r:link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101" y="241300"/>
                <a:ext cx="2176272" cy="63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UBC_Cliff_Tritone_annedit.jpg" descr="/Users/anngoncalves/Desktop/UBC PPT Templates explore/UBC_Cliff_Tritone_annedit.jpg"/>
          <p:cNvPicPr>
            <a:picLocks noChangeAspect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950915"/>
            <a:ext cx="9228138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72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Copy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6" name="Rectangle 5"/>
            <p:cNvSpPr/>
            <p:nvPr userDrawn="1"/>
          </p:nvSpPr>
          <p:spPr>
            <a:xfrm>
              <a:off x="806450" y="-3175"/>
              <a:ext cx="15128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9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4527213" cy="428245"/>
              <a:chOff x="227160" y="185588"/>
              <a:chExt cx="4527213" cy="428245"/>
            </a:xfrm>
          </p:grpSpPr>
          <p:pic>
            <p:nvPicPr>
              <p:cNvPr id="10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theUofBC.png" descr="/Users/anngoncalves/Desktop/UBC PPT Templates explore/graphic objects/theUofBC.png"/>
              <p:cNvPicPr>
                <a:picLocks noChangeAspect="1"/>
              </p:cNvPicPr>
              <p:nvPr userDrawn="1"/>
            </p:nvPicPr>
            <p:blipFill>
              <a:blip r:embed="rId6" r:link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101" y="241300"/>
                <a:ext cx="2176272" cy="63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117475" y="6519864"/>
            <a:ext cx="10810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85800" eaLnBrk="1" hangingPunct="1"/>
            <a:r>
              <a:rPr lang="en-US" altLang="en-US" sz="900">
                <a:solidFill>
                  <a:srgbClr val="A6A6A6"/>
                </a:solidFill>
              </a:rPr>
              <a:t>Tim Rogers</a:t>
            </a:r>
          </a:p>
        </p:txBody>
      </p:sp>
      <p:sp>
        <p:nvSpPr>
          <p:cNvPr id="14" name="TextBox 10"/>
          <p:cNvSpPr txBox="1">
            <a:spLocks noChangeArrowheads="1"/>
          </p:cNvSpPr>
          <p:nvPr userDrawn="1"/>
        </p:nvSpPr>
        <p:spPr bwMode="auto">
          <a:xfrm>
            <a:off x="2843214" y="6519864"/>
            <a:ext cx="35782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85800" eaLnBrk="1" hangingPunct="1"/>
            <a:r>
              <a:rPr lang="en-US" altLang="en-US" sz="900">
                <a:solidFill>
                  <a:srgbClr val="A6A6A6"/>
                </a:solidFill>
              </a:rPr>
              <a:t>Cache-Conscious Wavefront Scheduling</a:t>
            </a:r>
          </a:p>
        </p:txBody>
      </p:sp>
      <p:sp>
        <p:nvSpPr>
          <p:cNvPr id="15" name="TextBox 11"/>
          <p:cNvSpPr txBox="1">
            <a:spLocks noChangeArrowheads="1"/>
          </p:cNvSpPr>
          <p:nvPr userDrawn="1"/>
        </p:nvSpPr>
        <p:spPr bwMode="auto">
          <a:xfrm>
            <a:off x="8639176" y="6519864"/>
            <a:ext cx="3968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85800" eaLnBrk="1" hangingPunct="1"/>
            <a:fld id="{FF6E3E22-D3F8-F641-AE9E-50A3AA724330}" type="slidenum">
              <a:rPr lang="en-US" altLang="en-US" sz="900">
                <a:solidFill>
                  <a:srgbClr val="A6A6A6"/>
                </a:solidFill>
              </a:rPr>
              <a:pPr defTabSz="685800" eaLnBrk="1" hangingPunct="1"/>
              <a:t>‹#›</a:t>
            </a:fld>
            <a:endParaRPr lang="en-US" altLang="en-US" sz="900">
              <a:solidFill>
                <a:srgbClr val="A6A6A6"/>
              </a:solidFill>
            </a:endParaRP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5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9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 marL="342900" indent="0">
              <a:buNone/>
              <a:defRPr sz="1350" b="0" i="0"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8548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43642"/>
            <a:ext cx="9143999" cy="1347257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u="none" strike="noStrike" kern="1200" cap="none" spc="0" normalizeH="0" baseline="0" noProof="0">
                <a:latin typeface="Myriad Pro"/>
                <a:cs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PRESENTATION TITLE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75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Presentation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645400" y="283633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US" sz="3200" b="1" dirty="0" smtClean="0">
              <a:solidFill>
                <a:srgbClr val="990000"/>
              </a:solidFill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99366"/>
            <a:ext cx="9143999" cy="398463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i="0">
                <a:latin typeface="Times New Roman"/>
                <a:cs typeface="Times New Roman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117899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8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2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7467"/>
            <a:ext cx="4038600" cy="5342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7467"/>
            <a:ext cx="4038600" cy="5342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801689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D34C-0A2A-DC45-83FF-E4FB93EDF84D}" type="datetime1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3979"/>
            <a:ext cx="4040188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3741"/>
            <a:ext cx="4040188" cy="4666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33979"/>
            <a:ext cx="4041775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73741"/>
            <a:ext cx="4041775" cy="4666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0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927100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9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1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9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797456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CDF5-20F6-7B4B-A896-51216BE4BFCC}" type="datetime1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977C-3433-4F44-859E-117D07702512}" type="datetime1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8A9-49F6-BE42-A21D-507E2C2495A2}" type="datetime1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D2C4-5E8C-994E-ABB9-8AC628B702F5}" type="datetime1">
              <a:rPr lang="en-US" smtClean="0"/>
              <a:t>11/29/17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112-E2FA-2D43-B08E-BC1D6D25DB4A}" type="datetime1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914D-DA1F-184A-A0A6-FE03FA814B54}" type="datetime1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3" Type="http://schemas.openxmlformats.org/officeDocument/2006/relationships/image" Target="../media/image6.emf"/><Relationship Id="rId14" Type="http://schemas.openxmlformats.org/officeDocument/2006/relationships/image" Target="../media/image7.emf"/><Relationship Id="rId15" Type="http://schemas.openxmlformats.org/officeDocument/2006/relationships/image" Target="../media/image8.emf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BD6C-F0B7-4848-96E2-6F0CAC4809CA}" type="datetime1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C47D-D5CA-A042-A8D0-C217E3EA6E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7F7C219-26B3-4E9F-8687-DD421E00E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5F519B3-B0E4-4BCF-9F65-87780308C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027"/>
            <a:ext cx="8229600" cy="72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5934"/>
            <a:ext cx="8229600" cy="53424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8218"/>
          </a:xfrm>
          <a:prstGeom prst="rect">
            <a:avLst/>
          </a:prstGeom>
          <a:solidFill>
            <a:srgbClr val="9A000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248400"/>
            <a:ext cx="9144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12" descr="1-lineWordmark_GoldOnCard_NoBG.ep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7700" y="6677929"/>
            <a:ext cx="1822126" cy="154821"/>
          </a:xfrm>
          <a:prstGeom prst="rect">
            <a:avLst/>
          </a:prstGeom>
        </p:spPr>
      </p:pic>
      <p:pic>
        <p:nvPicPr>
          <p:cNvPr id="14" name="Picture 13" descr="Formal_Viterbi_GoldOnCard_NoBG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102" y="6398685"/>
            <a:ext cx="1358898" cy="366761"/>
          </a:xfrm>
          <a:prstGeom prst="rect">
            <a:avLst/>
          </a:prstGeom>
        </p:spPr>
      </p:pic>
      <p:pic>
        <p:nvPicPr>
          <p:cNvPr id="16" name="Picture 15" descr="Small Use Shield_GoldOnTrans.ep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1027" y="73027"/>
            <a:ext cx="748239" cy="748239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892800" y="6356350"/>
            <a:ext cx="2927026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FontTx/>
        <a:buNone/>
        <a:defRPr sz="3500" b="1" i="0" kern="1200">
          <a:solidFill>
            <a:srgbClr val="990000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0000"/>
        </a:buClr>
        <a:buFont typeface="Lucida Grande"/>
        <a:buChar char="|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4B329"/>
        </a:buClr>
        <a:buSzPct val="100000"/>
        <a:buFont typeface="Arial Unicode MS"/>
        <a:buChar char="❖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Menlo Regular"/>
        <a:buChar char="✒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pgpu-sim.org/manual/index.php/GPGPU-Sim_3.x_Manua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mp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6.b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6.bm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mp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5.bm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8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9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2.emf"/><Relationship Id="rId5" Type="http://schemas.openxmlformats.org/officeDocument/2006/relationships/image" Target="../media/image34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2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7.xml"/><Relationship Id="rId3" Type="http://schemas.openxmlformats.org/officeDocument/2006/relationships/notesSlide" Target="../notesSlides/notesSlide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5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36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7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8.em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39.e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40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5800" y="-1486680"/>
            <a:ext cx="17221200" cy="10685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2060575"/>
            <a:ext cx="7772400" cy="35052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HiPEAC</a:t>
            </a:r>
            <a:r>
              <a:rPr lang="en-US" sz="2800" dirty="0">
                <a:solidFill>
                  <a:srgbClr val="0000FF"/>
                </a:solidFill>
              </a:rPr>
              <a:t> Summer School, July 2015</a:t>
            </a:r>
          </a:p>
          <a:p>
            <a:r>
              <a:rPr lang="en-US" dirty="0">
                <a:solidFill>
                  <a:srgbClr val="0000FF"/>
                </a:solidFill>
              </a:rPr>
              <a:t>Tor M. Aamodt</a:t>
            </a:r>
          </a:p>
          <a:p>
            <a:r>
              <a:rPr lang="en-US" dirty="0" err="1">
                <a:solidFill>
                  <a:srgbClr val="0000FF"/>
                </a:solidFill>
              </a:rPr>
              <a:t>aamodt@ece.ubc.ca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University of British Columbia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GPU Computing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21623"/>
            <a:ext cx="2126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NVIDIA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Tegra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X1 die photo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0" y="133290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Shared Memory Bank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__shared__ 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A[BSIZE];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A[2*</a:t>
            </a:r>
            <a:r>
              <a:rPr lang="en-US" dirty="0" err="1">
                <a:latin typeface="Consolas"/>
                <a:cs typeface="Consolas"/>
              </a:rPr>
              <a:t>threadIdx.x</a:t>
            </a:r>
            <a:r>
              <a:rPr lang="en-US" dirty="0">
                <a:latin typeface="Consolas"/>
                <a:cs typeface="Consolas"/>
              </a:rPr>
              <a:t>]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// 2-way conflict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08473"/>
              </p:ext>
            </p:extLst>
          </p:nvPr>
        </p:nvGraphicFramePr>
        <p:xfrm>
          <a:off x="685800" y="4261803"/>
          <a:ext cx="1371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78090"/>
              </p:ext>
            </p:extLst>
          </p:nvPr>
        </p:nvGraphicFramePr>
        <p:xfrm>
          <a:off x="2286000" y="4261803"/>
          <a:ext cx="1371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68767"/>
              </p:ext>
            </p:extLst>
          </p:nvPr>
        </p:nvGraphicFramePr>
        <p:xfrm>
          <a:off x="6400800" y="4267200"/>
          <a:ext cx="13716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67176"/>
              </p:ext>
            </p:extLst>
          </p:nvPr>
        </p:nvGraphicFramePr>
        <p:xfrm>
          <a:off x="4038600" y="4267200"/>
          <a:ext cx="1371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219200" y="42672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9200" y="4660900"/>
            <a:ext cx="838200" cy="3810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4261803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4642803"/>
            <a:ext cx="838200" cy="3810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10453" y="4642803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00200" y="5023803"/>
            <a:ext cx="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39453" y="4642803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29200" y="5023803"/>
            <a:ext cx="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CUDA (and </a:t>
            </a:r>
            <a:r>
              <a:rPr lang="en-US" dirty="0" err="1"/>
              <a:t>OpenCL</a:t>
            </a:r>
            <a:r>
              <a:rPr lang="en-US" dirty="0"/>
              <a:t>) provide the capability to overlap computation on GPU with memory transfers using “Streams” (Command Queues)</a:t>
            </a:r>
          </a:p>
          <a:p>
            <a:r>
              <a:rPr lang="en-US" dirty="0"/>
              <a:t>A Stream orders a sequence of kernels and memory copy “operations”.   </a:t>
            </a:r>
          </a:p>
          <a:p>
            <a:r>
              <a:rPr lang="en-US" dirty="0"/>
              <a:t>Operations in one stream can overlap with operations in a different stream.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Can Streams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Serial: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Streams: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1676400"/>
            <a:ext cx="2209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cudaMemcpy</a:t>
            </a:r>
            <a:r>
              <a:rPr lang="en-US" dirty="0"/>
              <a:t>(H2D)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676400"/>
            <a:ext cx="1828800" cy="4572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kernel&lt;&lt;&lt;&gt;&gt;&gt;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676400"/>
            <a:ext cx="1828800" cy="4572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cudaMemcpy</a:t>
            </a:r>
            <a:r>
              <a:rPr lang="en-US" sz="1600" dirty="0"/>
              <a:t>(D2H)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494849"/>
            <a:ext cx="6917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http://on-</a:t>
            </a:r>
            <a:r>
              <a:rPr lang="en-US" sz="1200" dirty="0" err="1"/>
              <a:t>demand.gputechconf.com</a:t>
            </a:r>
            <a:r>
              <a:rPr lang="en-US" sz="1200" dirty="0"/>
              <a:t>/</a:t>
            </a:r>
            <a:r>
              <a:rPr lang="en-US" sz="1200" dirty="0" err="1"/>
              <a:t>gtc</a:t>
            </a:r>
            <a:r>
              <a:rPr lang="en-US" sz="1200" dirty="0"/>
              <a:t>-express/2011/presentations/</a:t>
            </a:r>
            <a:r>
              <a:rPr lang="en-US" sz="1200" dirty="0" err="1"/>
              <a:t>StreamsAndConcurrencyWebinar.pdf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362200" y="2971800"/>
            <a:ext cx="2209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cudaMemcpy</a:t>
            </a:r>
            <a:r>
              <a:rPr lang="en-US" dirty="0"/>
              <a:t>(H2D)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2971800"/>
            <a:ext cx="609600" cy="4572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1600" y="2971800"/>
            <a:ext cx="609600" cy="4572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DH0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94300" y="3429000"/>
            <a:ext cx="609600" cy="4572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03900" y="3429000"/>
            <a:ext cx="609600" cy="4572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DH1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1200" y="3886200"/>
            <a:ext cx="609600" cy="4572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00800" y="3886200"/>
            <a:ext cx="609600" cy="4572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DH2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362200" y="5105400"/>
            <a:ext cx="586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41625" y="5257800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cxnSp>
        <p:nvCxnSpPr>
          <p:cNvPr id="27" name="Straight Arrow Connector 26"/>
          <p:cNvCxnSpPr>
            <a:stCxn id="21" idx="3"/>
          </p:cNvCxnSpPr>
          <p:nvPr/>
        </p:nvCxnSpPr>
        <p:spPr>
          <a:xfrm>
            <a:off x="7010400" y="4114800"/>
            <a:ext cx="121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62800" y="3701534"/>
            <a:ext cx="87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Savings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9400" y="2133600"/>
            <a:ext cx="99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 idle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84677" y="2133600"/>
            <a:ext cx="99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 idle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41625" y="2101334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 busy</a:t>
            </a:r>
          </a:p>
        </p:txBody>
      </p:sp>
    </p:spTree>
    <p:extLst>
      <p:ext uri="{BB962C8B-B14F-4D97-AF65-F5344CB8AC3E}">
        <p14:creationId xmlns:p14="http://schemas.microsoft.com/office/powerpoint/2010/main" val="92447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Features in CUDA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Dynamic Parallelism (CUDA 5): Launch kernels from within a kernel.   Reduce work for e.g., adaptive mesh refinement.</a:t>
            </a:r>
          </a:p>
          <a:p>
            <a:r>
              <a:rPr lang="en-US" sz="2400" dirty="0"/>
              <a:t>Unified Memory (CUDA 6): Avoid need for explicit memory copies between CPU and GPU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3162300"/>
            <a:ext cx="5969000" cy="255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1760" y="5867400"/>
            <a:ext cx="5935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devblogs.nvidia.com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parallelforall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/unified-memory-in-cuda-6/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6390243"/>
            <a:ext cx="364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also, </a:t>
            </a:r>
            <a:r>
              <a:rPr lang="en-US" dirty="0" err="1"/>
              <a:t>Gelado</a:t>
            </a:r>
            <a:r>
              <a:rPr lang="en-US" dirty="0"/>
              <a:t>, et al. ASPLOS 2010. </a:t>
            </a:r>
          </a:p>
        </p:txBody>
      </p:sp>
    </p:spTree>
    <p:extLst>
      <p:ext uri="{BB962C8B-B14F-4D97-AF65-F5344CB8AC3E}">
        <p14:creationId xmlns:p14="http://schemas.microsoft.com/office/powerpoint/2010/main" val="242421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GPU Instruction Set Architecture (ISA)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NVIDIA defines a </a:t>
            </a:r>
            <a:r>
              <a:rPr lang="en-US" u="sng" dirty="0"/>
              <a:t>virtual ISA</a:t>
            </a:r>
            <a:r>
              <a:rPr lang="en-US" dirty="0"/>
              <a:t>, called “PTX” (Parallel Thread </a:t>
            </a:r>
            <a:r>
              <a:rPr lang="en-US" dirty="0" err="1"/>
              <a:t>eXecution</a:t>
            </a:r>
            <a:r>
              <a:rPr lang="en-US" dirty="0"/>
              <a:t>)</a:t>
            </a:r>
          </a:p>
          <a:p>
            <a:r>
              <a:rPr lang="en-US" dirty="0"/>
              <a:t>More recently, Heterogeneous System Architecture (HSA) Foundation (AMD, ARM, Imagination, </a:t>
            </a:r>
            <a:r>
              <a:rPr lang="en-US" dirty="0" err="1"/>
              <a:t>Mediatek</a:t>
            </a:r>
            <a:r>
              <a:rPr lang="en-US" dirty="0"/>
              <a:t>, Samsung, Qualcomm, TI) defined the HSAIL virtual ISA.</a:t>
            </a:r>
          </a:p>
          <a:p>
            <a:r>
              <a:rPr lang="en-US" dirty="0"/>
              <a:t>PTX is Reduced Instruction Set Architecture (e.g., load/store architecture)</a:t>
            </a:r>
          </a:p>
          <a:p>
            <a:r>
              <a:rPr lang="en-US" dirty="0"/>
              <a:t>Virtual: infinite set of registers (much like a compiler intermediate representation)</a:t>
            </a:r>
          </a:p>
          <a:p>
            <a:r>
              <a:rPr lang="en-US" dirty="0"/>
              <a:t>PTX translated to hardware ISA by backend compiler (“</a:t>
            </a:r>
            <a:r>
              <a:rPr lang="en-US" dirty="0" err="1"/>
              <a:t>ptxas</a:t>
            </a:r>
            <a:r>
              <a:rPr lang="en-US" dirty="0"/>
              <a:t>”).  Either at compile time (</a:t>
            </a:r>
            <a:r>
              <a:rPr lang="en-US" dirty="0" err="1"/>
              <a:t>nvcc</a:t>
            </a:r>
            <a:r>
              <a:rPr lang="en-US" dirty="0"/>
              <a:t>) or at runtime (GPU driver).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Some Example PTX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95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Registers declared with a type: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.</a:t>
            </a:r>
            <a:r>
              <a:rPr lang="en-US" sz="2800" dirty="0" err="1">
                <a:latin typeface="Consolas"/>
                <a:cs typeface="Consolas"/>
              </a:rPr>
              <a:t>reg</a:t>
            </a:r>
            <a:r>
              <a:rPr lang="en-US" sz="2800" dirty="0">
                <a:latin typeface="Consolas"/>
                <a:cs typeface="Consolas"/>
              </a:rPr>
              <a:t> .</a:t>
            </a:r>
            <a:r>
              <a:rPr lang="en-US" sz="2800" dirty="0" err="1">
                <a:latin typeface="Consolas"/>
                <a:cs typeface="Consolas"/>
              </a:rPr>
              <a:t>pred</a:t>
            </a:r>
            <a:r>
              <a:rPr lang="en-US" sz="2800" dirty="0">
                <a:latin typeface="Consolas"/>
                <a:cs typeface="Consolas"/>
              </a:rPr>
              <a:t>  p, q, r;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.</a:t>
            </a:r>
            <a:r>
              <a:rPr lang="en-US" sz="2800" dirty="0" err="1">
                <a:latin typeface="Consolas"/>
                <a:cs typeface="Consolas"/>
              </a:rPr>
              <a:t>reg</a:t>
            </a:r>
            <a:r>
              <a:rPr lang="en-US" sz="2800" dirty="0">
                <a:latin typeface="Consolas"/>
                <a:cs typeface="Consolas"/>
              </a:rPr>
              <a:t> .u16   r1, r2;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.</a:t>
            </a:r>
            <a:r>
              <a:rPr lang="en-US" sz="2800" dirty="0" err="1">
                <a:latin typeface="Consolas"/>
                <a:cs typeface="Consolas"/>
              </a:rPr>
              <a:t>reg</a:t>
            </a:r>
            <a:r>
              <a:rPr lang="en-US" sz="2800" dirty="0">
                <a:latin typeface="Consolas"/>
                <a:cs typeface="Consolas"/>
              </a:rPr>
              <a:t> .f64   f1, f2;</a:t>
            </a:r>
          </a:p>
          <a:p>
            <a:r>
              <a:rPr lang="en-US" dirty="0"/>
              <a:t>ALU operations 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add.u32 x, y, z;       </a:t>
            </a:r>
            <a:r>
              <a:rPr lang="en-US" sz="2800" i="1" dirty="0">
                <a:solidFill>
                  <a:srgbClr val="008000"/>
                </a:solidFill>
                <a:latin typeface="Consolas"/>
                <a:cs typeface="Consolas"/>
              </a:rPr>
              <a:t>// x = y + z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mad.lo.s32 d, a, b, c; </a:t>
            </a:r>
            <a:r>
              <a:rPr lang="en-US" sz="2800" i="1" dirty="0">
                <a:solidFill>
                  <a:srgbClr val="008000"/>
                </a:solidFill>
                <a:latin typeface="Consolas"/>
                <a:cs typeface="Consolas"/>
              </a:rPr>
              <a:t>// d = a*b + c</a:t>
            </a:r>
            <a:endParaRPr lang="en-US" sz="2400" i="1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dirty="0"/>
              <a:t>Memory operations: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ld.global.f32 f, [a]; 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ld.shared.u32 g, [b];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st.local.f64  [c], h</a:t>
            </a:r>
          </a:p>
          <a:p>
            <a:r>
              <a:rPr lang="en-US" dirty="0"/>
              <a:t>Compare and branch operations: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   setp.eq.f32 p, y, 0;  </a:t>
            </a:r>
            <a:r>
              <a:rPr lang="en-US" sz="2800" i="1" dirty="0">
                <a:solidFill>
                  <a:srgbClr val="008000"/>
                </a:solidFill>
                <a:latin typeface="Consolas"/>
                <a:cs typeface="Consolas"/>
              </a:rPr>
              <a:t>// is y equal to zero? 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@p bra L1  </a:t>
            </a:r>
            <a:r>
              <a:rPr lang="en-US" sz="2800" i="1" dirty="0">
                <a:solidFill>
                  <a:srgbClr val="008000"/>
                </a:solidFill>
                <a:latin typeface="Consolas"/>
                <a:cs typeface="Consolas"/>
              </a:rPr>
              <a:t>// branch to L1 if y equal to zero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2: Generic GPGPU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GPGPU-</a:t>
            </a:r>
            <a:r>
              <a:rPr lang="en-US" dirty="0" err="1"/>
              <a:t>Sim</a:t>
            </a:r>
            <a:r>
              <a:rPr lang="en-US" dirty="0"/>
              <a:t> 3.x </a:t>
            </a:r>
            <a:r>
              <a:rPr lang="en-US" dirty="0" err="1"/>
              <a:t>Manual</a:t>
            </a:r>
            <a:r>
              <a:rPr lang="en-US" dirty="0" err="1">
                <a:hlinkClick r:id="rId2"/>
              </a:rPr>
              <a:t>http</a:t>
            </a:r>
            <a:r>
              <a:rPr lang="en-US" dirty="0">
                <a:hlinkClick r:id="rId2"/>
              </a:rPr>
              <a:t>://gpgpu-sim.org/manual/index.php/GPGPU-Sim_3.x_Manual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GPU Microarchitecture Overview</a:t>
            </a:r>
          </a:p>
        </p:txBody>
      </p:sp>
      <p:sp>
        <p:nvSpPr>
          <p:cNvPr id="8198" name="Rectangle 43"/>
          <p:cNvSpPr>
            <a:spLocks noChangeArrowheads="1"/>
          </p:cNvSpPr>
          <p:nvPr/>
        </p:nvSpPr>
        <p:spPr bwMode="auto">
          <a:xfrm>
            <a:off x="5105400" y="13716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sng" dirty="0"/>
              <a:t>S</a:t>
            </a:r>
            <a:r>
              <a:rPr lang="en-US" dirty="0"/>
              <a:t>ingle-</a:t>
            </a:r>
            <a:r>
              <a:rPr lang="en-US" b="1" u="sng" dirty="0"/>
              <a:t>I</a:t>
            </a:r>
            <a:r>
              <a:rPr lang="en-US" dirty="0"/>
              <a:t>nstruction, </a:t>
            </a:r>
            <a:r>
              <a:rPr lang="en-US" b="1" u="sng" dirty="0"/>
              <a:t>M</a:t>
            </a:r>
            <a:r>
              <a:rPr lang="en-US" dirty="0"/>
              <a:t>ultiple-</a:t>
            </a:r>
            <a:r>
              <a:rPr lang="en-US" b="1" u="sng" dirty="0"/>
              <a:t>T</a:t>
            </a:r>
            <a:r>
              <a:rPr lang="en-US" dirty="0"/>
              <a:t>hreads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533400" y="1752600"/>
            <a:ext cx="8077200" cy="3532188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tIns="0"/>
          <a:lstStyle/>
          <a:p>
            <a:r>
              <a:rPr lang="en-US" sz="2400" b="1"/>
              <a:t>GPU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38800" y="2895600"/>
            <a:ext cx="358775" cy="73025"/>
            <a:chOff x="3922713" y="1989138"/>
            <a:chExt cx="358775" cy="7302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922713" y="1989138"/>
              <a:ext cx="71438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067176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210051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908050" y="3830638"/>
            <a:ext cx="7245350" cy="360362"/>
          </a:xfrm>
          <a:prstGeom prst="rect">
            <a:avLst/>
          </a:prstGeom>
          <a:gradFill flip="none" rotWithShape="1">
            <a:gsLst>
              <a:gs pos="0">
                <a:srgbClr val="C4E59F">
                  <a:tint val="66000"/>
                  <a:satMod val="160000"/>
                </a:srgbClr>
              </a:gs>
              <a:gs pos="50000">
                <a:srgbClr val="C4E59F">
                  <a:tint val="44500"/>
                  <a:satMod val="160000"/>
                </a:srgbClr>
              </a:gs>
              <a:gs pos="100000">
                <a:srgbClr val="C4E59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Interconnection Network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29200" y="4800600"/>
            <a:ext cx="376238" cy="71438"/>
            <a:chOff x="3505200" y="4648200"/>
            <a:chExt cx="376238" cy="71437"/>
          </a:xfrm>
        </p:grpSpPr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flipH="1" flipV="1">
              <a:off x="36576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flipH="1" flipV="1">
              <a:off x="38100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flipH="1" flipV="1">
              <a:off x="35052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685800" y="2209800"/>
            <a:ext cx="2362200" cy="1582738"/>
            <a:chOff x="914400" y="2209800"/>
            <a:chExt cx="2362200" cy="1582737"/>
          </a:xfrm>
        </p:grpSpPr>
        <p:sp>
          <p:nvSpPr>
            <p:cNvPr id="66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68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096000" y="4191000"/>
            <a:ext cx="1676400" cy="1951038"/>
            <a:chOff x="4406388" y="4043366"/>
            <a:chExt cx="904308" cy="1951033"/>
          </a:xfrm>
        </p:grpSpPr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GDDR5</a:t>
              </a:r>
            </a:p>
          </p:txBody>
        </p:sp>
        <p:sp>
          <p:nvSpPr>
            <p:cNvPr id="7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743200" y="4191000"/>
            <a:ext cx="1676400" cy="1951038"/>
            <a:chOff x="4406388" y="4043366"/>
            <a:chExt cx="904308" cy="1951033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GDDR5</a:t>
              </a:r>
            </a:p>
          </p:txBody>
        </p:sp>
        <p:sp>
          <p:nvSpPr>
            <p:cNvPr id="78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9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990600" y="4191000"/>
            <a:ext cx="1676400" cy="1951038"/>
            <a:chOff x="4406388" y="4043366"/>
            <a:chExt cx="904308" cy="195103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GDDR5</a:t>
              </a:r>
            </a:p>
          </p:txBody>
        </p:sp>
        <p:sp>
          <p:nvSpPr>
            <p:cNvPr id="8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8207" name="TextBox 47"/>
          <p:cNvSpPr txBox="1">
            <a:spLocks noChangeArrowheads="1"/>
          </p:cNvSpPr>
          <p:nvPr/>
        </p:nvSpPr>
        <p:spPr bwMode="auto">
          <a:xfrm>
            <a:off x="4495800" y="5638800"/>
            <a:ext cx="161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8080"/>
                </a:solidFill>
                <a:latin typeface="Calibri" pitchFamily="34" charset="0"/>
              </a:rPr>
              <a:t>Off-chip</a:t>
            </a:r>
            <a:r>
              <a:rPr lang="en-US" b="1">
                <a:solidFill>
                  <a:srgbClr val="FFCC99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808080"/>
                </a:solidFill>
                <a:latin typeface="Calibri" pitchFamily="34" charset="0"/>
              </a:rPr>
              <a:t>DRAM</a:t>
            </a:r>
            <a:endParaRPr 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200400" y="2209800"/>
            <a:ext cx="2362200" cy="1582738"/>
            <a:chOff x="914400" y="2209800"/>
            <a:chExt cx="2362200" cy="1582737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89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6096000" y="2209800"/>
            <a:ext cx="2362200" cy="1582738"/>
            <a:chOff x="914400" y="2209800"/>
            <a:chExt cx="2362200" cy="1582737"/>
          </a:xfrm>
        </p:grpSpPr>
        <p:sp>
          <p:nvSpPr>
            <p:cNvPr id="92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94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Microarchitecture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Companies tight lipped about details of GPU microarchitecture.</a:t>
            </a:r>
          </a:p>
          <a:p>
            <a:r>
              <a:rPr lang="en-US" dirty="0"/>
              <a:t>Several reasons:</a:t>
            </a:r>
          </a:p>
          <a:p>
            <a:pPr lvl="1"/>
            <a:r>
              <a:rPr lang="en-US" dirty="0"/>
              <a:t>Competitive advantage</a:t>
            </a:r>
          </a:p>
          <a:p>
            <a:pPr lvl="1"/>
            <a:r>
              <a:rPr lang="en-US" dirty="0"/>
              <a:t>Fear of being sued by “non-practicing entities”</a:t>
            </a:r>
          </a:p>
          <a:p>
            <a:pPr lvl="1"/>
            <a:r>
              <a:rPr lang="en-US" dirty="0"/>
              <a:t>The people that know the details too busy building the next chip</a:t>
            </a:r>
          </a:p>
          <a:p>
            <a:pPr lvl="1"/>
            <a:endParaRPr lang="en-US" dirty="0"/>
          </a:p>
          <a:p>
            <a:r>
              <a:rPr lang="en-US" dirty="0"/>
              <a:t>Model described next, embodied in GPGPU-</a:t>
            </a:r>
            <a:r>
              <a:rPr lang="en-US" dirty="0" err="1"/>
              <a:t>Sim</a:t>
            </a:r>
            <a:r>
              <a:rPr lang="en-US" dirty="0"/>
              <a:t>, developed from: white papers, programming manuals, IEEE Micro articles, patents.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SIMT Execution Model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667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/>
              <a:t>Programmers sees </a:t>
            </a:r>
            <a:r>
              <a:rPr lang="en-US" sz="2400" dirty="0">
                <a:solidFill>
                  <a:srgbClr val="7030A0"/>
                </a:solidFill>
              </a:rPr>
              <a:t>MIMD threads </a:t>
            </a:r>
            <a:r>
              <a:rPr lang="en-US" sz="2400" dirty="0"/>
              <a:t>(scalar)</a:t>
            </a:r>
          </a:p>
          <a:p>
            <a:pPr eaLnBrk="1" hangingPunct="1">
              <a:defRPr/>
            </a:pPr>
            <a:r>
              <a:rPr lang="en-US" sz="2400" dirty="0"/>
              <a:t>GPU bundles threads into </a:t>
            </a:r>
            <a:r>
              <a:rPr lang="en-US" sz="2400" dirty="0">
                <a:solidFill>
                  <a:srgbClr val="0070C0"/>
                </a:solidFill>
              </a:rPr>
              <a:t>warps</a:t>
            </a:r>
            <a:r>
              <a:rPr lang="en-US" sz="2400" dirty="0"/>
              <a:t> (</a:t>
            </a:r>
            <a:r>
              <a:rPr lang="en-US" sz="2400" dirty="0" err="1"/>
              <a:t>wavefronts</a:t>
            </a:r>
            <a:r>
              <a:rPr lang="en-US" sz="2400" dirty="0"/>
              <a:t>) and runs them in lockstep on </a:t>
            </a:r>
            <a:r>
              <a:rPr lang="en-US" sz="2400" dirty="0">
                <a:solidFill>
                  <a:srgbClr val="00B050"/>
                </a:solidFill>
              </a:rPr>
              <a:t>SIMD hardware</a:t>
            </a:r>
          </a:p>
          <a:p>
            <a:pPr eaLnBrk="1" hangingPunct="1">
              <a:defRPr/>
            </a:pPr>
            <a:r>
              <a:rPr lang="en-US" sz="2400" dirty="0"/>
              <a:t>An NVIDIA warp groups 32 consecutive threads together (AMD </a:t>
            </a:r>
            <a:r>
              <a:rPr lang="en-US" sz="2400" dirty="0" err="1"/>
              <a:t>wavefronts</a:t>
            </a:r>
            <a:r>
              <a:rPr lang="en-US" sz="2400" dirty="0"/>
              <a:t> group 64 threads together)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</a:t>
            </a:r>
            <a:fld id="{2DCAE7AC-0DFB-40CF-A4F2-C416A0FCE1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00400"/>
            <a:ext cx="2895600" cy="3210506"/>
          </a:xfrm>
          <a:prstGeom prst="rect">
            <a:avLst/>
          </a:prstGeom>
        </p:spPr>
      </p:pic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431800" y="3276600"/>
            <a:ext cx="4902200" cy="307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Aside: Why “Warp”?  In the textile industry, the term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warp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refers to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the threads stretched lengthwise in a loom to be crossed by the weft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altLang="ja-JP" sz="2400" dirty="0"/>
              <a:t> [</a:t>
            </a:r>
            <a:r>
              <a:rPr lang="en-CA" sz="2400" dirty="0"/>
              <a:t>Oxford Dictionary].</a:t>
            </a:r>
            <a:r>
              <a:rPr lang="en-US" sz="2400" dirty="0"/>
              <a:t>  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66719" y="6078379"/>
            <a:ext cx="2715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[https://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en.wikipedia.org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/wiki/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Warp_and_woof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41313" y="144463"/>
            <a:ext cx="7562850" cy="54451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CA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GPGPU-Sim v3.x w/ SASS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6823075" y="3511550"/>
            <a:ext cx="1584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CA"/>
              <a:t>Correlation</a:t>
            </a:r>
          </a:p>
          <a:p>
            <a:pPr eaLnBrk="0" hangingPunct="0"/>
            <a:r>
              <a:rPr lang="en-CA"/>
              <a:t>~0.976</a:t>
            </a:r>
          </a:p>
        </p:txBody>
      </p:sp>
      <p:sp>
        <p:nvSpPr>
          <p:cNvPr id="54276" name="TextBox 7"/>
          <p:cNvSpPr txBox="1">
            <a:spLocks noChangeArrowheads="1"/>
          </p:cNvSpPr>
          <p:nvPr/>
        </p:nvSpPr>
        <p:spPr bwMode="auto">
          <a:xfrm>
            <a:off x="8532813" y="63500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CA">
                <a:solidFill>
                  <a:schemeClr val="bg1"/>
                </a:solidFill>
              </a:rPr>
              <a:t>12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681" y="1267096"/>
          <a:ext cx="5860188" cy="523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GPU </a:t>
            </a:r>
            <a:r>
              <a:rPr lang="en-US" sz="4000" dirty="0" err="1"/>
              <a:t>Microarchitecture</a:t>
            </a:r>
            <a:r>
              <a:rPr lang="en-US" sz="4000" dirty="0"/>
              <a:t> Overview</a:t>
            </a: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533400" y="1752600"/>
            <a:ext cx="8077200" cy="3532188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tIns="0"/>
          <a:lstStyle/>
          <a:p>
            <a:r>
              <a:rPr lang="en-US" sz="2400" b="1"/>
              <a:t>GPU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38800" y="2895600"/>
            <a:ext cx="358775" cy="73025"/>
            <a:chOff x="3922713" y="1989138"/>
            <a:chExt cx="358775" cy="7302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922713" y="1989138"/>
              <a:ext cx="71438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067176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210051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908050" y="3830638"/>
            <a:ext cx="7245350" cy="360362"/>
          </a:xfrm>
          <a:prstGeom prst="rect">
            <a:avLst/>
          </a:prstGeom>
          <a:gradFill flip="none" rotWithShape="1">
            <a:gsLst>
              <a:gs pos="0">
                <a:srgbClr val="C4E59F">
                  <a:tint val="66000"/>
                  <a:satMod val="160000"/>
                </a:srgbClr>
              </a:gs>
              <a:gs pos="50000">
                <a:srgbClr val="C4E59F">
                  <a:tint val="44500"/>
                  <a:satMod val="160000"/>
                </a:srgbClr>
              </a:gs>
              <a:gs pos="100000">
                <a:srgbClr val="C4E59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Interconnection Network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29200" y="4800600"/>
            <a:ext cx="376238" cy="71438"/>
            <a:chOff x="3505200" y="4648200"/>
            <a:chExt cx="376238" cy="71437"/>
          </a:xfrm>
        </p:grpSpPr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flipH="1" flipV="1">
              <a:off x="36576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flipH="1" flipV="1">
              <a:off x="38100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flipH="1" flipV="1">
              <a:off x="35052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685800" y="2209800"/>
            <a:ext cx="2362200" cy="1582738"/>
            <a:chOff x="914400" y="2209800"/>
            <a:chExt cx="2362200" cy="1582737"/>
          </a:xfrm>
        </p:grpSpPr>
        <p:sp>
          <p:nvSpPr>
            <p:cNvPr id="66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/>
                <a:t>SIMT Core Cluster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68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096000" y="4191000"/>
            <a:ext cx="1676400" cy="1951038"/>
            <a:chOff x="4406388" y="4043366"/>
            <a:chExt cx="904308" cy="1951033"/>
          </a:xfrm>
        </p:grpSpPr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GDDR3/GDDR5</a:t>
              </a:r>
            </a:p>
          </p:txBody>
        </p:sp>
        <p:sp>
          <p:nvSpPr>
            <p:cNvPr id="7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743200" y="4191000"/>
            <a:ext cx="1676400" cy="1951038"/>
            <a:chOff x="4406388" y="4043366"/>
            <a:chExt cx="904308" cy="1951033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GDDR3/GDDR5</a:t>
              </a:r>
            </a:p>
          </p:txBody>
        </p:sp>
        <p:sp>
          <p:nvSpPr>
            <p:cNvPr id="78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9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990600" y="4191000"/>
            <a:ext cx="1676400" cy="1951038"/>
            <a:chOff x="4406388" y="4043366"/>
            <a:chExt cx="904308" cy="195103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GDDR3/GDDR5</a:t>
              </a:r>
            </a:p>
          </p:txBody>
        </p:sp>
        <p:sp>
          <p:nvSpPr>
            <p:cNvPr id="8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85" name="TextBox 47"/>
          <p:cNvSpPr txBox="1">
            <a:spLocks noChangeArrowheads="1"/>
          </p:cNvSpPr>
          <p:nvPr/>
        </p:nvSpPr>
        <p:spPr bwMode="auto">
          <a:xfrm>
            <a:off x="4495800" y="5638800"/>
            <a:ext cx="161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8080"/>
                </a:solidFill>
                <a:latin typeface="Calibri" pitchFamily="34" charset="0"/>
              </a:rPr>
              <a:t>Off-chip</a:t>
            </a:r>
            <a:r>
              <a:rPr lang="en-US" b="1">
                <a:solidFill>
                  <a:srgbClr val="FFCC99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808080"/>
                </a:solidFill>
                <a:latin typeface="Calibri" pitchFamily="34" charset="0"/>
              </a:rPr>
              <a:t>DRAM</a:t>
            </a:r>
            <a:endParaRPr 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200400" y="2209800"/>
            <a:ext cx="2362200" cy="1582738"/>
            <a:chOff x="914400" y="2209800"/>
            <a:chExt cx="2362200" cy="1582737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/>
                <a:t>SIMT Core Cluster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89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6096000" y="2209800"/>
            <a:ext cx="2362200" cy="1582738"/>
            <a:chOff x="914400" y="2209800"/>
            <a:chExt cx="2362200" cy="1582737"/>
          </a:xfrm>
        </p:grpSpPr>
        <p:sp>
          <p:nvSpPr>
            <p:cNvPr id="92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/>
                <a:t>SIMT Core Cluster</a:t>
              </a: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94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57200" y="3657600"/>
            <a:ext cx="8229600" cy="2667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7F3D-AB02-A541-9DE7-EB0ECE49E947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SIMT Core</a:t>
            </a:r>
          </a:p>
        </p:txBody>
      </p:sp>
      <p:sp>
        <p:nvSpPr>
          <p:cNvPr id="47279" name="Rectangle 175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SIMT front end / SIMD backend</a:t>
            </a:r>
          </a:p>
          <a:p>
            <a:r>
              <a:rPr lang="en-US" dirty="0"/>
              <a:t>Fine-grained multithreading</a:t>
            </a:r>
          </a:p>
          <a:p>
            <a:pPr lvl="1"/>
            <a:r>
              <a:rPr lang="en-US" dirty="0"/>
              <a:t>Interleave warp execution to hide latency</a:t>
            </a:r>
          </a:p>
          <a:p>
            <a:pPr lvl="1"/>
            <a:r>
              <a:rPr lang="en-US" dirty="0"/>
              <a:t>Register values of all threads stays in core</a:t>
            </a:r>
          </a:p>
          <a:p>
            <a:pPr lvl="1"/>
            <a:endParaRPr lang="en-US" dirty="0"/>
          </a:p>
        </p:txBody>
      </p:sp>
      <p:sp>
        <p:nvSpPr>
          <p:cNvPr id="47284" name="Rectangle 29"/>
          <p:cNvSpPr>
            <a:spLocks noChangeArrowheads="1"/>
          </p:cNvSpPr>
          <p:nvPr/>
        </p:nvSpPr>
        <p:spPr bwMode="auto">
          <a:xfrm>
            <a:off x="1905000" y="1905000"/>
            <a:ext cx="1295400" cy="19050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SIMT</a:t>
            </a:r>
          </a:p>
          <a:p>
            <a:pPr algn="ctr"/>
            <a:r>
              <a:rPr lang="en-US" b="1"/>
              <a:t>Front End</a:t>
            </a:r>
          </a:p>
        </p:txBody>
      </p:sp>
      <p:sp>
        <p:nvSpPr>
          <p:cNvPr id="47285" name="Rectangle 31"/>
          <p:cNvSpPr>
            <a:spLocks noChangeArrowheads="1"/>
          </p:cNvSpPr>
          <p:nvPr/>
        </p:nvSpPr>
        <p:spPr bwMode="auto">
          <a:xfrm>
            <a:off x="4648200" y="1905000"/>
            <a:ext cx="1981200" cy="838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SIMD Datapath</a:t>
            </a:r>
          </a:p>
        </p:txBody>
      </p:sp>
      <p:sp>
        <p:nvSpPr>
          <p:cNvPr id="47286" name="Line 36"/>
          <p:cNvSpPr>
            <a:spLocks noChangeShapeType="1"/>
          </p:cNvSpPr>
          <p:nvPr/>
        </p:nvSpPr>
        <p:spPr bwMode="auto">
          <a:xfrm>
            <a:off x="3200400" y="2362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287" name="Line 39"/>
          <p:cNvSpPr>
            <a:spLocks noChangeShapeType="1"/>
          </p:cNvSpPr>
          <p:nvPr/>
        </p:nvSpPr>
        <p:spPr bwMode="auto">
          <a:xfrm>
            <a:off x="25908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288" name="Line 40"/>
          <p:cNvSpPr>
            <a:spLocks noChangeShapeType="1"/>
          </p:cNvSpPr>
          <p:nvPr/>
        </p:nvSpPr>
        <p:spPr bwMode="auto">
          <a:xfrm>
            <a:off x="2590800" y="16764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7289" name="Rectangle 46"/>
          <p:cNvSpPr>
            <a:spLocks noChangeArrowheads="1"/>
          </p:cNvSpPr>
          <p:nvPr/>
        </p:nvSpPr>
        <p:spPr bwMode="auto">
          <a:xfrm>
            <a:off x="1981200" y="2590800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Fetch</a:t>
            </a:r>
          </a:p>
        </p:txBody>
      </p:sp>
      <p:sp>
        <p:nvSpPr>
          <p:cNvPr id="47290" name="Rectangle 47"/>
          <p:cNvSpPr>
            <a:spLocks noChangeArrowheads="1"/>
          </p:cNvSpPr>
          <p:nvPr/>
        </p:nvSpPr>
        <p:spPr bwMode="auto">
          <a:xfrm>
            <a:off x="1981200" y="2895600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Decode</a:t>
            </a:r>
          </a:p>
        </p:txBody>
      </p:sp>
      <p:sp>
        <p:nvSpPr>
          <p:cNvPr id="47291" name="Rectangle 48"/>
          <p:cNvSpPr>
            <a:spLocks noChangeArrowheads="1"/>
          </p:cNvSpPr>
          <p:nvPr/>
        </p:nvSpPr>
        <p:spPr bwMode="auto">
          <a:xfrm>
            <a:off x="1981200" y="3200400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Schedule</a:t>
            </a:r>
          </a:p>
        </p:txBody>
      </p:sp>
      <p:sp>
        <p:nvSpPr>
          <p:cNvPr id="47292" name="Rectangle 49"/>
          <p:cNvSpPr>
            <a:spLocks noChangeArrowheads="1"/>
          </p:cNvSpPr>
          <p:nvPr/>
        </p:nvSpPr>
        <p:spPr bwMode="auto">
          <a:xfrm>
            <a:off x="1981200" y="3505200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Branch</a:t>
            </a:r>
          </a:p>
        </p:txBody>
      </p:sp>
      <p:sp>
        <p:nvSpPr>
          <p:cNvPr id="47294" name="Line 51"/>
          <p:cNvSpPr>
            <a:spLocks noChangeShapeType="1"/>
          </p:cNvSpPr>
          <p:nvPr/>
        </p:nvSpPr>
        <p:spPr bwMode="auto">
          <a:xfrm>
            <a:off x="6324600" y="167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7295" name="Rectangle 52"/>
          <p:cNvSpPr>
            <a:spLocks noChangeArrowheads="1"/>
          </p:cNvSpPr>
          <p:nvPr/>
        </p:nvSpPr>
        <p:spPr bwMode="auto">
          <a:xfrm>
            <a:off x="3429000" y="3048000"/>
            <a:ext cx="3200400" cy="7620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Memory Subsystem</a:t>
            </a:r>
          </a:p>
        </p:txBody>
      </p:sp>
      <p:sp>
        <p:nvSpPr>
          <p:cNvPr id="47296" name="Line 53"/>
          <p:cNvSpPr>
            <a:spLocks noChangeShapeType="1"/>
          </p:cNvSpPr>
          <p:nvPr/>
        </p:nvSpPr>
        <p:spPr bwMode="auto">
          <a:xfrm>
            <a:off x="6324600" y="2743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297" name="Rectangle 54"/>
          <p:cNvSpPr>
            <a:spLocks noChangeArrowheads="1"/>
          </p:cNvSpPr>
          <p:nvPr/>
        </p:nvSpPr>
        <p:spPr bwMode="auto">
          <a:xfrm>
            <a:off x="6934200" y="3124200"/>
            <a:ext cx="1066800" cy="6096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Icnt.</a:t>
            </a:r>
          </a:p>
          <a:p>
            <a:pPr algn="ctr">
              <a:lnSpc>
                <a:spcPct val="90000"/>
              </a:lnSpc>
            </a:pPr>
            <a:r>
              <a:rPr lang="en-US"/>
              <a:t>Network</a:t>
            </a:r>
          </a:p>
        </p:txBody>
      </p:sp>
      <p:sp>
        <p:nvSpPr>
          <p:cNvPr id="47298" name="Rectangle 55"/>
          <p:cNvSpPr>
            <a:spLocks noChangeArrowheads="1"/>
          </p:cNvSpPr>
          <p:nvPr/>
        </p:nvSpPr>
        <p:spPr bwMode="auto">
          <a:xfrm>
            <a:off x="3505200" y="3429000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SMem</a:t>
            </a:r>
          </a:p>
        </p:txBody>
      </p:sp>
      <p:sp>
        <p:nvSpPr>
          <p:cNvPr id="47299" name="Rectangle 56"/>
          <p:cNvSpPr>
            <a:spLocks noChangeArrowheads="1"/>
          </p:cNvSpPr>
          <p:nvPr/>
        </p:nvSpPr>
        <p:spPr bwMode="auto">
          <a:xfrm>
            <a:off x="4267200" y="3429000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L1 D$</a:t>
            </a:r>
          </a:p>
        </p:txBody>
      </p:sp>
      <p:sp>
        <p:nvSpPr>
          <p:cNvPr id="47300" name="Rectangle 57"/>
          <p:cNvSpPr>
            <a:spLocks noChangeArrowheads="1"/>
          </p:cNvSpPr>
          <p:nvPr/>
        </p:nvSpPr>
        <p:spPr bwMode="auto">
          <a:xfrm>
            <a:off x="5029200" y="3429000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Tex $</a:t>
            </a:r>
          </a:p>
        </p:txBody>
      </p:sp>
      <p:sp>
        <p:nvSpPr>
          <p:cNvPr id="47301" name="Rectangle 58"/>
          <p:cNvSpPr>
            <a:spLocks noChangeArrowheads="1"/>
          </p:cNvSpPr>
          <p:nvPr/>
        </p:nvSpPr>
        <p:spPr bwMode="auto">
          <a:xfrm>
            <a:off x="5791200" y="3429000"/>
            <a:ext cx="7620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Const$</a:t>
            </a:r>
          </a:p>
        </p:txBody>
      </p:sp>
      <p:sp>
        <p:nvSpPr>
          <p:cNvPr id="47302" name="Line 59"/>
          <p:cNvSpPr>
            <a:spLocks noChangeShapeType="1"/>
          </p:cNvSpPr>
          <p:nvPr/>
        </p:nvSpPr>
        <p:spPr bwMode="auto">
          <a:xfrm>
            <a:off x="6629400" y="3429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303" name="Rectangle 31"/>
          <p:cNvSpPr>
            <a:spLocks noChangeArrowheads="1"/>
          </p:cNvSpPr>
          <p:nvPr/>
        </p:nvSpPr>
        <p:spPr bwMode="auto">
          <a:xfrm>
            <a:off x="3581400" y="1905000"/>
            <a:ext cx="685800" cy="838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Reg</a:t>
            </a:r>
          </a:p>
          <a:p>
            <a:pPr algn="ctr"/>
            <a:r>
              <a:rPr lang="en-US" b="1"/>
              <a:t>File</a:t>
            </a:r>
          </a:p>
        </p:txBody>
      </p:sp>
      <p:sp>
        <p:nvSpPr>
          <p:cNvPr id="47304" name="Line 36"/>
          <p:cNvSpPr>
            <a:spLocks noChangeShapeType="1"/>
          </p:cNvSpPr>
          <p:nvPr/>
        </p:nvSpPr>
        <p:spPr bwMode="auto">
          <a:xfrm>
            <a:off x="4267200" y="2362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305" name="Line 53"/>
          <p:cNvSpPr>
            <a:spLocks noChangeShapeType="1"/>
          </p:cNvSpPr>
          <p:nvPr/>
        </p:nvSpPr>
        <p:spPr bwMode="auto">
          <a:xfrm>
            <a:off x="3962400" y="2743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0CE0-A7F2-A646-BD56-156C8B5DC4F0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57200" y="1447800"/>
            <a:ext cx="5105400" cy="2438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2400" b="1">
                <a:solidFill>
                  <a:srgbClr val="009900"/>
                </a:solidFill>
              </a:rPr>
              <a:t>SIMT Front End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an “NVIDIA-style” SIMT Core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562600" y="1447800"/>
            <a:ext cx="3124200" cy="2438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2400" b="1">
                <a:solidFill>
                  <a:srgbClr val="FF9933"/>
                </a:solidFill>
              </a:rPr>
              <a:t>SIMD Datapath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1975" y="2017713"/>
            <a:ext cx="7867650" cy="1690687"/>
            <a:chOff x="354" y="2471"/>
            <a:chExt cx="4956" cy="1065"/>
          </a:xfrm>
        </p:grpSpPr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4573" y="2671"/>
              <a:ext cx="590" cy="22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4573" y="2671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4736" y="2697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4543" y="2701"/>
              <a:ext cx="590" cy="22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4543" y="2701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4713" y="2728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4514" y="2730"/>
              <a:ext cx="590" cy="22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4514" y="2730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4683" y="2758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50191" name="Oval 15"/>
            <p:cNvSpPr>
              <a:spLocks noChangeArrowheads="1"/>
            </p:cNvSpPr>
            <p:nvPr/>
          </p:nvSpPr>
          <p:spPr bwMode="auto">
            <a:xfrm>
              <a:off x="5177" y="2767"/>
              <a:ext cx="15" cy="15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2" name="Oval 16"/>
            <p:cNvSpPr>
              <a:spLocks noChangeArrowheads="1"/>
            </p:cNvSpPr>
            <p:nvPr/>
          </p:nvSpPr>
          <p:spPr bwMode="auto">
            <a:xfrm>
              <a:off x="5177" y="2767"/>
              <a:ext cx="15" cy="15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3" name="Oval 17"/>
            <p:cNvSpPr>
              <a:spLocks noChangeArrowheads="1"/>
            </p:cNvSpPr>
            <p:nvPr/>
          </p:nvSpPr>
          <p:spPr bwMode="auto">
            <a:xfrm>
              <a:off x="5200" y="2745"/>
              <a:ext cx="14" cy="15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4" name="Oval 18"/>
            <p:cNvSpPr>
              <a:spLocks noChangeArrowheads="1"/>
            </p:cNvSpPr>
            <p:nvPr/>
          </p:nvSpPr>
          <p:spPr bwMode="auto">
            <a:xfrm>
              <a:off x="5200" y="2745"/>
              <a:ext cx="14" cy="15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5" name="Oval 19"/>
            <p:cNvSpPr>
              <a:spLocks noChangeArrowheads="1"/>
            </p:cNvSpPr>
            <p:nvPr/>
          </p:nvSpPr>
          <p:spPr bwMode="auto">
            <a:xfrm>
              <a:off x="5222" y="2723"/>
              <a:ext cx="14" cy="15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6" name="Oval 20"/>
            <p:cNvSpPr>
              <a:spLocks noChangeArrowheads="1"/>
            </p:cNvSpPr>
            <p:nvPr/>
          </p:nvSpPr>
          <p:spPr bwMode="auto">
            <a:xfrm>
              <a:off x="5222" y="2723"/>
              <a:ext cx="14" cy="15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944" y="3092"/>
              <a:ext cx="7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auto">
            <a:xfrm>
              <a:off x="994" y="3043"/>
              <a:ext cx="97" cy="98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>
              <a:off x="1682" y="3173"/>
              <a:ext cx="150" cy="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auto">
            <a:xfrm>
              <a:off x="1796" y="3160"/>
              <a:ext cx="107" cy="94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 flipV="1">
              <a:off x="1682" y="2970"/>
              <a:ext cx="150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auto">
            <a:xfrm>
              <a:off x="1796" y="2930"/>
              <a:ext cx="107" cy="94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 flipV="1">
              <a:off x="2198" y="3055"/>
              <a:ext cx="0" cy="74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auto">
            <a:xfrm>
              <a:off x="2149" y="3105"/>
              <a:ext cx="98" cy="98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auto">
            <a:xfrm>
              <a:off x="2149" y="2981"/>
              <a:ext cx="98" cy="9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auto">
            <a:xfrm flipV="1">
              <a:off x="2493" y="3192"/>
              <a:ext cx="150" cy="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auto">
            <a:xfrm>
              <a:off x="2608" y="3151"/>
              <a:ext cx="106" cy="94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>
              <a:off x="2493" y="2951"/>
              <a:ext cx="150" cy="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auto">
            <a:xfrm>
              <a:off x="2608" y="2939"/>
              <a:ext cx="106" cy="94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3304" y="3099"/>
              <a:ext cx="2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auto">
            <a:xfrm>
              <a:off x="3502" y="3051"/>
              <a:ext cx="97" cy="97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>
              <a:off x="4302" y="3192"/>
              <a:ext cx="113" cy="27"/>
            </a:xfrm>
            <a:prstGeom prst="line">
              <a:avLst/>
            </a:prstGeom>
            <a:noFill/>
            <a:ln w="984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auto">
            <a:xfrm>
              <a:off x="4233" y="3110"/>
              <a:ext cx="107" cy="1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auto">
            <a:xfrm>
              <a:off x="4377" y="3129"/>
              <a:ext cx="107" cy="1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5" name="Line 39"/>
            <p:cNvSpPr>
              <a:spLocks noChangeShapeType="1"/>
            </p:cNvSpPr>
            <p:nvPr/>
          </p:nvSpPr>
          <p:spPr bwMode="auto">
            <a:xfrm flipV="1">
              <a:off x="4302" y="2967"/>
              <a:ext cx="114" cy="30"/>
            </a:xfrm>
            <a:prstGeom prst="line">
              <a:avLst/>
            </a:prstGeom>
            <a:noFill/>
            <a:ln w="984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6" name="Freeform 40"/>
            <p:cNvSpPr>
              <a:spLocks/>
            </p:cNvSpPr>
            <p:nvPr/>
          </p:nvSpPr>
          <p:spPr bwMode="auto">
            <a:xfrm>
              <a:off x="4233" y="2907"/>
              <a:ext cx="109" cy="1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auto">
            <a:xfrm>
              <a:off x="4376" y="2885"/>
              <a:ext cx="108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>
              <a:off x="354" y="2981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9" name="Rectangle 43"/>
            <p:cNvSpPr>
              <a:spLocks noChangeArrowheads="1"/>
            </p:cNvSpPr>
            <p:nvPr/>
          </p:nvSpPr>
          <p:spPr bwMode="auto">
            <a:xfrm>
              <a:off x="354" y="2981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0" name="Rectangle 44"/>
            <p:cNvSpPr>
              <a:spLocks noChangeArrowheads="1"/>
            </p:cNvSpPr>
            <p:nvPr/>
          </p:nvSpPr>
          <p:spPr bwMode="auto">
            <a:xfrm>
              <a:off x="427" y="3007"/>
              <a:ext cx="4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I-Cache</a:t>
              </a:r>
              <a:endParaRPr lang="en-US"/>
            </a:p>
          </p:txBody>
        </p:sp>
        <p:sp>
          <p:nvSpPr>
            <p:cNvPr id="50221" name="Rectangle 45"/>
            <p:cNvSpPr>
              <a:spLocks noChangeArrowheads="1"/>
            </p:cNvSpPr>
            <p:nvPr/>
          </p:nvSpPr>
          <p:spPr bwMode="auto">
            <a:xfrm>
              <a:off x="1091" y="2981"/>
              <a:ext cx="591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2" name="Rectangle 46"/>
            <p:cNvSpPr>
              <a:spLocks noChangeArrowheads="1"/>
            </p:cNvSpPr>
            <p:nvPr/>
          </p:nvSpPr>
          <p:spPr bwMode="auto">
            <a:xfrm>
              <a:off x="1091" y="2981"/>
              <a:ext cx="591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3" name="Rectangle 47"/>
            <p:cNvSpPr>
              <a:spLocks noChangeArrowheads="1"/>
            </p:cNvSpPr>
            <p:nvPr/>
          </p:nvSpPr>
          <p:spPr bwMode="auto">
            <a:xfrm>
              <a:off x="1160" y="3007"/>
              <a:ext cx="4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50224" name="Rectangle 48"/>
            <p:cNvSpPr>
              <a:spLocks noChangeArrowheads="1"/>
            </p:cNvSpPr>
            <p:nvPr/>
          </p:nvSpPr>
          <p:spPr bwMode="auto">
            <a:xfrm>
              <a:off x="1903" y="2760"/>
              <a:ext cx="590" cy="22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5" name="Rectangle 49"/>
            <p:cNvSpPr>
              <a:spLocks noChangeArrowheads="1"/>
            </p:cNvSpPr>
            <p:nvPr/>
          </p:nvSpPr>
          <p:spPr bwMode="auto">
            <a:xfrm>
              <a:off x="1903" y="2760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6" name="Rectangle 50"/>
            <p:cNvSpPr>
              <a:spLocks noChangeArrowheads="1"/>
            </p:cNvSpPr>
            <p:nvPr/>
          </p:nvSpPr>
          <p:spPr bwMode="auto">
            <a:xfrm>
              <a:off x="1976" y="2788"/>
              <a:ext cx="4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I-Buffer</a:t>
              </a:r>
              <a:endParaRPr lang="en-US"/>
            </a:p>
          </p:txBody>
        </p:sp>
        <p:sp>
          <p:nvSpPr>
            <p:cNvPr id="50227" name="Rectangle 51"/>
            <p:cNvSpPr>
              <a:spLocks noChangeArrowheads="1"/>
            </p:cNvSpPr>
            <p:nvPr/>
          </p:nvSpPr>
          <p:spPr bwMode="auto">
            <a:xfrm>
              <a:off x="1903" y="3203"/>
              <a:ext cx="590" cy="22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8" name="Rectangle 52"/>
            <p:cNvSpPr>
              <a:spLocks noChangeArrowheads="1"/>
            </p:cNvSpPr>
            <p:nvPr/>
          </p:nvSpPr>
          <p:spPr bwMode="auto">
            <a:xfrm>
              <a:off x="1903" y="3203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9" name="Rectangle 53"/>
            <p:cNvSpPr>
              <a:spLocks noChangeArrowheads="1"/>
            </p:cNvSpPr>
            <p:nvPr/>
          </p:nvSpPr>
          <p:spPr bwMode="auto">
            <a:xfrm>
              <a:off x="2022" y="3189"/>
              <a:ext cx="3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Score</a:t>
              </a:r>
              <a:endParaRPr lang="en-US"/>
            </a:p>
          </p:txBody>
        </p:sp>
        <p:sp>
          <p:nvSpPr>
            <p:cNvPr id="50230" name="Rectangle 54"/>
            <p:cNvSpPr>
              <a:spLocks noChangeArrowheads="1"/>
            </p:cNvSpPr>
            <p:nvPr/>
          </p:nvSpPr>
          <p:spPr bwMode="auto">
            <a:xfrm>
              <a:off x="2014" y="3287"/>
              <a:ext cx="3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Board</a:t>
              </a:r>
              <a:endParaRPr lang="en-US"/>
            </a:p>
          </p:txBody>
        </p:sp>
        <p:sp>
          <p:nvSpPr>
            <p:cNvPr id="50231" name="Rectangle 55"/>
            <p:cNvSpPr>
              <a:spLocks noChangeArrowheads="1"/>
            </p:cNvSpPr>
            <p:nvPr/>
          </p:nvSpPr>
          <p:spPr bwMode="auto">
            <a:xfrm>
              <a:off x="2714" y="2981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32" name="Rectangle 56"/>
            <p:cNvSpPr>
              <a:spLocks noChangeArrowheads="1"/>
            </p:cNvSpPr>
            <p:nvPr/>
          </p:nvSpPr>
          <p:spPr bwMode="auto">
            <a:xfrm>
              <a:off x="2714" y="2981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33" name="Rectangle 57"/>
            <p:cNvSpPr>
              <a:spLocks noChangeArrowheads="1"/>
            </p:cNvSpPr>
            <p:nvPr/>
          </p:nvSpPr>
          <p:spPr bwMode="auto">
            <a:xfrm>
              <a:off x="2846" y="3007"/>
              <a:ext cx="3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50234" name="Rectangle 58"/>
            <p:cNvSpPr>
              <a:spLocks noChangeArrowheads="1"/>
            </p:cNvSpPr>
            <p:nvPr/>
          </p:nvSpPr>
          <p:spPr bwMode="auto">
            <a:xfrm>
              <a:off x="3599" y="2908"/>
              <a:ext cx="634" cy="38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35" name="Rectangle 59"/>
            <p:cNvSpPr>
              <a:spLocks noChangeArrowheads="1"/>
            </p:cNvSpPr>
            <p:nvPr/>
          </p:nvSpPr>
          <p:spPr bwMode="auto">
            <a:xfrm>
              <a:off x="3599" y="2908"/>
              <a:ext cx="634" cy="384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36" name="Rectangle 60"/>
            <p:cNvSpPr>
              <a:spLocks noChangeArrowheads="1"/>
            </p:cNvSpPr>
            <p:nvPr/>
          </p:nvSpPr>
          <p:spPr bwMode="auto">
            <a:xfrm>
              <a:off x="3662" y="2939"/>
              <a:ext cx="5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Operand</a:t>
              </a:r>
              <a:endParaRPr lang="en-US"/>
            </a:p>
          </p:txBody>
        </p:sp>
        <p:sp>
          <p:nvSpPr>
            <p:cNvPr id="50237" name="Rectangle 61"/>
            <p:cNvSpPr>
              <a:spLocks noChangeArrowheads="1"/>
            </p:cNvSpPr>
            <p:nvPr/>
          </p:nvSpPr>
          <p:spPr bwMode="auto">
            <a:xfrm>
              <a:off x="3647" y="3090"/>
              <a:ext cx="5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Collector</a:t>
              </a:r>
              <a:endParaRPr lang="en-US"/>
            </a:p>
          </p:txBody>
        </p:sp>
        <p:sp>
          <p:nvSpPr>
            <p:cNvPr id="50238" name="Rectangle 62"/>
            <p:cNvSpPr>
              <a:spLocks noChangeArrowheads="1"/>
            </p:cNvSpPr>
            <p:nvPr/>
          </p:nvSpPr>
          <p:spPr bwMode="auto">
            <a:xfrm>
              <a:off x="4484" y="3114"/>
              <a:ext cx="590" cy="38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39" name="Rectangle 63"/>
            <p:cNvSpPr>
              <a:spLocks noChangeArrowheads="1"/>
            </p:cNvSpPr>
            <p:nvPr/>
          </p:nvSpPr>
          <p:spPr bwMode="auto">
            <a:xfrm>
              <a:off x="4484" y="3114"/>
              <a:ext cx="590" cy="384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0" name="Rectangle 64"/>
            <p:cNvSpPr>
              <a:spLocks noChangeArrowheads="1"/>
            </p:cNvSpPr>
            <p:nvPr/>
          </p:nvSpPr>
          <p:spPr bwMode="auto">
            <a:xfrm>
              <a:off x="4630" y="3219"/>
              <a:ext cx="2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MEM</a:t>
              </a:r>
              <a:endParaRPr lang="en-US"/>
            </a:p>
          </p:txBody>
        </p:sp>
        <p:sp>
          <p:nvSpPr>
            <p:cNvPr id="50241" name="Rectangle 65"/>
            <p:cNvSpPr>
              <a:spLocks noChangeArrowheads="1"/>
            </p:cNvSpPr>
            <p:nvPr/>
          </p:nvSpPr>
          <p:spPr bwMode="auto">
            <a:xfrm>
              <a:off x="4484" y="2760"/>
              <a:ext cx="590" cy="22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2" name="Rectangle 66"/>
            <p:cNvSpPr>
              <a:spLocks noChangeArrowheads="1"/>
            </p:cNvSpPr>
            <p:nvPr/>
          </p:nvSpPr>
          <p:spPr bwMode="auto">
            <a:xfrm>
              <a:off x="4484" y="2760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3" name="Rectangle 67"/>
            <p:cNvSpPr>
              <a:spLocks noChangeArrowheads="1"/>
            </p:cNvSpPr>
            <p:nvPr/>
          </p:nvSpPr>
          <p:spPr bwMode="auto">
            <a:xfrm>
              <a:off x="4652" y="2788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50244" name="Rectangle 68"/>
            <p:cNvSpPr>
              <a:spLocks noChangeArrowheads="1"/>
            </p:cNvSpPr>
            <p:nvPr/>
          </p:nvSpPr>
          <p:spPr bwMode="auto">
            <a:xfrm>
              <a:off x="354" y="2538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5" name="Rectangle 69"/>
            <p:cNvSpPr>
              <a:spLocks noChangeArrowheads="1"/>
            </p:cNvSpPr>
            <p:nvPr/>
          </p:nvSpPr>
          <p:spPr bwMode="auto">
            <a:xfrm>
              <a:off x="354" y="2538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6" name="Rectangle 70"/>
            <p:cNvSpPr>
              <a:spLocks noChangeArrowheads="1"/>
            </p:cNvSpPr>
            <p:nvPr/>
          </p:nvSpPr>
          <p:spPr bwMode="auto">
            <a:xfrm>
              <a:off x="480" y="2569"/>
              <a:ext cx="3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Fetch</a:t>
              </a:r>
              <a:endParaRPr lang="en-US"/>
            </a:p>
          </p:txBody>
        </p:sp>
        <p:sp>
          <p:nvSpPr>
            <p:cNvPr id="50247" name="Rectangle 71"/>
            <p:cNvSpPr>
              <a:spLocks noChangeArrowheads="1"/>
            </p:cNvSpPr>
            <p:nvPr/>
          </p:nvSpPr>
          <p:spPr bwMode="auto">
            <a:xfrm>
              <a:off x="2603" y="2542"/>
              <a:ext cx="812" cy="21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8" name="Rectangle 72"/>
            <p:cNvSpPr>
              <a:spLocks noChangeArrowheads="1"/>
            </p:cNvSpPr>
            <p:nvPr/>
          </p:nvSpPr>
          <p:spPr bwMode="auto">
            <a:xfrm>
              <a:off x="2603" y="2542"/>
              <a:ext cx="812" cy="218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9" name="Rectangle 73"/>
            <p:cNvSpPr>
              <a:spLocks noChangeArrowheads="1"/>
            </p:cNvSpPr>
            <p:nvPr/>
          </p:nvSpPr>
          <p:spPr bwMode="auto">
            <a:xfrm>
              <a:off x="2672" y="2569"/>
              <a:ext cx="6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SIMT-Stack</a:t>
              </a:r>
              <a:endParaRPr lang="en-US"/>
            </a:p>
          </p:txBody>
        </p:sp>
        <p:sp>
          <p:nvSpPr>
            <p:cNvPr id="50250" name="Freeform 74"/>
            <p:cNvSpPr>
              <a:spLocks/>
            </p:cNvSpPr>
            <p:nvPr/>
          </p:nvSpPr>
          <p:spPr bwMode="auto">
            <a:xfrm>
              <a:off x="1682" y="2612"/>
              <a:ext cx="3628" cy="924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1" name="Freeform 75"/>
            <p:cNvSpPr>
              <a:spLocks/>
            </p:cNvSpPr>
            <p:nvPr/>
          </p:nvSpPr>
          <p:spPr bwMode="auto">
            <a:xfrm>
              <a:off x="1826" y="3312"/>
              <a:ext cx="77" cy="78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2" name="Line 76"/>
            <p:cNvSpPr>
              <a:spLocks noChangeShapeType="1"/>
            </p:cNvSpPr>
            <p:nvPr/>
          </p:nvSpPr>
          <p:spPr bwMode="auto">
            <a:xfrm flipH="1">
              <a:off x="1003" y="2642"/>
              <a:ext cx="1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auto">
            <a:xfrm>
              <a:off x="944" y="2603"/>
              <a:ext cx="78" cy="7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4" name="Line 78"/>
            <p:cNvSpPr>
              <a:spLocks noChangeShapeType="1"/>
            </p:cNvSpPr>
            <p:nvPr/>
          </p:nvSpPr>
          <p:spPr bwMode="auto">
            <a:xfrm>
              <a:off x="586" y="2760"/>
              <a:ext cx="0" cy="14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5" name="Freeform 79"/>
            <p:cNvSpPr>
              <a:spLocks/>
            </p:cNvSpPr>
            <p:nvPr/>
          </p:nvSpPr>
          <p:spPr bwMode="auto">
            <a:xfrm>
              <a:off x="538" y="2884"/>
              <a:ext cx="97" cy="97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6" name="Freeform 80"/>
            <p:cNvSpPr>
              <a:spLocks/>
            </p:cNvSpPr>
            <p:nvPr/>
          </p:nvSpPr>
          <p:spPr bwMode="auto">
            <a:xfrm>
              <a:off x="856" y="2818"/>
              <a:ext cx="1047" cy="60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7" name="Freeform 81"/>
            <p:cNvSpPr>
              <a:spLocks/>
            </p:cNvSpPr>
            <p:nvPr/>
          </p:nvSpPr>
          <p:spPr bwMode="auto">
            <a:xfrm>
              <a:off x="817" y="2760"/>
              <a:ext cx="77" cy="7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8" name="Line 82"/>
            <p:cNvSpPr>
              <a:spLocks noChangeShapeType="1"/>
            </p:cNvSpPr>
            <p:nvPr/>
          </p:nvSpPr>
          <p:spPr bwMode="auto">
            <a:xfrm flipV="1">
              <a:off x="2980" y="2760"/>
              <a:ext cx="0" cy="14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9" name="Freeform 83"/>
            <p:cNvSpPr>
              <a:spLocks/>
            </p:cNvSpPr>
            <p:nvPr/>
          </p:nvSpPr>
          <p:spPr bwMode="auto">
            <a:xfrm>
              <a:off x="2931" y="2884"/>
              <a:ext cx="98" cy="97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0" name="Rectangle 84"/>
            <p:cNvSpPr>
              <a:spLocks noChangeArrowheads="1"/>
            </p:cNvSpPr>
            <p:nvPr/>
          </p:nvSpPr>
          <p:spPr bwMode="auto">
            <a:xfrm>
              <a:off x="2747" y="3386"/>
              <a:ext cx="55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Done (WID)</a:t>
              </a:r>
              <a:endParaRPr lang="en-US"/>
            </a:p>
          </p:txBody>
        </p:sp>
        <p:sp>
          <p:nvSpPr>
            <p:cNvPr id="50261" name="Rectangle 85"/>
            <p:cNvSpPr>
              <a:spLocks noChangeArrowheads="1"/>
            </p:cNvSpPr>
            <p:nvPr/>
          </p:nvSpPr>
          <p:spPr bwMode="auto">
            <a:xfrm>
              <a:off x="1213" y="2751"/>
              <a:ext cx="45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Valid[1:N]</a:t>
              </a:r>
              <a:endParaRPr lang="en-US"/>
            </a:p>
          </p:txBody>
        </p:sp>
        <p:sp>
          <p:nvSpPr>
            <p:cNvPr id="50262" name="Rectangle 86"/>
            <p:cNvSpPr>
              <a:spLocks noChangeArrowheads="1"/>
            </p:cNvSpPr>
            <p:nvPr/>
          </p:nvSpPr>
          <p:spPr bwMode="auto">
            <a:xfrm>
              <a:off x="1115" y="2471"/>
              <a:ext cx="8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Branch Target PC</a:t>
              </a:r>
              <a:endParaRPr lang="en-US"/>
            </a:p>
          </p:txBody>
        </p:sp>
        <p:sp>
          <p:nvSpPr>
            <p:cNvPr id="50263" name="Line 87"/>
            <p:cNvSpPr>
              <a:spLocks noChangeShapeType="1"/>
            </p:cNvSpPr>
            <p:nvPr/>
          </p:nvSpPr>
          <p:spPr bwMode="auto">
            <a:xfrm>
              <a:off x="3472" y="2806"/>
              <a:ext cx="127" cy="10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4" name="Freeform 88"/>
            <p:cNvSpPr>
              <a:spLocks/>
            </p:cNvSpPr>
            <p:nvPr/>
          </p:nvSpPr>
          <p:spPr bwMode="auto">
            <a:xfrm>
              <a:off x="3415" y="2760"/>
              <a:ext cx="106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5" name="Rectangle 89"/>
            <p:cNvSpPr>
              <a:spLocks noChangeArrowheads="1"/>
            </p:cNvSpPr>
            <p:nvPr/>
          </p:nvSpPr>
          <p:spPr bwMode="auto">
            <a:xfrm>
              <a:off x="3549" y="2773"/>
              <a:ext cx="2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Pred.</a:t>
              </a:r>
              <a:endParaRPr lang="en-US"/>
            </a:p>
          </p:txBody>
        </p:sp>
        <p:sp>
          <p:nvSpPr>
            <p:cNvPr id="50266" name="Line 90"/>
            <p:cNvSpPr>
              <a:spLocks noChangeShapeType="1"/>
            </p:cNvSpPr>
            <p:nvPr/>
          </p:nvSpPr>
          <p:spPr bwMode="auto">
            <a:xfrm>
              <a:off x="5074" y="2878"/>
              <a:ext cx="1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7" name="Freeform 91"/>
            <p:cNvSpPr>
              <a:spLocks/>
            </p:cNvSpPr>
            <p:nvPr/>
          </p:nvSpPr>
          <p:spPr bwMode="auto">
            <a:xfrm>
              <a:off x="5233" y="2839"/>
              <a:ext cx="77" cy="78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8" name="Line 92"/>
            <p:cNvSpPr>
              <a:spLocks noChangeShapeType="1"/>
            </p:cNvSpPr>
            <p:nvPr/>
          </p:nvSpPr>
          <p:spPr bwMode="auto">
            <a:xfrm>
              <a:off x="5074" y="3319"/>
              <a:ext cx="17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9" name="Freeform 93"/>
            <p:cNvSpPr>
              <a:spLocks/>
            </p:cNvSpPr>
            <p:nvPr/>
          </p:nvSpPr>
          <p:spPr bwMode="auto">
            <a:xfrm>
              <a:off x="5233" y="3282"/>
              <a:ext cx="77" cy="77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70" name="Rectangle 94"/>
            <p:cNvSpPr>
              <a:spLocks noChangeArrowheads="1"/>
            </p:cNvSpPr>
            <p:nvPr/>
          </p:nvSpPr>
          <p:spPr bwMode="auto">
            <a:xfrm>
              <a:off x="3020" y="2758"/>
              <a:ext cx="28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Active</a:t>
              </a:r>
              <a:endParaRPr lang="en-US"/>
            </a:p>
          </p:txBody>
        </p:sp>
        <p:sp>
          <p:nvSpPr>
            <p:cNvPr id="50271" name="Rectangle 95"/>
            <p:cNvSpPr>
              <a:spLocks noChangeArrowheads="1"/>
            </p:cNvSpPr>
            <p:nvPr/>
          </p:nvSpPr>
          <p:spPr bwMode="auto">
            <a:xfrm>
              <a:off x="3035" y="2841"/>
              <a:ext cx="2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Mask</a:t>
              </a:r>
              <a:endParaRPr lang="en-US"/>
            </a:p>
          </p:txBody>
        </p:sp>
      </p:grpSp>
      <p:sp>
        <p:nvSpPr>
          <p:cNvPr id="50272" name="Rectangle 96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/>
              <a:t>Three decoupled warp schedulers</a:t>
            </a:r>
          </a:p>
          <a:p>
            <a:r>
              <a:rPr lang="en-US" dirty="0"/>
              <a:t>Scoreboard</a:t>
            </a:r>
          </a:p>
          <a:p>
            <a:r>
              <a:rPr lang="en-US" dirty="0"/>
              <a:t>Large register file</a:t>
            </a:r>
          </a:p>
          <a:p>
            <a:r>
              <a:rPr lang="en-US" dirty="0"/>
              <a:t>Multiple SIMD functional units</a:t>
            </a:r>
          </a:p>
        </p:txBody>
      </p:sp>
      <p:sp>
        <p:nvSpPr>
          <p:cNvPr id="50273" name="Rectangle 97"/>
          <p:cNvSpPr>
            <a:spLocks noChangeArrowheads="1"/>
          </p:cNvSpPr>
          <p:nvPr/>
        </p:nvSpPr>
        <p:spPr bwMode="auto">
          <a:xfrm>
            <a:off x="304800" y="2362200"/>
            <a:ext cx="1447800" cy="381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Scheduler 1</a:t>
            </a:r>
          </a:p>
        </p:txBody>
      </p:sp>
      <p:sp>
        <p:nvSpPr>
          <p:cNvPr id="50274" name="Rectangle 98"/>
          <p:cNvSpPr>
            <a:spLocks noChangeArrowheads="1"/>
          </p:cNvSpPr>
          <p:nvPr/>
        </p:nvSpPr>
        <p:spPr bwMode="auto">
          <a:xfrm>
            <a:off x="4114800" y="3124200"/>
            <a:ext cx="1447800" cy="381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Scheduler 2</a:t>
            </a:r>
          </a:p>
        </p:txBody>
      </p:sp>
      <p:sp>
        <p:nvSpPr>
          <p:cNvPr id="50275" name="Rectangle 99"/>
          <p:cNvSpPr>
            <a:spLocks noChangeArrowheads="1"/>
          </p:cNvSpPr>
          <p:nvPr/>
        </p:nvSpPr>
        <p:spPr bwMode="auto">
          <a:xfrm>
            <a:off x="6019800" y="2362200"/>
            <a:ext cx="1447800" cy="381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Scheduler 3</a:t>
            </a:r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D959-FEEE-0C40-B400-C9669618CBC4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3" grpId="0" animBg="1"/>
      <p:bldP spid="50274" grpId="0" animBg="1"/>
      <p:bldP spid="502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Fetch + Decode</a:t>
            </a:r>
          </a:p>
        </p:txBody>
      </p:sp>
      <p:grpSp>
        <p:nvGrpSpPr>
          <p:cNvPr id="2" name="Group 420"/>
          <p:cNvGrpSpPr>
            <a:grpSpLocks/>
          </p:cNvGrpSpPr>
          <p:nvPr/>
        </p:nvGrpSpPr>
        <p:grpSpPr bwMode="auto">
          <a:xfrm>
            <a:off x="6324600" y="5791200"/>
            <a:ext cx="2257425" cy="660400"/>
            <a:chOff x="3984" y="3600"/>
            <a:chExt cx="1422" cy="416"/>
          </a:xfrm>
        </p:grpSpPr>
        <p:sp>
          <p:nvSpPr>
            <p:cNvPr id="49180" name="Rectangle 28"/>
            <p:cNvSpPr>
              <a:spLocks noChangeArrowheads="1"/>
            </p:cNvSpPr>
            <p:nvPr/>
          </p:nvSpPr>
          <p:spPr bwMode="auto">
            <a:xfrm>
              <a:off x="5195" y="3655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1" name="Rectangle 29"/>
            <p:cNvSpPr>
              <a:spLocks noChangeArrowheads="1"/>
            </p:cNvSpPr>
            <p:nvPr/>
          </p:nvSpPr>
          <p:spPr bwMode="auto">
            <a:xfrm>
              <a:off x="5195" y="3655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3" name="Rectangle 31"/>
            <p:cNvSpPr>
              <a:spLocks noChangeArrowheads="1"/>
            </p:cNvSpPr>
            <p:nvPr/>
          </p:nvSpPr>
          <p:spPr bwMode="auto">
            <a:xfrm>
              <a:off x="5186" y="3668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auto">
            <a:xfrm>
              <a:off x="5186" y="3668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6" name="Rectangle 34"/>
            <p:cNvSpPr>
              <a:spLocks noChangeArrowheads="1"/>
            </p:cNvSpPr>
            <p:nvPr/>
          </p:nvSpPr>
          <p:spPr bwMode="auto">
            <a:xfrm>
              <a:off x="5178" y="3680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7" name="Rectangle 35"/>
            <p:cNvSpPr>
              <a:spLocks noChangeArrowheads="1"/>
            </p:cNvSpPr>
            <p:nvPr/>
          </p:nvSpPr>
          <p:spPr bwMode="auto">
            <a:xfrm>
              <a:off x="5178" y="3680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9" name="Oval 37"/>
            <p:cNvSpPr>
              <a:spLocks noChangeArrowheads="1"/>
            </p:cNvSpPr>
            <p:nvPr/>
          </p:nvSpPr>
          <p:spPr bwMode="auto">
            <a:xfrm>
              <a:off x="5368" y="3695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0" name="Oval 38"/>
            <p:cNvSpPr>
              <a:spLocks noChangeArrowheads="1"/>
            </p:cNvSpPr>
            <p:nvPr/>
          </p:nvSpPr>
          <p:spPr bwMode="auto">
            <a:xfrm>
              <a:off x="5368" y="3695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1" name="Oval 39"/>
            <p:cNvSpPr>
              <a:spLocks noChangeArrowheads="1"/>
            </p:cNvSpPr>
            <p:nvPr/>
          </p:nvSpPr>
          <p:spPr bwMode="auto">
            <a:xfrm>
              <a:off x="5374" y="3686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2" name="Oval 40"/>
            <p:cNvSpPr>
              <a:spLocks noChangeArrowheads="1"/>
            </p:cNvSpPr>
            <p:nvPr/>
          </p:nvSpPr>
          <p:spPr bwMode="auto">
            <a:xfrm>
              <a:off x="5374" y="3686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3" name="Oval 41"/>
            <p:cNvSpPr>
              <a:spLocks noChangeArrowheads="1"/>
            </p:cNvSpPr>
            <p:nvPr/>
          </p:nvSpPr>
          <p:spPr bwMode="auto">
            <a:xfrm>
              <a:off x="5381" y="3677"/>
              <a:ext cx="4" cy="6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4" name="Oval 42"/>
            <p:cNvSpPr>
              <a:spLocks noChangeArrowheads="1"/>
            </p:cNvSpPr>
            <p:nvPr/>
          </p:nvSpPr>
          <p:spPr bwMode="auto">
            <a:xfrm>
              <a:off x="5381" y="3677"/>
              <a:ext cx="4" cy="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5" name="Line 43"/>
            <p:cNvSpPr>
              <a:spLocks noChangeShapeType="1"/>
            </p:cNvSpPr>
            <p:nvPr/>
          </p:nvSpPr>
          <p:spPr bwMode="auto">
            <a:xfrm>
              <a:off x="4153" y="3831"/>
              <a:ext cx="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6" name="Freeform 44"/>
            <p:cNvSpPr>
              <a:spLocks/>
            </p:cNvSpPr>
            <p:nvPr/>
          </p:nvSpPr>
          <p:spPr bwMode="auto">
            <a:xfrm>
              <a:off x="4168" y="3811"/>
              <a:ext cx="27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>
              <a:off x="4365" y="3865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8" name="Freeform 46"/>
            <p:cNvSpPr>
              <a:spLocks/>
            </p:cNvSpPr>
            <p:nvPr/>
          </p:nvSpPr>
          <p:spPr bwMode="auto">
            <a:xfrm>
              <a:off x="4398" y="3859"/>
              <a:ext cx="30" cy="3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9" name="Line 47"/>
            <p:cNvSpPr>
              <a:spLocks noChangeShapeType="1"/>
            </p:cNvSpPr>
            <p:nvPr/>
          </p:nvSpPr>
          <p:spPr bwMode="auto">
            <a:xfrm flipV="1">
              <a:off x="4365" y="3780"/>
              <a:ext cx="43" cy="1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0" name="Freeform 48"/>
            <p:cNvSpPr>
              <a:spLocks/>
            </p:cNvSpPr>
            <p:nvPr/>
          </p:nvSpPr>
          <p:spPr bwMode="auto">
            <a:xfrm>
              <a:off x="4398" y="3763"/>
              <a:ext cx="30" cy="40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1" name="Line 49"/>
            <p:cNvSpPr>
              <a:spLocks noChangeShapeType="1"/>
            </p:cNvSpPr>
            <p:nvPr/>
          </p:nvSpPr>
          <p:spPr bwMode="auto">
            <a:xfrm flipV="1">
              <a:off x="4513" y="3816"/>
              <a:ext cx="0" cy="3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2" name="Freeform 50"/>
            <p:cNvSpPr>
              <a:spLocks/>
            </p:cNvSpPr>
            <p:nvPr/>
          </p:nvSpPr>
          <p:spPr bwMode="auto">
            <a:xfrm>
              <a:off x="4499" y="3836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3" name="Freeform 51"/>
            <p:cNvSpPr>
              <a:spLocks/>
            </p:cNvSpPr>
            <p:nvPr/>
          </p:nvSpPr>
          <p:spPr bwMode="auto">
            <a:xfrm>
              <a:off x="4499" y="3785"/>
              <a:ext cx="28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4" name="Line 52"/>
            <p:cNvSpPr>
              <a:spLocks noChangeShapeType="1"/>
            </p:cNvSpPr>
            <p:nvPr/>
          </p:nvSpPr>
          <p:spPr bwMode="auto">
            <a:xfrm flipV="1">
              <a:off x="4598" y="3873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5" name="Freeform 53"/>
            <p:cNvSpPr>
              <a:spLocks/>
            </p:cNvSpPr>
            <p:nvPr/>
          </p:nvSpPr>
          <p:spPr bwMode="auto">
            <a:xfrm>
              <a:off x="4631" y="3856"/>
              <a:ext cx="30" cy="3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6" name="Line 54"/>
            <p:cNvSpPr>
              <a:spLocks noChangeShapeType="1"/>
            </p:cNvSpPr>
            <p:nvPr/>
          </p:nvSpPr>
          <p:spPr bwMode="auto">
            <a:xfrm>
              <a:off x="4598" y="3772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7" name="Freeform 55"/>
            <p:cNvSpPr>
              <a:spLocks/>
            </p:cNvSpPr>
            <p:nvPr/>
          </p:nvSpPr>
          <p:spPr bwMode="auto">
            <a:xfrm>
              <a:off x="4631" y="3767"/>
              <a:ext cx="30" cy="3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8" name="Line 56"/>
            <p:cNvSpPr>
              <a:spLocks noChangeShapeType="1"/>
            </p:cNvSpPr>
            <p:nvPr/>
          </p:nvSpPr>
          <p:spPr bwMode="auto">
            <a:xfrm>
              <a:off x="4830" y="3834"/>
              <a:ext cx="6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9" name="Freeform 57"/>
            <p:cNvSpPr>
              <a:spLocks/>
            </p:cNvSpPr>
            <p:nvPr/>
          </p:nvSpPr>
          <p:spPr bwMode="auto">
            <a:xfrm>
              <a:off x="4887" y="3814"/>
              <a:ext cx="28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0" name="Line 58"/>
            <p:cNvSpPr>
              <a:spLocks noChangeShapeType="1"/>
            </p:cNvSpPr>
            <p:nvPr/>
          </p:nvSpPr>
          <p:spPr bwMode="auto">
            <a:xfrm>
              <a:off x="5117" y="3873"/>
              <a:ext cx="32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1" name="Freeform 59"/>
            <p:cNvSpPr>
              <a:spLocks/>
            </p:cNvSpPr>
            <p:nvPr/>
          </p:nvSpPr>
          <p:spPr bwMode="auto">
            <a:xfrm>
              <a:off x="5097" y="3838"/>
              <a:ext cx="31" cy="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2" name="Freeform 60"/>
            <p:cNvSpPr>
              <a:spLocks/>
            </p:cNvSpPr>
            <p:nvPr/>
          </p:nvSpPr>
          <p:spPr bwMode="auto">
            <a:xfrm>
              <a:off x="5138" y="3846"/>
              <a:ext cx="31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3" name="Line 61"/>
            <p:cNvSpPr>
              <a:spLocks noChangeShapeType="1"/>
            </p:cNvSpPr>
            <p:nvPr/>
          </p:nvSpPr>
          <p:spPr bwMode="auto">
            <a:xfrm flipV="1">
              <a:off x="5117" y="3779"/>
              <a:ext cx="32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4" name="Freeform 62"/>
            <p:cNvSpPr>
              <a:spLocks/>
            </p:cNvSpPr>
            <p:nvPr/>
          </p:nvSpPr>
          <p:spPr bwMode="auto">
            <a:xfrm>
              <a:off x="5097" y="3754"/>
              <a:ext cx="31" cy="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5" name="Freeform 63"/>
            <p:cNvSpPr>
              <a:spLocks/>
            </p:cNvSpPr>
            <p:nvPr/>
          </p:nvSpPr>
          <p:spPr bwMode="auto">
            <a:xfrm>
              <a:off x="5138" y="3745"/>
              <a:ext cx="3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6" name="Rectangle 64"/>
            <p:cNvSpPr>
              <a:spLocks noChangeArrowheads="1"/>
            </p:cNvSpPr>
            <p:nvPr/>
          </p:nvSpPr>
          <p:spPr bwMode="auto">
            <a:xfrm>
              <a:off x="3984" y="3785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7" name="Rectangle 65"/>
            <p:cNvSpPr>
              <a:spLocks noChangeArrowheads="1"/>
            </p:cNvSpPr>
            <p:nvPr/>
          </p:nvSpPr>
          <p:spPr bwMode="auto">
            <a:xfrm>
              <a:off x="3984" y="3785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9" name="Rectangle 67"/>
            <p:cNvSpPr>
              <a:spLocks noChangeArrowheads="1"/>
            </p:cNvSpPr>
            <p:nvPr/>
          </p:nvSpPr>
          <p:spPr bwMode="auto">
            <a:xfrm>
              <a:off x="4195" y="3785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0" name="Rectangle 68"/>
            <p:cNvSpPr>
              <a:spLocks noChangeArrowheads="1"/>
            </p:cNvSpPr>
            <p:nvPr/>
          </p:nvSpPr>
          <p:spPr bwMode="auto">
            <a:xfrm>
              <a:off x="4195" y="3785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2" name="Rectangle 70"/>
            <p:cNvSpPr>
              <a:spLocks noChangeArrowheads="1"/>
            </p:cNvSpPr>
            <p:nvPr/>
          </p:nvSpPr>
          <p:spPr bwMode="auto">
            <a:xfrm>
              <a:off x="4428" y="3693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3" name="Rectangle 71"/>
            <p:cNvSpPr>
              <a:spLocks noChangeArrowheads="1"/>
            </p:cNvSpPr>
            <p:nvPr/>
          </p:nvSpPr>
          <p:spPr bwMode="auto">
            <a:xfrm>
              <a:off x="4428" y="3693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5" name="Rectangle 73"/>
            <p:cNvSpPr>
              <a:spLocks noChangeArrowheads="1"/>
            </p:cNvSpPr>
            <p:nvPr/>
          </p:nvSpPr>
          <p:spPr bwMode="auto">
            <a:xfrm>
              <a:off x="4428" y="3877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6" name="Rectangle 74"/>
            <p:cNvSpPr>
              <a:spLocks noChangeArrowheads="1"/>
            </p:cNvSpPr>
            <p:nvPr/>
          </p:nvSpPr>
          <p:spPr bwMode="auto">
            <a:xfrm>
              <a:off x="4428" y="3877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9" name="Rectangle 77"/>
            <p:cNvSpPr>
              <a:spLocks noChangeArrowheads="1"/>
            </p:cNvSpPr>
            <p:nvPr/>
          </p:nvSpPr>
          <p:spPr bwMode="auto">
            <a:xfrm>
              <a:off x="4661" y="3785"/>
              <a:ext cx="169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0" name="Rectangle 78"/>
            <p:cNvSpPr>
              <a:spLocks noChangeArrowheads="1"/>
            </p:cNvSpPr>
            <p:nvPr/>
          </p:nvSpPr>
          <p:spPr bwMode="auto">
            <a:xfrm>
              <a:off x="4661" y="3785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2" name="Rectangle 80"/>
            <p:cNvSpPr>
              <a:spLocks noChangeArrowheads="1"/>
            </p:cNvSpPr>
            <p:nvPr/>
          </p:nvSpPr>
          <p:spPr bwMode="auto">
            <a:xfrm>
              <a:off x="4915" y="3754"/>
              <a:ext cx="182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3" name="Rectangle 81"/>
            <p:cNvSpPr>
              <a:spLocks noChangeArrowheads="1"/>
            </p:cNvSpPr>
            <p:nvPr/>
          </p:nvSpPr>
          <p:spPr bwMode="auto">
            <a:xfrm>
              <a:off x="4915" y="3754"/>
              <a:ext cx="182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6" name="Rectangle 84"/>
            <p:cNvSpPr>
              <a:spLocks noChangeArrowheads="1"/>
            </p:cNvSpPr>
            <p:nvPr/>
          </p:nvSpPr>
          <p:spPr bwMode="auto">
            <a:xfrm>
              <a:off x="5169" y="3840"/>
              <a:ext cx="169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7" name="Rectangle 85"/>
            <p:cNvSpPr>
              <a:spLocks noChangeArrowheads="1"/>
            </p:cNvSpPr>
            <p:nvPr/>
          </p:nvSpPr>
          <p:spPr bwMode="auto">
            <a:xfrm>
              <a:off x="5169" y="3840"/>
              <a:ext cx="169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9" name="Rectangle 87"/>
            <p:cNvSpPr>
              <a:spLocks noChangeArrowheads="1"/>
            </p:cNvSpPr>
            <p:nvPr/>
          </p:nvSpPr>
          <p:spPr bwMode="auto">
            <a:xfrm>
              <a:off x="5169" y="3693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0" name="Rectangle 88"/>
            <p:cNvSpPr>
              <a:spLocks noChangeArrowheads="1"/>
            </p:cNvSpPr>
            <p:nvPr/>
          </p:nvSpPr>
          <p:spPr bwMode="auto">
            <a:xfrm>
              <a:off x="5169" y="3693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2" name="Rectangle 90"/>
            <p:cNvSpPr>
              <a:spLocks noChangeArrowheads="1"/>
            </p:cNvSpPr>
            <p:nvPr/>
          </p:nvSpPr>
          <p:spPr bwMode="auto">
            <a:xfrm>
              <a:off x="3984" y="3600"/>
              <a:ext cx="169" cy="9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3" name="Rectangle 91"/>
            <p:cNvSpPr>
              <a:spLocks noChangeArrowheads="1"/>
            </p:cNvSpPr>
            <p:nvPr/>
          </p:nvSpPr>
          <p:spPr bwMode="auto">
            <a:xfrm>
              <a:off x="3984" y="3600"/>
              <a:ext cx="169" cy="93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5" name="Rectangle 93"/>
            <p:cNvSpPr>
              <a:spLocks noChangeArrowheads="1"/>
            </p:cNvSpPr>
            <p:nvPr/>
          </p:nvSpPr>
          <p:spPr bwMode="auto">
            <a:xfrm>
              <a:off x="4629" y="3602"/>
              <a:ext cx="233" cy="9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6" name="Rectangle 94"/>
            <p:cNvSpPr>
              <a:spLocks noChangeArrowheads="1"/>
            </p:cNvSpPr>
            <p:nvPr/>
          </p:nvSpPr>
          <p:spPr bwMode="auto">
            <a:xfrm>
              <a:off x="4629" y="3602"/>
              <a:ext cx="233" cy="9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8" name="Freeform 96"/>
            <p:cNvSpPr>
              <a:spLocks/>
            </p:cNvSpPr>
            <p:nvPr/>
          </p:nvSpPr>
          <p:spPr bwMode="auto">
            <a:xfrm>
              <a:off x="4365" y="3631"/>
              <a:ext cx="1041" cy="385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9" name="Freeform 97"/>
            <p:cNvSpPr>
              <a:spLocks/>
            </p:cNvSpPr>
            <p:nvPr/>
          </p:nvSpPr>
          <p:spPr bwMode="auto">
            <a:xfrm>
              <a:off x="4406" y="3923"/>
              <a:ext cx="22" cy="32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0" name="Line 98"/>
            <p:cNvSpPr>
              <a:spLocks noChangeShapeType="1"/>
            </p:cNvSpPr>
            <p:nvPr/>
          </p:nvSpPr>
          <p:spPr bwMode="auto">
            <a:xfrm flipH="1">
              <a:off x="4170" y="3643"/>
              <a:ext cx="4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1" name="Freeform 99"/>
            <p:cNvSpPr>
              <a:spLocks/>
            </p:cNvSpPr>
            <p:nvPr/>
          </p:nvSpPr>
          <p:spPr bwMode="auto">
            <a:xfrm>
              <a:off x="4153" y="3627"/>
              <a:ext cx="23" cy="3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2" name="Line 100"/>
            <p:cNvSpPr>
              <a:spLocks noChangeShapeType="1"/>
            </p:cNvSpPr>
            <p:nvPr/>
          </p:nvSpPr>
          <p:spPr bwMode="auto">
            <a:xfrm>
              <a:off x="4051" y="3693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3" name="Freeform 101"/>
            <p:cNvSpPr>
              <a:spLocks/>
            </p:cNvSpPr>
            <p:nvPr/>
          </p:nvSpPr>
          <p:spPr bwMode="auto">
            <a:xfrm>
              <a:off x="4037" y="3744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4" name="Freeform 102"/>
            <p:cNvSpPr>
              <a:spLocks/>
            </p:cNvSpPr>
            <p:nvPr/>
          </p:nvSpPr>
          <p:spPr bwMode="auto">
            <a:xfrm>
              <a:off x="4128" y="3717"/>
              <a:ext cx="300" cy="25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5" name="Freeform 103"/>
            <p:cNvSpPr>
              <a:spLocks/>
            </p:cNvSpPr>
            <p:nvPr/>
          </p:nvSpPr>
          <p:spPr bwMode="auto">
            <a:xfrm>
              <a:off x="4117" y="3693"/>
              <a:ext cx="22" cy="3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6" name="Line 104"/>
            <p:cNvSpPr>
              <a:spLocks noChangeShapeType="1"/>
            </p:cNvSpPr>
            <p:nvPr/>
          </p:nvSpPr>
          <p:spPr bwMode="auto">
            <a:xfrm flipV="1">
              <a:off x="4737" y="3693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7" name="Freeform 105"/>
            <p:cNvSpPr>
              <a:spLocks/>
            </p:cNvSpPr>
            <p:nvPr/>
          </p:nvSpPr>
          <p:spPr bwMode="auto">
            <a:xfrm>
              <a:off x="4723" y="3744"/>
              <a:ext cx="29" cy="41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1" name="Line 109"/>
            <p:cNvSpPr>
              <a:spLocks noChangeShapeType="1"/>
            </p:cNvSpPr>
            <p:nvPr/>
          </p:nvSpPr>
          <p:spPr bwMode="auto">
            <a:xfrm>
              <a:off x="4879" y="3712"/>
              <a:ext cx="36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2" name="Freeform 110"/>
            <p:cNvSpPr>
              <a:spLocks/>
            </p:cNvSpPr>
            <p:nvPr/>
          </p:nvSpPr>
          <p:spPr bwMode="auto">
            <a:xfrm>
              <a:off x="4862" y="3693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4" name="Line 112"/>
            <p:cNvSpPr>
              <a:spLocks noChangeShapeType="1"/>
            </p:cNvSpPr>
            <p:nvPr/>
          </p:nvSpPr>
          <p:spPr bwMode="auto">
            <a:xfrm>
              <a:off x="5338" y="3742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5" name="Freeform 113"/>
            <p:cNvSpPr>
              <a:spLocks/>
            </p:cNvSpPr>
            <p:nvPr/>
          </p:nvSpPr>
          <p:spPr bwMode="auto">
            <a:xfrm>
              <a:off x="5384" y="3725"/>
              <a:ext cx="22" cy="33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6" name="Line 114"/>
            <p:cNvSpPr>
              <a:spLocks noChangeShapeType="1"/>
            </p:cNvSpPr>
            <p:nvPr/>
          </p:nvSpPr>
          <p:spPr bwMode="auto">
            <a:xfrm>
              <a:off x="5338" y="3926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7" name="Freeform 115"/>
            <p:cNvSpPr>
              <a:spLocks/>
            </p:cNvSpPr>
            <p:nvPr/>
          </p:nvSpPr>
          <p:spPr bwMode="auto">
            <a:xfrm>
              <a:off x="5384" y="3910"/>
              <a:ext cx="22" cy="32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9273" name="Rectangle 121"/>
          <p:cNvSpPr>
            <a:spLocks noGrp="1" noChangeArrowheads="1"/>
          </p:cNvSpPr>
          <p:nvPr>
            <p:ph type="body" idx="1"/>
          </p:nvPr>
        </p:nvSpPr>
        <p:spPr>
          <a:xfrm>
            <a:off x="533400" y="1463675"/>
            <a:ext cx="441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Arbitrate the I-cache among warps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Cache miss handled by fetching again later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Fetched instruction is decoded and then stored in the I-Buffer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 or more entries / warp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Only warp with vacant entries are considered in fetch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3" name="Group 326"/>
          <p:cNvGrpSpPr>
            <a:grpSpLocks/>
          </p:cNvGrpSpPr>
          <p:nvPr/>
        </p:nvGrpSpPr>
        <p:grpSpPr bwMode="auto">
          <a:xfrm>
            <a:off x="6781800" y="1981200"/>
            <a:ext cx="1866900" cy="2228850"/>
            <a:chOff x="2402" y="1720"/>
            <a:chExt cx="1176" cy="1404"/>
          </a:xfrm>
        </p:grpSpPr>
        <p:sp>
          <p:nvSpPr>
            <p:cNvPr id="49277" name="Rectangle 125"/>
            <p:cNvSpPr>
              <a:spLocks noChangeArrowheads="1"/>
            </p:cNvSpPr>
            <p:nvPr/>
          </p:nvSpPr>
          <p:spPr bwMode="auto">
            <a:xfrm>
              <a:off x="2402" y="1749"/>
              <a:ext cx="1176" cy="1359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78" name="Rectangle 126"/>
            <p:cNvSpPr>
              <a:spLocks noChangeArrowheads="1"/>
            </p:cNvSpPr>
            <p:nvPr/>
          </p:nvSpPr>
          <p:spPr bwMode="auto">
            <a:xfrm>
              <a:off x="2674" y="2057"/>
              <a:ext cx="723" cy="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79" name="Rectangle 127"/>
            <p:cNvSpPr>
              <a:spLocks noChangeArrowheads="1"/>
            </p:cNvSpPr>
            <p:nvPr/>
          </p:nvSpPr>
          <p:spPr bwMode="auto">
            <a:xfrm>
              <a:off x="2674" y="2057"/>
              <a:ext cx="723" cy="72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0" name="Rectangle 128"/>
            <p:cNvSpPr>
              <a:spLocks noChangeArrowheads="1"/>
            </p:cNvSpPr>
            <p:nvPr/>
          </p:nvSpPr>
          <p:spPr bwMode="auto">
            <a:xfrm>
              <a:off x="2764" y="2057"/>
              <a:ext cx="542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1" name="Rectangle 129"/>
            <p:cNvSpPr>
              <a:spLocks noChangeArrowheads="1"/>
            </p:cNvSpPr>
            <p:nvPr/>
          </p:nvSpPr>
          <p:spPr bwMode="auto">
            <a:xfrm>
              <a:off x="2764" y="2057"/>
              <a:ext cx="542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2" name="Rectangle 130"/>
            <p:cNvSpPr>
              <a:spLocks noChangeArrowheads="1"/>
            </p:cNvSpPr>
            <p:nvPr/>
          </p:nvSpPr>
          <p:spPr bwMode="auto">
            <a:xfrm>
              <a:off x="2802" y="2062"/>
              <a:ext cx="4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Inst. W1</a:t>
              </a:r>
              <a:endParaRPr lang="en-US"/>
            </a:p>
          </p:txBody>
        </p:sp>
        <p:sp>
          <p:nvSpPr>
            <p:cNvPr id="49283" name="Rectangle 131"/>
            <p:cNvSpPr>
              <a:spLocks noChangeArrowheads="1"/>
            </p:cNvSpPr>
            <p:nvPr/>
          </p:nvSpPr>
          <p:spPr bwMode="auto">
            <a:xfrm>
              <a:off x="3306" y="2057"/>
              <a:ext cx="9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4" name="Rectangle 132"/>
            <p:cNvSpPr>
              <a:spLocks noChangeArrowheads="1"/>
            </p:cNvSpPr>
            <p:nvPr/>
          </p:nvSpPr>
          <p:spPr bwMode="auto">
            <a:xfrm>
              <a:off x="3306" y="2057"/>
              <a:ext cx="9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5" name="Rectangle 133"/>
            <p:cNvSpPr>
              <a:spLocks noChangeArrowheads="1"/>
            </p:cNvSpPr>
            <p:nvPr/>
          </p:nvSpPr>
          <p:spPr bwMode="auto">
            <a:xfrm>
              <a:off x="3330" y="2062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49286" name="Oval 134"/>
            <p:cNvSpPr>
              <a:spLocks noChangeArrowheads="1"/>
            </p:cNvSpPr>
            <p:nvPr/>
          </p:nvSpPr>
          <p:spPr bwMode="auto">
            <a:xfrm>
              <a:off x="3017" y="2619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7" name="Oval 135"/>
            <p:cNvSpPr>
              <a:spLocks noChangeArrowheads="1"/>
            </p:cNvSpPr>
            <p:nvPr/>
          </p:nvSpPr>
          <p:spPr bwMode="auto">
            <a:xfrm>
              <a:off x="3017" y="2619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8" name="Oval 136"/>
            <p:cNvSpPr>
              <a:spLocks noChangeArrowheads="1"/>
            </p:cNvSpPr>
            <p:nvPr/>
          </p:nvSpPr>
          <p:spPr bwMode="auto">
            <a:xfrm>
              <a:off x="3017" y="2673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9" name="Oval 137"/>
            <p:cNvSpPr>
              <a:spLocks noChangeArrowheads="1"/>
            </p:cNvSpPr>
            <p:nvPr/>
          </p:nvSpPr>
          <p:spPr bwMode="auto">
            <a:xfrm>
              <a:off x="3017" y="2673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0" name="Oval 138"/>
            <p:cNvSpPr>
              <a:spLocks noChangeArrowheads="1"/>
            </p:cNvSpPr>
            <p:nvPr/>
          </p:nvSpPr>
          <p:spPr bwMode="auto">
            <a:xfrm>
              <a:off x="3017" y="2727"/>
              <a:ext cx="36" cy="3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1" name="Freeform 139"/>
            <p:cNvSpPr>
              <a:spLocks/>
            </p:cNvSpPr>
            <p:nvPr/>
          </p:nvSpPr>
          <p:spPr bwMode="auto">
            <a:xfrm>
              <a:off x="3017" y="2727"/>
              <a:ext cx="36" cy="3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18" y="37"/>
                </a:cxn>
                <a:cxn ang="0">
                  <a:pos x="36" y="18"/>
                </a:cxn>
              </a:cxnLst>
              <a:rect l="0" t="0" r="r" b="b"/>
              <a:pathLst>
                <a:path w="36" h="37">
                  <a:moveTo>
                    <a:pt x="36" y="18"/>
                  </a:moveTo>
                  <a:cubicBezTo>
                    <a:pt x="36" y="9"/>
                    <a:pt x="28" y="0"/>
                    <a:pt x="18" y="0"/>
                  </a:cubicBezTo>
                  <a:cubicBezTo>
                    <a:pt x="8" y="0"/>
                    <a:pt x="0" y="9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6" y="29"/>
                    <a:pt x="36" y="18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2" name="Rectangle 140"/>
            <p:cNvSpPr>
              <a:spLocks noChangeArrowheads="1"/>
            </p:cNvSpPr>
            <p:nvPr/>
          </p:nvSpPr>
          <p:spPr bwMode="auto">
            <a:xfrm>
              <a:off x="2764" y="2238"/>
              <a:ext cx="542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3" name="Rectangle 141"/>
            <p:cNvSpPr>
              <a:spLocks noChangeArrowheads="1"/>
            </p:cNvSpPr>
            <p:nvPr/>
          </p:nvSpPr>
          <p:spPr bwMode="auto">
            <a:xfrm>
              <a:off x="2764" y="2238"/>
              <a:ext cx="542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4" name="Rectangle 142"/>
            <p:cNvSpPr>
              <a:spLocks noChangeArrowheads="1"/>
            </p:cNvSpPr>
            <p:nvPr/>
          </p:nvSpPr>
          <p:spPr bwMode="auto">
            <a:xfrm>
              <a:off x="2802" y="2248"/>
              <a:ext cx="4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Inst. W2</a:t>
              </a:r>
              <a:endParaRPr lang="en-US"/>
            </a:p>
          </p:txBody>
        </p:sp>
        <p:sp>
          <p:nvSpPr>
            <p:cNvPr id="49295" name="Rectangle 143"/>
            <p:cNvSpPr>
              <a:spLocks noChangeArrowheads="1"/>
            </p:cNvSpPr>
            <p:nvPr/>
          </p:nvSpPr>
          <p:spPr bwMode="auto">
            <a:xfrm>
              <a:off x="2764" y="2419"/>
              <a:ext cx="542" cy="18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6" name="Rectangle 144"/>
            <p:cNvSpPr>
              <a:spLocks noChangeArrowheads="1"/>
            </p:cNvSpPr>
            <p:nvPr/>
          </p:nvSpPr>
          <p:spPr bwMode="auto">
            <a:xfrm>
              <a:off x="2764" y="2419"/>
              <a:ext cx="542" cy="18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7" name="Rectangle 145"/>
            <p:cNvSpPr>
              <a:spLocks noChangeArrowheads="1"/>
            </p:cNvSpPr>
            <p:nvPr/>
          </p:nvSpPr>
          <p:spPr bwMode="auto">
            <a:xfrm>
              <a:off x="2802" y="2424"/>
              <a:ext cx="4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Inst. W3</a:t>
              </a:r>
              <a:endParaRPr lang="en-US"/>
            </a:p>
          </p:txBody>
        </p:sp>
        <p:sp>
          <p:nvSpPr>
            <p:cNvPr id="49298" name="Rectangle 146"/>
            <p:cNvSpPr>
              <a:spLocks noChangeArrowheads="1"/>
            </p:cNvSpPr>
            <p:nvPr/>
          </p:nvSpPr>
          <p:spPr bwMode="auto">
            <a:xfrm>
              <a:off x="2674" y="2057"/>
              <a:ext cx="90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9" name="Rectangle 147"/>
            <p:cNvSpPr>
              <a:spLocks noChangeArrowheads="1"/>
            </p:cNvSpPr>
            <p:nvPr/>
          </p:nvSpPr>
          <p:spPr bwMode="auto">
            <a:xfrm>
              <a:off x="2674" y="2057"/>
              <a:ext cx="90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0" name="Rectangle 148"/>
            <p:cNvSpPr>
              <a:spLocks noChangeArrowheads="1"/>
            </p:cNvSpPr>
            <p:nvPr/>
          </p:nvSpPr>
          <p:spPr bwMode="auto">
            <a:xfrm>
              <a:off x="2690" y="206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</a:t>
              </a:r>
              <a:endParaRPr lang="en-US"/>
            </a:p>
          </p:txBody>
        </p:sp>
        <p:sp>
          <p:nvSpPr>
            <p:cNvPr id="49301" name="Rectangle 149"/>
            <p:cNvSpPr>
              <a:spLocks noChangeArrowheads="1"/>
            </p:cNvSpPr>
            <p:nvPr/>
          </p:nvSpPr>
          <p:spPr bwMode="auto">
            <a:xfrm>
              <a:off x="3306" y="2238"/>
              <a:ext cx="9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2" name="Rectangle 150"/>
            <p:cNvSpPr>
              <a:spLocks noChangeArrowheads="1"/>
            </p:cNvSpPr>
            <p:nvPr/>
          </p:nvSpPr>
          <p:spPr bwMode="auto">
            <a:xfrm>
              <a:off x="3306" y="2238"/>
              <a:ext cx="9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3" name="Rectangle 151"/>
            <p:cNvSpPr>
              <a:spLocks noChangeArrowheads="1"/>
            </p:cNvSpPr>
            <p:nvPr/>
          </p:nvSpPr>
          <p:spPr bwMode="auto">
            <a:xfrm>
              <a:off x="3330" y="2248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49304" name="Rectangle 152"/>
            <p:cNvSpPr>
              <a:spLocks noChangeArrowheads="1"/>
            </p:cNvSpPr>
            <p:nvPr/>
          </p:nvSpPr>
          <p:spPr bwMode="auto">
            <a:xfrm>
              <a:off x="2674" y="2238"/>
              <a:ext cx="90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5" name="Rectangle 153"/>
            <p:cNvSpPr>
              <a:spLocks noChangeArrowheads="1"/>
            </p:cNvSpPr>
            <p:nvPr/>
          </p:nvSpPr>
          <p:spPr bwMode="auto">
            <a:xfrm>
              <a:off x="2674" y="2238"/>
              <a:ext cx="90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6" name="Rectangle 154"/>
            <p:cNvSpPr>
              <a:spLocks noChangeArrowheads="1"/>
            </p:cNvSpPr>
            <p:nvPr/>
          </p:nvSpPr>
          <p:spPr bwMode="auto">
            <a:xfrm>
              <a:off x="2690" y="2248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</a:t>
              </a:r>
              <a:endParaRPr lang="en-US"/>
            </a:p>
          </p:txBody>
        </p:sp>
        <p:sp>
          <p:nvSpPr>
            <p:cNvPr id="49307" name="Rectangle 155"/>
            <p:cNvSpPr>
              <a:spLocks noChangeArrowheads="1"/>
            </p:cNvSpPr>
            <p:nvPr/>
          </p:nvSpPr>
          <p:spPr bwMode="auto">
            <a:xfrm>
              <a:off x="3306" y="2419"/>
              <a:ext cx="91" cy="18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8" name="Rectangle 156"/>
            <p:cNvSpPr>
              <a:spLocks noChangeArrowheads="1"/>
            </p:cNvSpPr>
            <p:nvPr/>
          </p:nvSpPr>
          <p:spPr bwMode="auto">
            <a:xfrm>
              <a:off x="3306" y="2419"/>
              <a:ext cx="91" cy="18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9" name="Rectangle 157"/>
            <p:cNvSpPr>
              <a:spLocks noChangeArrowheads="1"/>
            </p:cNvSpPr>
            <p:nvPr/>
          </p:nvSpPr>
          <p:spPr bwMode="auto">
            <a:xfrm>
              <a:off x="3330" y="2424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49310" name="Rectangle 158"/>
            <p:cNvSpPr>
              <a:spLocks noChangeArrowheads="1"/>
            </p:cNvSpPr>
            <p:nvPr/>
          </p:nvSpPr>
          <p:spPr bwMode="auto">
            <a:xfrm>
              <a:off x="2674" y="2419"/>
              <a:ext cx="90" cy="18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1" name="Rectangle 159"/>
            <p:cNvSpPr>
              <a:spLocks noChangeArrowheads="1"/>
            </p:cNvSpPr>
            <p:nvPr/>
          </p:nvSpPr>
          <p:spPr bwMode="auto">
            <a:xfrm>
              <a:off x="2674" y="2419"/>
              <a:ext cx="90" cy="18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2" name="Rectangle 160"/>
            <p:cNvSpPr>
              <a:spLocks noChangeArrowheads="1"/>
            </p:cNvSpPr>
            <p:nvPr/>
          </p:nvSpPr>
          <p:spPr bwMode="auto">
            <a:xfrm>
              <a:off x="2690" y="2424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</a:t>
              </a:r>
              <a:endParaRPr lang="en-US"/>
            </a:p>
          </p:txBody>
        </p:sp>
        <p:sp>
          <p:nvSpPr>
            <p:cNvPr id="49313" name="Freeform 161"/>
            <p:cNvSpPr>
              <a:spLocks/>
            </p:cNvSpPr>
            <p:nvPr/>
          </p:nvSpPr>
          <p:spPr bwMode="auto">
            <a:xfrm>
              <a:off x="2464" y="2796"/>
              <a:ext cx="253" cy="167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53" y="167"/>
                </a:cxn>
                <a:cxn ang="0">
                  <a:pos x="0" y="167"/>
                </a:cxn>
              </a:cxnLst>
              <a:rect l="0" t="0" r="r" b="b"/>
              <a:pathLst>
                <a:path w="253" h="167">
                  <a:moveTo>
                    <a:pt x="253" y="0"/>
                  </a:moveTo>
                  <a:lnTo>
                    <a:pt x="253" y="167"/>
                  </a:lnTo>
                  <a:lnTo>
                    <a:pt x="0" y="167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4" name="Freeform 162"/>
            <p:cNvSpPr>
              <a:spLocks/>
            </p:cNvSpPr>
            <p:nvPr/>
          </p:nvSpPr>
          <p:spPr bwMode="auto">
            <a:xfrm>
              <a:off x="2402" y="2922"/>
              <a:ext cx="83" cy="8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43" y="0"/>
                </a:cxn>
                <a:cxn ang="0">
                  <a:pos x="143" y="143"/>
                </a:cxn>
                <a:cxn ang="0">
                  <a:pos x="0" y="72"/>
                </a:cxn>
              </a:cxnLst>
              <a:rect l="0" t="0" r="r" b="b"/>
              <a:pathLst>
                <a:path w="143" h="143">
                  <a:moveTo>
                    <a:pt x="0" y="72"/>
                  </a:moveTo>
                  <a:lnTo>
                    <a:pt x="143" y="0"/>
                  </a:lnTo>
                  <a:cubicBezTo>
                    <a:pt x="121" y="45"/>
                    <a:pt x="121" y="98"/>
                    <a:pt x="143" y="143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5" name="Rectangle 163"/>
            <p:cNvSpPr>
              <a:spLocks noChangeArrowheads="1"/>
            </p:cNvSpPr>
            <p:nvPr/>
          </p:nvSpPr>
          <p:spPr bwMode="auto">
            <a:xfrm>
              <a:off x="2496" y="2721"/>
              <a:ext cx="12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To</a:t>
              </a:r>
              <a:endParaRPr lang="en-US"/>
            </a:p>
          </p:txBody>
        </p:sp>
        <p:sp>
          <p:nvSpPr>
            <p:cNvPr id="49316" name="Rectangle 164"/>
            <p:cNvSpPr>
              <a:spLocks noChangeArrowheads="1"/>
            </p:cNvSpPr>
            <p:nvPr/>
          </p:nvSpPr>
          <p:spPr bwMode="auto">
            <a:xfrm>
              <a:off x="2431" y="2823"/>
              <a:ext cx="26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Fetch</a:t>
              </a:r>
              <a:endParaRPr lang="en-US"/>
            </a:p>
          </p:txBody>
        </p:sp>
        <p:sp>
          <p:nvSpPr>
            <p:cNvPr id="49317" name="Line 165"/>
            <p:cNvSpPr>
              <a:spLocks noChangeShapeType="1"/>
            </p:cNvSpPr>
            <p:nvPr/>
          </p:nvSpPr>
          <p:spPr bwMode="auto">
            <a:xfrm>
              <a:off x="3361" y="2800"/>
              <a:ext cx="0" cy="6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8" name="Freeform 166"/>
            <p:cNvSpPr>
              <a:spLocks/>
            </p:cNvSpPr>
            <p:nvPr/>
          </p:nvSpPr>
          <p:spPr bwMode="auto">
            <a:xfrm>
              <a:off x="3320" y="2844"/>
              <a:ext cx="82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71" y="14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7" y="23"/>
                    <a:pt x="142" y="0"/>
                  </a:cubicBezTo>
                  <a:lnTo>
                    <a:pt x="142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9" name="Rectangle 167"/>
            <p:cNvSpPr>
              <a:spLocks noChangeArrowheads="1"/>
            </p:cNvSpPr>
            <p:nvPr/>
          </p:nvSpPr>
          <p:spPr bwMode="auto">
            <a:xfrm>
              <a:off x="2931" y="2953"/>
              <a:ext cx="2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49320" name="Freeform 168"/>
            <p:cNvSpPr>
              <a:spLocks/>
            </p:cNvSpPr>
            <p:nvPr/>
          </p:nvSpPr>
          <p:spPr bwMode="auto">
            <a:xfrm>
              <a:off x="3035" y="2782"/>
              <a:ext cx="18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123"/>
                </a:cxn>
              </a:cxnLst>
              <a:rect l="0" t="0" r="r" b="b"/>
              <a:pathLst>
                <a:path w="18" h="123">
                  <a:moveTo>
                    <a:pt x="0" y="0"/>
                  </a:moveTo>
                  <a:lnTo>
                    <a:pt x="18" y="0"/>
                  </a:lnTo>
                  <a:lnTo>
                    <a:pt x="18" y="123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1" name="Freeform 169"/>
            <p:cNvSpPr>
              <a:spLocks/>
            </p:cNvSpPr>
            <p:nvPr/>
          </p:nvSpPr>
          <p:spPr bwMode="auto">
            <a:xfrm>
              <a:off x="3012" y="2885"/>
              <a:ext cx="83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71" y="143"/>
                </a:cxn>
              </a:cxnLst>
              <a:rect l="0" t="0" r="r" b="b"/>
              <a:pathLst>
                <a:path w="143" h="143">
                  <a:moveTo>
                    <a:pt x="71" y="143"/>
                  </a:moveTo>
                  <a:lnTo>
                    <a:pt x="0" y="0"/>
                  </a:lnTo>
                  <a:cubicBezTo>
                    <a:pt x="45" y="22"/>
                    <a:pt x="98" y="22"/>
                    <a:pt x="143" y="0"/>
                  </a:cubicBez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2" name="Rectangle 170"/>
            <p:cNvSpPr>
              <a:spLocks noChangeArrowheads="1"/>
            </p:cNvSpPr>
            <p:nvPr/>
          </p:nvSpPr>
          <p:spPr bwMode="auto">
            <a:xfrm>
              <a:off x="2651" y="2039"/>
              <a:ext cx="131" cy="757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3" name="Rectangle 171"/>
            <p:cNvSpPr>
              <a:spLocks noChangeArrowheads="1"/>
            </p:cNvSpPr>
            <p:nvPr/>
          </p:nvSpPr>
          <p:spPr bwMode="auto">
            <a:xfrm>
              <a:off x="3288" y="2039"/>
              <a:ext cx="127" cy="761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4" name="Rectangle 172"/>
            <p:cNvSpPr>
              <a:spLocks noChangeArrowheads="1"/>
            </p:cNvSpPr>
            <p:nvPr/>
          </p:nvSpPr>
          <p:spPr bwMode="auto">
            <a:xfrm>
              <a:off x="2783" y="1822"/>
              <a:ext cx="35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49325" name="Rectangle 173"/>
            <p:cNvSpPr>
              <a:spLocks noChangeArrowheads="1"/>
            </p:cNvSpPr>
            <p:nvPr/>
          </p:nvSpPr>
          <p:spPr bwMode="auto">
            <a:xfrm>
              <a:off x="2674" y="2601"/>
              <a:ext cx="90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6" name="Rectangle 174"/>
            <p:cNvSpPr>
              <a:spLocks noChangeArrowheads="1"/>
            </p:cNvSpPr>
            <p:nvPr/>
          </p:nvSpPr>
          <p:spPr bwMode="auto">
            <a:xfrm>
              <a:off x="2674" y="2601"/>
              <a:ext cx="90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7" name="Rectangle 175"/>
            <p:cNvSpPr>
              <a:spLocks noChangeArrowheads="1"/>
            </p:cNvSpPr>
            <p:nvPr/>
          </p:nvSpPr>
          <p:spPr bwMode="auto">
            <a:xfrm>
              <a:off x="3210" y="1720"/>
              <a:ext cx="30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Score-</a:t>
              </a:r>
              <a:endParaRPr lang="en-US"/>
            </a:p>
          </p:txBody>
        </p:sp>
        <p:sp>
          <p:nvSpPr>
            <p:cNvPr id="49328" name="Rectangle 176"/>
            <p:cNvSpPr>
              <a:spLocks noChangeArrowheads="1"/>
            </p:cNvSpPr>
            <p:nvPr/>
          </p:nvSpPr>
          <p:spPr bwMode="auto">
            <a:xfrm>
              <a:off x="3228" y="1822"/>
              <a:ext cx="27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Board</a:t>
              </a:r>
              <a:endParaRPr lang="en-US"/>
            </a:p>
          </p:txBody>
        </p:sp>
        <p:sp>
          <p:nvSpPr>
            <p:cNvPr id="49329" name="Line 177"/>
            <p:cNvSpPr>
              <a:spLocks noChangeShapeType="1"/>
            </p:cNvSpPr>
            <p:nvPr/>
          </p:nvSpPr>
          <p:spPr bwMode="auto">
            <a:xfrm>
              <a:off x="3035" y="1930"/>
              <a:ext cx="0" cy="6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0" name="Freeform 178"/>
            <p:cNvSpPr>
              <a:spLocks/>
            </p:cNvSpPr>
            <p:nvPr/>
          </p:nvSpPr>
          <p:spPr bwMode="auto">
            <a:xfrm>
              <a:off x="2994" y="1974"/>
              <a:ext cx="82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71" y="14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7" y="23"/>
                    <a:pt x="142" y="0"/>
                  </a:cubicBezTo>
                  <a:lnTo>
                    <a:pt x="142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1" name="Line 179"/>
            <p:cNvSpPr>
              <a:spLocks noChangeShapeType="1"/>
            </p:cNvSpPr>
            <p:nvPr/>
          </p:nvSpPr>
          <p:spPr bwMode="auto">
            <a:xfrm>
              <a:off x="3361" y="1930"/>
              <a:ext cx="0" cy="6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2" name="Freeform 180"/>
            <p:cNvSpPr>
              <a:spLocks/>
            </p:cNvSpPr>
            <p:nvPr/>
          </p:nvSpPr>
          <p:spPr bwMode="auto">
            <a:xfrm>
              <a:off x="3320" y="1974"/>
              <a:ext cx="82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71" y="14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7" y="23"/>
                    <a:pt x="142" y="0"/>
                  </a:cubicBezTo>
                  <a:lnTo>
                    <a:pt x="142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3" name="Rectangle 181"/>
            <p:cNvSpPr>
              <a:spLocks noChangeArrowheads="1"/>
            </p:cNvSpPr>
            <p:nvPr/>
          </p:nvSpPr>
          <p:spPr bwMode="auto">
            <a:xfrm>
              <a:off x="3306" y="2601"/>
              <a:ext cx="91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4" name="Rectangle 182"/>
            <p:cNvSpPr>
              <a:spLocks noChangeArrowheads="1"/>
            </p:cNvSpPr>
            <p:nvPr/>
          </p:nvSpPr>
          <p:spPr bwMode="auto">
            <a:xfrm>
              <a:off x="3306" y="2601"/>
              <a:ext cx="9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5" name="Rectangle 183"/>
            <p:cNvSpPr>
              <a:spLocks noChangeArrowheads="1"/>
            </p:cNvSpPr>
            <p:nvPr/>
          </p:nvSpPr>
          <p:spPr bwMode="auto">
            <a:xfrm>
              <a:off x="3237" y="2897"/>
              <a:ext cx="2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49336" name="Rectangle 184"/>
            <p:cNvSpPr>
              <a:spLocks noChangeArrowheads="1"/>
            </p:cNvSpPr>
            <p:nvPr/>
          </p:nvSpPr>
          <p:spPr bwMode="auto">
            <a:xfrm>
              <a:off x="3256" y="2999"/>
              <a:ext cx="21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ARB</a:t>
              </a:r>
              <a:endParaRPr lang="en-US"/>
            </a:p>
          </p:txBody>
        </p:sp>
      </p:grpSp>
      <p:grpSp>
        <p:nvGrpSpPr>
          <p:cNvPr id="4" name="Group 325"/>
          <p:cNvGrpSpPr>
            <a:grpSpLocks/>
          </p:cNvGrpSpPr>
          <p:nvPr/>
        </p:nvGrpSpPr>
        <p:grpSpPr bwMode="auto">
          <a:xfrm>
            <a:off x="4953000" y="2057400"/>
            <a:ext cx="1436688" cy="2157413"/>
            <a:chOff x="1406" y="1749"/>
            <a:chExt cx="905" cy="1359"/>
          </a:xfrm>
        </p:grpSpPr>
        <p:sp>
          <p:nvSpPr>
            <p:cNvPr id="49337" name="Rectangle 185"/>
            <p:cNvSpPr>
              <a:spLocks noChangeArrowheads="1"/>
            </p:cNvSpPr>
            <p:nvPr/>
          </p:nvSpPr>
          <p:spPr bwMode="auto">
            <a:xfrm>
              <a:off x="1406" y="1749"/>
              <a:ext cx="905" cy="1359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8" name="Rectangle 186"/>
            <p:cNvSpPr>
              <a:spLocks noChangeArrowheads="1"/>
            </p:cNvSpPr>
            <p:nvPr/>
          </p:nvSpPr>
          <p:spPr bwMode="auto">
            <a:xfrm>
              <a:off x="1769" y="1840"/>
              <a:ext cx="361" cy="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9" name="Rectangle 187"/>
            <p:cNvSpPr>
              <a:spLocks noChangeArrowheads="1"/>
            </p:cNvSpPr>
            <p:nvPr/>
          </p:nvSpPr>
          <p:spPr bwMode="auto">
            <a:xfrm>
              <a:off x="1769" y="1840"/>
              <a:ext cx="361" cy="72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0" name="Rectangle 188"/>
            <p:cNvSpPr>
              <a:spLocks noChangeArrowheads="1"/>
            </p:cNvSpPr>
            <p:nvPr/>
          </p:nvSpPr>
          <p:spPr bwMode="auto">
            <a:xfrm>
              <a:off x="1769" y="1840"/>
              <a:ext cx="36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1" name="Rectangle 189"/>
            <p:cNvSpPr>
              <a:spLocks noChangeArrowheads="1"/>
            </p:cNvSpPr>
            <p:nvPr/>
          </p:nvSpPr>
          <p:spPr bwMode="auto">
            <a:xfrm>
              <a:off x="1769" y="1840"/>
              <a:ext cx="36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2" name="Rectangle 190"/>
            <p:cNvSpPr>
              <a:spLocks noChangeArrowheads="1"/>
            </p:cNvSpPr>
            <p:nvPr/>
          </p:nvSpPr>
          <p:spPr bwMode="auto">
            <a:xfrm>
              <a:off x="1837" y="1849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PC</a:t>
              </a:r>
              <a:endParaRPr lang="en-US"/>
            </a:p>
          </p:txBody>
        </p:sp>
        <p:sp>
          <p:nvSpPr>
            <p:cNvPr id="49343" name="Rectangle 191"/>
            <p:cNvSpPr>
              <a:spLocks noChangeArrowheads="1"/>
            </p:cNvSpPr>
            <p:nvPr/>
          </p:nvSpPr>
          <p:spPr bwMode="auto">
            <a:xfrm>
              <a:off x="2013" y="193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9344" name="Rectangle 192"/>
            <p:cNvSpPr>
              <a:spLocks noChangeArrowheads="1"/>
            </p:cNvSpPr>
            <p:nvPr/>
          </p:nvSpPr>
          <p:spPr bwMode="auto">
            <a:xfrm>
              <a:off x="1769" y="2021"/>
              <a:ext cx="36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5" name="Rectangle 193"/>
            <p:cNvSpPr>
              <a:spLocks noChangeArrowheads="1"/>
            </p:cNvSpPr>
            <p:nvPr/>
          </p:nvSpPr>
          <p:spPr bwMode="auto">
            <a:xfrm>
              <a:off x="1769" y="2021"/>
              <a:ext cx="36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6" name="Rectangle 194"/>
            <p:cNvSpPr>
              <a:spLocks noChangeArrowheads="1"/>
            </p:cNvSpPr>
            <p:nvPr/>
          </p:nvSpPr>
          <p:spPr bwMode="auto">
            <a:xfrm>
              <a:off x="1837" y="2025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PC</a:t>
              </a:r>
              <a:endParaRPr lang="en-US"/>
            </a:p>
          </p:txBody>
        </p:sp>
        <p:sp>
          <p:nvSpPr>
            <p:cNvPr id="49347" name="Rectangle 195"/>
            <p:cNvSpPr>
              <a:spLocks noChangeArrowheads="1"/>
            </p:cNvSpPr>
            <p:nvPr/>
          </p:nvSpPr>
          <p:spPr bwMode="auto">
            <a:xfrm>
              <a:off x="2013" y="2119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9348" name="Rectangle 196"/>
            <p:cNvSpPr>
              <a:spLocks noChangeArrowheads="1"/>
            </p:cNvSpPr>
            <p:nvPr/>
          </p:nvSpPr>
          <p:spPr bwMode="auto">
            <a:xfrm>
              <a:off x="1769" y="2202"/>
              <a:ext cx="36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9" name="Rectangle 197"/>
            <p:cNvSpPr>
              <a:spLocks noChangeArrowheads="1"/>
            </p:cNvSpPr>
            <p:nvPr/>
          </p:nvSpPr>
          <p:spPr bwMode="auto">
            <a:xfrm>
              <a:off x="1769" y="2202"/>
              <a:ext cx="36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50" name="Rectangle 198"/>
            <p:cNvSpPr>
              <a:spLocks noChangeArrowheads="1"/>
            </p:cNvSpPr>
            <p:nvPr/>
          </p:nvSpPr>
          <p:spPr bwMode="auto">
            <a:xfrm>
              <a:off x="1837" y="2211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PC</a:t>
              </a:r>
              <a:endParaRPr lang="en-US"/>
            </a:p>
          </p:txBody>
        </p:sp>
        <p:sp>
          <p:nvSpPr>
            <p:cNvPr id="49351" name="Rectangle 199"/>
            <p:cNvSpPr>
              <a:spLocks noChangeArrowheads="1"/>
            </p:cNvSpPr>
            <p:nvPr/>
          </p:nvSpPr>
          <p:spPr bwMode="auto">
            <a:xfrm>
              <a:off x="2013" y="229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9352" name="Freeform 200"/>
            <p:cNvSpPr>
              <a:spLocks/>
            </p:cNvSpPr>
            <p:nvPr/>
          </p:nvSpPr>
          <p:spPr bwMode="auto">
            <a:xfrm>
              <a:off x="1646" y="1840"/>
              <a:ext cx="91" cy="7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90"/>
                </a:cxn>
                <a:cxn ang="0">
                  <a:pos x="0" y="634"/>
                </a:cxn>
                <a:cxn ang="0">
                  <a:pos x="91" y="725"/>
                </a:cxn>
                <a:cxn ang="0">
                  <a:pos x="91" y="0"/>
                </a:cxn>
              </a:cxnLst>
              <a:rect l="0" t="0" r="r" b="b"/>
              <a:pathLst>
                <a:path w="91" h="725">
                  <a:moveTo>
                    <a:pt x="91" y="0"/>
                  </a:moveTo>
                  <a:lnTo>
                    <a:pt x="0" y="90"/>
                  </a:lnTo>
                  <a:lnTo>
                    <a:pt x="0" y="634"/>
                  </a:lnTo>
                  <a:lnTo>
                    <a:pt x="91" y="72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53" name="Freeform 201"/>
            <p:cNvSpPr>
              <a:spLocks/>
            </p:cNvSpPr>
            <p:nvPr/>
          </p:nvSpPr>
          <p:spPr bwMode="auto">
            <a:xfrm>
              <a:off x="1646" y="1840"/>
              <a:ext cx="91" cy="7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90"/>
                </a:cxn>
                <a:cxn ang="0">
                  <a:pos x="0" y="634"/>
                </a:cxn>
                <a:cxn ang="0">
                  <a:pos x="91" y="725"/>
                </a:cxn>
                <a:cxn ang="0">
                  <a:pos x="91" y="0"/>
                </a:cxn>
              </a:cxnLst>
              <a:rect l="0" t="0" r="r" b="b"/>
              <a:pathLst>
                <a:path w="91" h="725">
                  <a:moveTo>
                    <a:pt x="91" y="0"/>
                  </a:moveTo>
                  <a:lnTo>
                    <a:pt x="0" y="90"/>
                  </a:lnTo>
                  <a:lnTo>
                    <a:pt x="0" y="634"/>
                  </a:lnTo>
                  <a:lnTo>
                    <a:pt x="91" y="725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54" name="Rectangle 202"/>
            <p:cNvSpPr>
              <a:spLocks noChangeArrowheads="1"/>
            </p:cNvSpPr>
            <p:nvPr/>
          </p:nvSpPr>
          <p:spPr bwMode="auto">
            <a:xfrm>
              <a:off x="1652" y="2016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49355" name="Rectangle 203"/>
            <p:cNvSpPr>
              <a:spLocks noChangeArrowheads="1"/>
            </p:cNvSpPr>
            <p:nvPr/>
          </p:nvSpPr>
          <p:spPr bwMode="auto">
            <a:xfrm>
              <a:off x="1652" y="2128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49356" name="Rectangle 204"/>
            <p:cNvSpPr>
              <a:spLocks noChangeArrowheads="1"/>
            </p:cNvSpPr>
            <p:nvPr/>
          </p:nvSpPr>
          <p:spPr bwMode="auto">
            <a:xfrm>
              <a:off x="1652" y="2239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49357" name="Freeform 205"/>
            <p:cNvSpPr>
              <a:spLocks/>
            </p:cNvSpPr>
            <p:nvPr/>
          </p:nvSpPr>
          <p:spPr bwMode="auto">
            <a:xfrm>
              <a:off x="1537" y="2207"/>
              <a:ext cx="109" cy="65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0"/>
                </a:cxn>
                <a:cxn ang="0">
                  <a:pos x="0" y="657"/>
                </a:cxn>
              </a:cxnLst>
              <a:rect l="0" t="0" r="r" b="b"/>
              <a:pathLst>
                <a:path w="109" h="657">
                  <a:moveTo>
                    <a:pt x="109" y="0"/>
                  </a:move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58" name="Freeform 206"/>
            <p:cNvSpPr>
              <a:spLocks/>
            </p:cNvSpPr>
            <p:nvPr/>
          </p:nvSpPr>
          <p:spPr bwMode="auto">
            <a:xfrm>
              <a:off x="1496" y="2844"/>
              <a:ext cx="83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71" y="143"/>
                </a:cxn>
              </a:cxnLst>
              <a:rect l="0" t="0" r="r" b="b"/>
              <a:pathLst>
                <a:path w="143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8" y="23"/>
                    <a:pt x="143" y="0"/>
                  </a:cubicBezTo>
                  <a:lnTo>
                    <a:pt x="143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59" name="Rectangle 207"/>
            <p:cNvSpPr>
              <a:spLocks noChangeArrowheads="1"/>
            </p:cNvSpPr>
            <p:nvPr/>
          </p:nvSpPr>
          <p:spPr bwMode="auto">
            <a:xfrm>
              <a:off x="1646" y="2655"/>
              <a:ext cx="543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0" name="Rectangle 208"/>
            <p:cNvSpPr>
              <a:spLocks noChangeArrowheads="1"/>
            </p:cNvSpPr>
            <p:nvPr/>
          </p:nvSpPr>
          <p:spPr bwMode="auto">
            <a:xfrm>
              <a:off x="1646" y="2655"/>
              <a:ext cx="543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1" name="Rectangle 209"/>
            <p:cNvSpPr>
              <a:spLocks noChangeArrowheads="1"/>
            </p:cNvSpPr>
            <p:nvPr/>
          </p:nvSpPr>
          <p:spPr bwMode="auto">
            <a:xfrm>
              <a:off x="1652" y="2665"/>
              <a:ext cx="52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Selection</a:t>
              </a:r>
              <a:endParaRPr lang="en-US"/>
            </a:p>
          </p:txBody>
        </p:sp>
        <p:sp>
          <p:nvSpPr>
            <p:cNvPr id="49362" name="Line 210"/>
            <p:cNvSpPr>
              <a:spLocks noChangeShapeType="1"/>
            </p:cNvSpPr>
            <p:nvPr/>
          </p:nvSpPr>
          <p:spPr bwMode="auto">
            <a:xfrm flipH="1">
              <a:off x="1737" y="1930"/>
              <a:ext cx="32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3" name="Line 211"/>
            <p:cNvSpPr>
              <a:spLocks noChangeShapeType="1"/>
            </p:cNvSpPr>
            <p:nvPr/>
          </p:nvSpPr>
          <p:spPr bwMode="auto">
            <a:xfrm flipH="1">
              <a:off x="1737" y="2112"/>
              <a:ext cx="32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4" name="Line 212"/>
            <p:cNvSpPr>
              <a:spLocks noChangeShapeType="1"/>
            </p:cNvSpPr>
            <p:nvPr/>
          </p:nvSpPr>
          <p:spPr bwMode="auto">
            <a:xfrm flipH="1">
              <a:off x="1737" y="2293"/>
              <a:ext cx="32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5" name="Line 213"/>
            <p:cNvSpPr>
              <a:spLocks noChangeShapeType="1"/>
            </p:cNvSpPr>
            <p:nvPr/>
          </p:nvSpPr>
          <p:spPr bwMode="auto">
            <a:xfrm flipV="1">
              <a:off x="1692" y="2582"/>
              <a:ext cx="0" cy="73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6" name="Freeform 214"/>
            <p:cNvSpPr>
              <a:spLocks/>
            </p:cNvSpPr>
            <p:nvPr/>
          </p:nvSpPr>
          <p:spPr bwMode="auto">
            <a:xfrm>
              <a:off x="1650" y="2519"/>
              <a:ext cx="83" cy="8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43"/>
                </a:cxn>
                <a:cxn ang="0">
                  <a:pos x="0" y="143"/>
                </a:cxn>
                <a:cxn ang="0">
                  <a:pos x="72" y="0"/>
                </a:cxn>
              </a:cxnLst>
              <a:rect l="0" t="0" r="r" b="b"/>
              <a:pathLst>
                <a:path w="143" h="143">
                  <a:moveTo>
                    <a:pt x="72" y="0"/>
                  </a:moveTo>
                  <a:lnTo>
                    <a:pt x="143" y="143"/>
                  </a:lnTo>
                  <a:cubicBezTo>
                    <a:pt x="98" y="121"/>
                    <a:pt x="45" y="121"/>
                    <a:pt x="0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7" name="Rectangle 215"/>
            <p:cNvSpPr>
              <a:spLocks noChangeArrowheads="1"/>
            </p:cNvSpPr>
            <p:nvPr/>
          </p:nvSpPr>
          <p:spPr bwMode="auto">
            <a:xfrm rot="16200000">
              <a:off x="1460" y="2688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T</a:t>
              </a:r>
              <a:endParaRPr lang="en-US"/>
            </a:p>
          </p:txBody>
        </p:sp>
        <p:sp>
          <p:nvSpPr>
            <p:cNvPr id="49368" name="Rectangle 216"/>
            <p:cNvSpPr>
              <a:spLocks noChangeArrowheads="1"/>
            </p:cNvSpPr>
            <p:nvPr/>
          </p:nvSpPr>
          <p:spPr bwMode="auto">
            <a:xfrm rot="16200000">
              <a:off x="1463" y="2636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49369" name="Rectangle 217"/>
            <p:cNvSpPr>
              <a:spLocks noChangeArrowheads="1"/>
            </p:cNvSpPr>
            <p:nvPr/>
          </p:nvSpPr>
          <p:spPr bwMode="auto">
            <a:xfrm rot="16200000">
              <a:off x="1477" y="2596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70" name="Rectangle 218"/>
            <p:cNvSpPr>
              <a:spLocks noChangeArrowheads="1"/>
            </p:cNvSpPr>
            <p:nvPr/>
          </p:nvSpPr>
          <p:spPr bwMode="auto">
            <a:xfrm rot="16200000">
              <a:off x="1477" y="2560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49371" name="Rectangle 219"/>
            <p:cNvSpPr>
              <a:spLocks noChangeArrowheads="1"/>
            </p:cNvSpPr>
            <p:nvPr/>
          </p:nvSpPr>
          <p:spPr bwMode="auto">
            <a:xfrm rot="16200000">
              <a:off x="1474" y="2528"/>
              <a:ext cx="3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49372" name="Rectangle 220"/>
            <p:cNvSpPr>
              <a:spLocks noChangeArrowheads="1"/>
            </p:cNvSpPr>
            <p:nvPr/>
          </p:nvSpPr>
          <p:spPr bwMode="auto">
            <a:xfrm rot="16200000">
              <a:off x="1454" y="2480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49373" name="Rectangle 221"/>
            <p:cNvSpPr>
              <a:spLocks noChangeArrowheads="1"/>
            </p:cNvSpPr>
            <p:nvPr/>
          </p:nvSpPr>
          <p:spPr bwMode="auto">
            <a:xfrm rot="16200000">
              <a:off x="1463" y="2416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49374" name="Rectangle 222"/>
            <p:cNvSpPr>
              <a:spLocks noChangeArrowheads="1"/>
            </p:cNvSpPr>
            <p:nvPr/>
          </p:nvSpPr>
          <p:spPr bwMode="auto">
            <a:xfrm rot="16200000">
              <a:off x="1466" y="2362"/>
              <a:ext cx="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49375" name="Rectangle 223"/>
            <p:cNvSpPr>
              <a:spLocks noChangeArrowheads="1"/>
            </p:cNvSpPr>
            <p:nvPr/>
          </p:nvSpPr>
          <p:spPr bwMode="auto">
            <a:xfrm rot="16200000">
              <a:off x="1463" y="2305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49376" name="Rectangle 224"/>
            <p:cNvSpPr>
              <a:spLocks noChangeArrowheads="1"/>
            </p:cNvSpPr>
            <p:nvPr/>
          </p:nvSpPr>
          <p:spPr bwMode="auto">
            <a:xfrm rot="16200000">
              <a:off x="1463" y="2249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9377" name="Rectangle 225"/>
            <p:cNvSpPr>
              <a:spLocks noChangeArrowheads="1"/>
            </p:cNvSpPr>
            <p:nvPr/>
          </p:nvSpPr>
          <p:spPr bwMode="auto">
            <a:xfrm>
              <a:off x="1726" y="2971"/>
              <a:ext cx="45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Valid[1:N]</a:t>
              </a:r>
              <a:endParaRPr lang="en-US"/>
            </a:p>
          </p:txBody>
        </p:sp>
        <p:sp>
          <p:nvSpPr>
            <p:cNvPr id="49378" name="Freeform 226"/>
            <p:cNvSpPr>
              <a:spLocks/>
            </p:cNvSpPr>
            <p:nvPr/>
          </p:nvSpPr>
          <p:spPr bwMode="auto">
            <a:xfrm>
              <a:off x="1918" y="2899"/>
              <a:ext cx="393" cy="64"/>
            </a:xfrm>
            <a:custGeom>
              <a:avLst/>
              <a:gdLst/>
              <a:ahLst/>
              <a:cxnLst>
                <a:cxn ang="0">
                  <a:pos x="393" y="64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393" h="64">
                  <a:moveTo>
                    <a:pt x="393" y="64"/>
                  </a:move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79" name="Freeform 227"/>
            <p:cNvSpPr>
              <a:spLocks/>
            </p:cNvSpPr>
            <p:nvPr/>
          </p:nvSpPr>
          <p:spPr bwMode="auto">
            <a:xfrm>
              <a:off x="1877" y="2836"/>
              <a:ext cx="82" cy="8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2" y="143"/>
                </a:cxn>
                <a:cxn ang="0">
                  <a:pos x="0" y="143"/>
                </a:cxn>
                <a:cxn ang="0">
                  <a:pos x="71" y="0"/>
                </a:cxn>
              </a:cxnLst>
              <a:rect l="0" t="0" r="r" b="b"/>
              <a:pathLst>
                <a:path w="142" h="143">
                  <a:moveTo>
                    <a:pt x="71" y="0"/>
                  </a:moveTo>
                  <a:lnTo>
                    <a:pt x="142" y="143"/>
                  </a:lnTo>
                  <a:cubicBezTo>
                    <a:pt x="97" y="120"/>
                    <a:pt x="44" y="120"/>
                    <a:pt x="0" y="143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0" name="Oval 228"/>
            <p:cNvSpPr>
              <a:spLocks noChangeArrowheads="1"/>
            </p:cNvSpPr>
            <p:nvPr/>
          </p:nvSpPr>
          <p:spPr bwMode="auto">
            <a:xfrm>
              <a:off x="1932" y="2401"/>
              <a:ext cx="36" cy="3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1" name="Oval 229"/>
            <p:cNvSpPr>
              <a:spLocks noChangeArrowheads="1"/>
            </p:cNvSpPr>
            <p:nvPr/>
          </p:nvSpPr>
          <p:spPr bwMode="auto">
            <a:xfrm>
              <a:off x="1932" y="2401"/>
              <a:ext cx="36" cy="37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2" name="Oval 230"/>
            <p:cNvSpPr>
              <a:spLocks noChangeArrowheads="1"/>
            </p:cNvSpPr>
            <p:nvPr/>
          </p:nvSpPr>
          <p:spPr bwMode="auto">
            <a:xfrm>
              <a:off x="1932" y="2456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3" name="Oval 231"/>
            <p:cNvSpPr>
              <a:spLocks noChangeArrowheads="1"/>
            </p:cNvSpPr>
            <p:nvPr/>
          </p:nvSpPr>
          <p:spPr bwMode="auto">
            <a:xfrm>
              <a:off x="1932" y="2456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4" name="Oval 232"/>
            <p:cNvSpPr>
              <a:spLocks noChangeArrowheads="1"/>
            </p:cNvSpPr>
            <p:nvPr/>
          </p:nvSpPr>
          <p:spPr bwMode="auto">
            <a:xfrm>
              <a:off x="1932" y="2510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5" name="Oval 233"/>
            <p:cNvSpPr>
              <a:spLocks noChangeArrowheads="1"/>
            </p:cNvSpPr>
            <p:nvPr/>
          </p:nvSpPr>
          <p:spPr bwMode="auto">
            <a:xfrm>
              <a:off x="1932" y="2510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" name="Group 418"/>
          <p:cNvGrpSpPr>
            <a:grpSpLocks/>
          </p:cNvGrpSpPr>
          <p:nvPr/>
        </p:nvGrpSpPr>
        <p:grpSpPr bwMode="auto">
          <a:xfrm>
            <a:off x="5105400" y="4572000"/>
            <a:ext cx="3395663" cy="1055688"/>
            <a:chOff x="432" y="2563"/>
            <a:chExt cx="2139" cy="665"/>
          </a:xfrm>
        </p:grpSpPr>
        <p:sp>
          <p:nvSpPr>
            <p:cNvPr id="49495" name="Line 343"/>
            <p:cNvSpPr>
              <a:spLocks noChangeShapeType="1"/>
            </p:cNvSpPr>
            <p:nvPr/>
          </p:nvSpPr>
          <p:spPr bwMode="auto">
            <a:xfrm>
              <a:off x="1022" y="3117"/>
              <a:ext cx="7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496" name="Freeform 344"/>
            <p:cNvSpPr>
              <a:spLocks/>
            </p:cNvSpPr>
            <p:nvPr/>
          </p:nvSpPr>
          <p:spPr bwMode="auto">
            <a:xfrm>
              <a:off x="1072" y="3068"/>
              <a:ext cx="97" cy="98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499" name="Line 347"/>
            <p:cNvSpPr>
              <a:spLocks noChangeShapeType="1"/>
            </p:cNvSpPr>
            <p:nvPr/>
          </p:nvSpPr>
          <p:spPr bwMode="auto">
            <a:xfrm flipV="1">
              <a:off x="1760" y="2995"/>
              <a:ext cx="150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00" name="Freeform 348"/>
            <p:cNvSpPr>
              <a:spLocks/>
            </p:cNvSpPr>
            <p:nvPr/>
          </p:nvSpPr>
          <p:spPr bwMode="auto">
            <a:xfrm>
              <a:off x="1874" y="2955"/>
              <a:ext cx="107" cy="94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16" name="Rectangle 364"/>
            <p:cNvSpPr>
              <a:spLocks noChangeArrowheads="1"/>
            </p:cNvSpPr>
            <p:nvPr/>
          </p:nvSpPr>
          <p:spPr bwMode="auto">
            <a:xfrm>
              <a:off x="432" y="3006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17" name="Rectangle 365"/>
            <p:cNvSpPr>
              <a:spLocks noChangeArrowheads="1"/>
            </p:cNvSpPr>
            <p:nvPr/>
          </p:nvSpPr>
          <p:spPr bwMode="auto">
            <a:xfrm>
              <a:off x="432" y="3006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18" name="Rectangle 366"/>
            <p:cNvSpPr>
              <a:spLocks noChangeArrowheads="1"/>
            </p:cNvSpPr>
            <p:nvPr/>
          </p:nvSpPr>
          <p:spPr bwMode="auto">
            <a:xfrm>
              <a:off x="505" y="3032"/>
              <a:ext cx="4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I-Cache</a:t>
              </a:r>
              <a:endParaRPr lang="en-US"/>
            </a:p>
          </p:txBody>
        </p:sp>
        <p:sp>
          <p:nvSpPr>
            <p:cNvPr id="49519" name="Rectangle 367"/>
            <p:cNvSpPr>
              <a:spLocks noChangeArrowheads="1"/>
            </p:cNvSpPr>
            <p:nvPr/>
          </p:nvSpPr>
          <p:spPr bwMode="auto">
            <a:xfrm>
              <a:off x="1169" y="3006"/>
              <a:ext cx="591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20" name="Rectangle 368"/>
            <p:cNvSpPr>
              <a:spLocks noChangeArrowheads="1"/>
            </p:cNvSpPr>
            <p:nvPr/>
          </p:nvSpPr>
          <p:spPr bwMode="auto">
            <a:xfrm>
              <a:off x="1169" y="3006"/>
              <a:ext cx="591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21" name="Rectangle 369"/>
            <p:cNvSpPr>
              <a:spLocks noChangeArrowheads="1"/>
            </p:cNvSpPr>
            <p:nvPr/>
          </p:nvSpPr>
          <p:spPr bwMode="auto">
            <a:xfrm>
              <a:off x="1238" y="3032"/>
              <a:ext cx="4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49522" name="Rectangle 370"/>
            <p:cNvSpPr>
              <a:spLocks noChangeArrowheads="1"/>
            </p:cNvSpPr>
            <p:nvPr/>
          </p:nvSpPr>
          <p:spPr bwMode="auto">
            <a:xfrm>
              <a:off x="1981" y="2785"/>
              <a:ext cx="590" cy="22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23" name="Rectangle 371"/>
            <p:cNvSpPr>
              <a:spLocks noChangeArrowheads="1"/>
            </p:cNvSpPr>
            <p:nvPr/>
          </p:nvSpPr>
          <p:spPr bwMode="auto">
            <a:xfrm>
              <a:off x="1981" y="2785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24" name="Rectangle 372"/>
            <p:cNvSpPr>
              <a:spLocks noChangeArrowheads="1"/>
            </p:cNvSpPr>
            <p:nvPr/>
          </p:nvSpPr>
          <p:spPr bwMode="auto">
            <a:xfrm>
              <a:off x="2054" y="2813"/>
              <a:ext cx="4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I-Buffer</a:t>
              </a:r>
              <a:endParaRPr lang="en-US"/>
            </a:p>
          </p:txBody>
        </p:sp>
        <p:sp>
          <p:nvSpPr>
            <p:cNvPr id="49542" name="Rectangle 390"/>
            <p:cNvSpPr>
              <a:spLocks noChangeArrowheads="1"/>
            </p:cNvSpPr>
            <p:nvPr/>
          </p:nvSpPr>
          <p:spPr bwMode="auto">
            <a:xfrm>
              <a:off x="432" y="2563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43" name="Rectangle 391"/>
            <p:cNvSpPr>
              <a:spLocks noChangeArrowheads="1"/>
            </p:cNvSpPr>
            <p:nvPr/>
          </p:nvSpPr>
          <p:spPr bwMode="auto">
            <a:xfrm>
              <a:off x="432" y="2563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44" name="Rectangle 392"/>
            <p:cNvSpPr>
              <a:spLocks noChangeArrowheads="1"/>
            </p:cNvSpPr>
            <p:nvPr/>
          </p:nvSpPr>
          <p:spPr bwMode="auto">
            <a:xfrm>
              <a:off x="558" y="2594"/>
              <a:ext cx="3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Fetch</a:t>
              </a:r>
              <a:endParaRPr lang="en-US"/>
            </a:p>
          </p:txBody>
        </p:sp>
        <p:sp>
          <p:nvSpPr>
            <p:cNvPr id="49552" name="Line 400"/>
            <p:cNvSpPr>
              <a:spLocks noChangeShapeType="1"/>
            </p:cNvSpPr>
            <p:nvPr/>
          </p:nvSpPr>
          <p:spPr bwMode="auto">
            <a:xfrm>
              <a:off x="664" y="2785"/>
              <a:ext cx="0" cy="14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53" name="Freeform 401"/>
            <p:cNvSpPr>
              <a:spLocks/>
            </p:cNvSpPr>
            <p:nvPr/>
          </p:nvSpPr>
          <p:spPr bwMode="auto">
            <a:xfrm>
              <a:off x="616" y="2909"/>
              <a:ext cx="97" cy="97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54" name="Freeform 402"/>
            <p:cNvSpPr>
              <a:spLocks/>
            </p:cNvSpPr>
            <p:nvPr/>
          </p:nvSpPr>
          <p:spPr bwMode="auto">
            <a:xfrm>
              <a:off x="934" y="2843"/>
              <a:ext cx="1047" cy="60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55" name="Freeform 403"/>
            <p:cNvSpPr>
              <a:spLocks/>
            </p:cNvSpPr>
            <p:nvPr/>
          </p:nvSpPr>
          <p:spPr bwMode="auto">
            <a:xfrm>
              <a:off x="895" y="2785"/>
              <a:ext cx="77" cy="7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59" name="Rectangle 407"/>
            <p:cNvSpPr>
              <a:spLocks noChangeArrowheads="1"/>
            </p:cNvSpPr>
            <p:nvPr/>
          </p:nvSpPr>
          <p:spPr bwMode="auto">
            <a:xfrm>
              <a:off x="1291" y="2776"/>
              <a:ext cx="45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Valid[1:N]</a:t>
              </a:r>
              <a:endParaRPr lang="en-US"/>
            </a:p>
          </p:txBody>
        </p:sp>
      </p:grpSp>
      <p:sp>
        <p:nvSpPr>
          <p:cNvPr id="49573" name="Line 421"/>
          <p:cNvSpPr>
            <a:spLocks noChangeShapeType="1"/>
          </p:cNvSpPr>
          <p:nvPr/>
        </p:nvSpPr>
        <p:spPr bwMode="auto">
          <a:xfrm flipH="1" flipV="1">
            <a:off x="4953000" y="4191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9574" name="Line 422"/>
          <p:cNvSpPr>
            <a:spLocks noChangeShapeType="1"/>
          </p:cNvSpPr>
          <p:nvPr/>
        </p:nvSpPr>
        <p:spPr bwMode="auto">
          <a:xfrm flipV="1">
            <a:off x="6019800" y="4191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9575" name="Line 423"/>
          <p:cNvSpPr>
            <a:spLocks noChangeShapeType="1"/>
          </p:cNvSpPr>
          <p:nvPr/>
        </p:nvSpPr>
        <p:spPr bwMode="auto">
          <a:xfrm flipH="1" flipV="1">
            <a:off x="6781800" y="41910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9576" name="Line 424"/>
          <p:cNvSpPr>
            <a:spLocks noChangeShapeType="1"/>
          </p:cNvSpPr>
          <p:nvPr/>
        </p:nvSpPr>
        <p:spPr bwMode="auto">
          <a:xfrm flipV="1">
            <a:off x="8534400" y="4191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" name="Slide Number Placeholder 214"/>
          <p:cNvSpPr>
            <a:spLocks noGrp="1"/>
          </p:cNvSpPr>
          <p:nvPr>
            <p:ph type="sldNum" sz="quarter" idx="12"/>
          </p:nvPr>
        </p:nvSpPr>
        <p:spPr>
          <a:xfrm>
            <a:off x="7024688" y="6492875"/>
            <a:ext cx="2133600" cy="365125"/>
          </a:xfrm>
        </p:spPr>
        <p:txBody>
          <a:bodyPr/>
          <a:lstStyle/>
          <a:p>
            <a:fld id="{373A656A-9B13-274E-A474-06373E7B8BD3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Issue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Select a warp and issue an instruction from its </a:t>
            </a:r>
            <a:br>
              <a:rPr lang="en-US" sz="2800" dirty="0"/>
            </a:br>
            <a:r>
              <a:rPr lang="en-US" sz="2800" dirty="0"/>
              <a:t>I-Buffer for execution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Scheduling: Greedy-Then-Oldest (GTO)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GT200/later Fermi/</a:t>
            </a:r>
            <a:r>
              <a:rPr lang="en-US" sz="2400" dirty="0" err="1"/>
              <a:t>Kepler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Allow dual issue (superscalar)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Fermi: Odd/Even scheduler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To avoid stalling pipeline might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/>
              <a:t>    keep instruction in I-buffer until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/>
              <a:t>    know it can complete (replay)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324600" y="5791200"/>
            <a:ext cx="2257425" cy="660400"/>
            <a:chOff x="3984" y="3648"/>
            <a:chExt cx="1422" cy="416"/>
          </a:xfrm>
        </p:grpSpPr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0" name="Oval 12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3" name="Oval 15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4" name="Oval 16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153" y="3879"/>
              <a:ext cx="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>
              <a:off x="4168" y="3859"/>
              <a:ext cx="27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365" y="3913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4398" y="3907"/>
              <a:ext cx="30" cy="3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 flipV="1">
              <a:off x="4365" y="3828"/>
              <a:ext cx="43" cy="1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auto">
            <a:xfrm>
              <a:off x="4398" y="3811"/>
              <a:ext cx="30" cy="40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V="1">
              <a:off x="4513" y="3864"/>
              <a:ext cx="0" cy="3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auto">
            <a:xfrm>
              <a:off x="4499" y="3884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3" name="Freeform 25"/>
            <p:cNvSpPr>
              <a:spLocks/>
            </p:cNvSpPr>
            <p:nvPr/>
          </p:nvSpPr>
          <p:spPr bwMode="auto">
            <a:xfrm>
              <a:off x="4499" y="3833"/>
              <a:ext cx="28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 flipV="1">
              <a:off x="4598" y="3921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5" name="Freeform 27"/>
            <p:cNvSpPr>
              <a:spLocks/>
            </p:cNvSpPr>
            <p:nvPr/>
          </p:nvSpPr>
          <p:spPr bwMode="auto">
            <a:xfrm>
              <a:off x="4631" y="3904"/>
              <a:ext cx="30" cy="3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6" name="Line 28"/>
            <p:cNvSpPr>
              <a:spLocks noChangeShapeType="1"/>
            </p:cNvSpPr>
            <p:nvPr/>
          </p:nvSpPr>
          <p:spPr bwMode="auto">
            <a:xfrm>
              <a:off x="4598" y="3820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7" name="Freeform 29"/>
            <p:cNvSpPr>
              <a:spLocks/>
            </p:cNvSpPr>
            <p:nvPr/>
          </p:nvSpPr>
          <p:spPr bwMode="auto">
            <a:xfrm>
              <a:off x="4631" y="3815"/>
              <a:ext cx="30" cy="3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>
              <a:off x="4830" y="3882"/>
              <a:ext cx="6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auto">
            <a:xfrm>
              <a:off x="4887" y="3862"/>
              <a:ext cx="28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>
              <a:off x="5117" y="3921"/>
              <a:ext cx="32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1" name="Freeform 33"/>
            <p:cNvSpPr>
              <a:spLocks/>
            </p:cNvSpPr>
            <p:nvPr/>
          </p:nvSpPr>
          <p:spPr bwMode="auto">
            <a:xfrm>
              <a:off x="5097" y="3886"/>
              <a:ext cx="31" cy="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2" name="Freeform 34"/>
            <p:cNvSpPr>
              <a:spLocks/>
            </p:cNvSpPr>
            <p:nvPr/>
          </p:nvSpPr>
          <p:spPr bwMode="auto">
            <a:xfrm>
              <a:off x="5138" y="3894"/>
              <a:ext cx="31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3" name="Line 35"/>
            <p:cNvSpPr>
              <a:spLocks noChangeShapeType="1"/>
            </p:cNvSpPr>
            <p:nvPr/>
          </p:nvSpPr>
          <p:spPr bwMode="auto">
            <a:xfrm flipV="1">
              <a:off x="5117" y="3827"/>
              <a:ext cx="32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4" name="Freeform 36"/>
            <p:cNvSpPr>
              <a:spLocks/>
            </p:cNvSpPr>
            <p:nvPr/>
          </p:nvSpPr>
          <p:spPr bwMode="auto">
            <a:xfrm>
              <a:off x="5097" y="3802"/>
              <a:ext cx="31" cy="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5" name="Freeform 37"/>
            <p:cNvSpPr>
              <a:spLocks/>
            </p:cNvSpPr>
            <p:nvPr/>
          </p:nvSpPr>
          <p:spPr bwMode="auto">
            <a:xfrm>
              <a:off x="5138" y="3793"/>
              <a:ext cx="3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7" name="Rectangle 39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8" name="Rectangle 40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9" name="Rectangle 41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0" name="Rectangle 42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2" name="Rectangle 44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3" name="Rectangle 45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4" name="Rectangle 46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5" name="Rectangle 47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6" name="Rectangle 48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7" name="Rectangle 49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8" name="Rectangle 50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9" name="Rectangle 51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0" name="Rectangle 52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1" name="Rectangle 53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2" name="Rectangle 54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3" name="Rectangle 55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5" name="Rectangle 57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6" name="Freeform 58"/>
            <p:cNvSpPr>
              <a:spLocks/>
            </p:cNvSpPr>
            <p:nvPr/>
          </p:nvSpPr>
          <p:spPr bwMode="auto">
            <a:xfrm>
              <a:off x="4365" y="3679"/>
              <a:ext cx="1041" cy="385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7" name="Freeform 59"/>
            <p:cNvSpPr>
              <a:spLocks/>
            </p:cNvSpPr>
            <p:nvPr/>
          </p:nvSpPr>
          <p:spPr bwMode="auto">
            <a:xfrm>
              <a:off x="4406" y="3971"/>
              <a:ext cx="22" cy="32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8" name="Line 60"/>
            <p:cNvSpPr>
              <a:spLocks noChangeShapeType="1"/>
            </p:cNvSpPr>
            <p:nvPr/>
          </p:nvSpPr>
          <p:spPr bwMode="auto">
            <a:xfrm flipH="1">
              <a:off x="4170" y="3691"/>
              <a:ext cx="4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9" name="Freeform 61"/>
            <p:cNvSpPr>
              <a:spLocks/>
            </p:cNvSpPr>
            <p:nvPr/>
          </p:nvSpPr>
          <p:spPr bwMode="auto">
            <a:xfrm>
              <a:off x="4153" y="3675"/>
              <a:ext cx="23" cy="3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0" name="Line 62"/>
            <p:cNvSpPr>
              <a:spLocks noChangeShapeType="1"/>
            </p:cNvSpPr>
            <p:nvPr/>
          </p:nvSpPr>
          <p:spPr bwMode="auto">
            <a:xfrm>
              <a:off x="4051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1" name="Freeform 63"/>
            <p:cNvSpPr>
              <a:spLocks/>
            </p:cNvSpPr>
            <p:nvPr/>
          </p:nvSpPr>
          <p:spPr bwMode="auto">
            <a:xfrm>
              <a:off x="4037" y="3792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2" name="Freeform 64"/>
            <p:cNvSpPr>
              <a:spLocks/>
            </p:cNvSpPr>
            <p:nvPr/>
          </p:nvSpPr>
          <p:spPr bwMode="auto">
            <a:xfrm>
              <a:off x="4128" y="3765"/>
              <a:ext cx="300" cy="25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3" name="Freeform 65"/>
            <p:cNvSpPr>
              <a:spLocks/>
            </p:cNvSpPr>
            <p:nvPr/>
          </p:nvSpPr>
          <p:spPr bwMode="auto">
            <a:xfrm>
              <a:off x="4117" y="3741"/>
              <a:ext cx="22" cy="3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4" name="Line 66"/>
            <p:cNvSpPr>
              <a:spLocks noChangeShapeType="1"/>
            </p:cNvSpPr>
            <p:nvPr/>
          </p:nvSpPr>
          <p:spPr bwMode="auto">
            <a:xfrm flipV="1">
              <a:off x="4737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5" name="Freeform 67"/>
            <p:cNvSpPr>
              <a:spLocks/>
            </p:cNvSpPr>
            <p:nvPr/>
          </p:nvSpPr>
          <p:spPr bwMode="auto">
            <a:xfrm>
              <a:off x="4723" y="3792"/>
              <a:ext cx="29" cy="41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6" name="Line 68"/>
            <p:cNvSpPr>
              <a:spLocks noChangeShapeType="1"/>
            </p:cNvSpPr>
            <p:nvPr/>
          </p:nvSpPr>
          <p:spPr bwMode="auto">
            <a:xfrm>
              <a:off x="4879" y="3760"/>
              <a:ext cx="36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7" name="Freeform 69"/>
            <p:cNvSpPr>
              <a:spLocks/>
            </p:cNvSpPr>
            <p:nvPr/>
          </p:nvSpPr>
          <p:spPr bwMode="auto">
            <a:xfrm>
              <a:off x="4862" y="3741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8" name="Line 70"/>
            <p:cNvSpPr>
              <a:spLocks noChangeShapeType="1"/>
            </p:cNvSpPr>
            <p:nvPr/>
          </p:nvSpPr>
          <p:spPr bwMode="auto">
            <a:xfrm>
              <a:off x="5338" y="3790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9" name="Freeform 71"/>
            <p:cNvSpPr>
              <a:spLocks/>
            </p:cNvSpPr>
            <p:nvPr/>
          </p:nvSpPr>
          <p:spPr bwMode="auto">
            <a:xfrm>
              <a:off x="5384" y="3773"/>
              <a:ext cx="22" cy="33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20" name="Line 72"/>
            <p:cNvSpPr>
              <a:spLocks noChangeShapeType="1"/>
            </p:cNvSpPr>
            <p:nvPr/>
          </p:nvSpPr>
          <p:spPr bwMode="auto">
            <a:xfrm>
              <a:off x="5338" y="3974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21" name="Freeform 73"/>
            <p:cNvSpPr>
              <a:spLocks/>
            </p:cNvSpPr>
            <p:nvPr/>
          </p:nvSpPr>
          <p:spPr bwMode="auto">
            <a:xfrm>
              <a:off x="5384" y="3958"/>
              <a:ext cx="22" cy="32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53384" name="Object 136"/>
          <p:cNvGraphicFramePr>
            <a:graphicFrameLocks noChangeAspect="1"/>
          </p:cNvGraphicFramePr>
          <p:nvPr/>
        </p:nvGraphicFramePr>
        <p:xfrm>
          <a:off x="6400800" y="2057400"/>
          <a:ext cx="20304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6" name="Visio" r:id="rId3" imgW="1206500" imgH="1447800" progId="">
                  <p:embed/>
                </p:oleObj>
              </mc:Choice>
              <mc:Fallback>
                <p:oleObj name="Visio" r:id="rId3" imgW="1206500" imgH="1447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057400"/>
                        <a:ext cx="20304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7024688" y="6451601"/>
            <a:ext cx="2133600" cy="365125"/>
          </a:xfrm>
        </p:spPr>
        <p:txBody>
          <a:bodyPr/>
          <a:lstStyle/>
          <a:p>
            <a:fld id="{43E2187C-2113-0B42-AA99-4D075430E39F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 " charset="-52"/>
                <a:ea typeface="ＭＳ Ｐゴシック" pitchFamily="34" charset="-128"/>
              </a:rPr>
              <a:t>Review: </a:t>
            </a:r>
            <a:r>
              <a:rPr lang="en-US" u="sng" dirty="0">
                <a:latin typeface="Arial  " charset="-52"/>
                <a:ea typeface="ＭＳ Ｐゴシック" pitchFamily="34" charset="-128"/>
              </a:rPr>
              <a:t>In-order</a:t>
            </a:r>
            <a:r>
              <a:rPr lang="en-US" dirty="0">
                <a:latin typeface="Arial  " charset="-52"/>
                <a:ea typeface="ＭＳ Ｐゴシック" pitchFamily="34" charset="-128"/>
              </a:rPr>
              <a:t> Scoreboard</a:t>
            </a:r>
            <a:br>
              <a:rPr lang="en-US" dirty="0">
                <a:latin typeface="Arial  " charset="-52"/>
                <a:ea typeface="ＭＳ Ｐゴシック" pitchFamily="34" charset="-128"/>
              </a:rPr>
            </a:br>
            <a:endParaRPr lang="en-US" sz="3100" dirty="0">
              <a:latin typeface="Arial  " charset="-52"/>
              <a:ea typeface="ＭＳ Ｐゴシック" pitchFamily="34" charset="-128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1415603"/>
            <a:ext cx="7772400" cy="498519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 " charset="-52"/>
                <a:ea typeface="ＭＳ Ｐゴシック" pitchFamily="34" charset="-128"/>
              </a:rPr>
              <a:t>Scoreboard: a bit-array, 1-bit for each register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</a:rPr>
              <a:t>If the bit is </a:t>
            </a:r>
            <a:r>
              <a:rPr lang="en-US" sz="1600" i="1" dirty="0">
                <a:latin typeface="Arial  " charset="-52"/>
                <a:ea typeface="ＭＳ Ｐゴシック" pitchFamily="34" charset="-128"/>
              </a:rPr>
              <a:t>not</a:t>
            </a:r>
            <a:r>
              <a:rPr lang="en-US" sz="1600" dirty="0">
                <a:latin typeface="Arial  " charset="-52"/>
                <a:ea typeface="ＭＳ Ｐゴシック" pitchFamily="34" charset="-128"/>
              </a:rPr>
              <a:t> set: the register has valid data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</a:rPr>
              <a:t>If the bit is set: the register has stale data</a:t>
            </a:r>
          </a:p>
          <a:p>
            <a:pPr lvl="2">
              <a:buFontTx/>
              <a:buNone/>
            </a:pPr>
            <a:r>
              <a:rPr lang="en-US" sz="1400" dirty="0">
                <a:latin typeface="Arial  " charset="-52"/>
                <a:ea typeface="ＭＳ Ｐゴシック" pitchFamily="34" charset="-128"/>
              </a:rPr>
              <a:t>i.e., some outstanding instruction is going to change it</a:t>
            </a:r>
          </a:p>
          <a:p>
            <a:r>
              <a:rPr lang="en-US" sz="2000" dirty="0">
                <a:latin typeface="Arial  " charset="-52"/>
                <a:ea typeface="ＭＳ Ｐゴシック" pitchFamily="34" charset="-128"/>
              </a:rPr>
              <a:t>Issue in-order: </a:t>
            </a:r>
            <a:r>
              <a:rPr lang="en-US" sz="20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</a:rPr>
              <a:t>RD</a:t>
            </a:r>
            <a:r>
              <a:rPr lang="en-US" sz="2000" dirty="0">
                <a:latin typeface="Arial  " charset="-52"/>
                <a:ea typeface="ＭＳ Ｐゴシック" pitchFamily="34" charset="-128"/>
              </a:rPr>
              <a:t> </a:t>
            </a:r>
            <a:r>
              <a:rPr lang="en-US" sz="20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 </a:t>
            </a:r>
            <a:r>
              <a:rPr lang="en-US" sz="20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Fn</a:t>
            </a:r>
            <a:r>
              <a:rPr lang="en-US" sz="20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RS</a:t>
            </a:r>
            <a:r>
              <a:rPr lang="en-US" sz="20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RT</a:t>
            </a:r>
            <a:r>
              <a:rPr lang="en-US" sz="20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</a:rPr>
              <a:t>If SB[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</a:rPr>
              <a:t>RS</a:t>
            </a:r>
            <a:r>
              <a:rPr lang="en-US" sz="1600" dirty="0">
                <a:latin typeface="Arial  " charset="-52"/>
                <a:ea typeface="ＭＳ Ｐゴシック" pitchFamily="34" charset="-128"/>
              </a:rPr>
              <a:t>] or SB[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</a:rPr>
              <a:t>RT</a:t>
            </a:r>
            <a:r>
              <a:rPr lang="en-US" sz="1600" dirty="0">
                <a:latin typeface="Arial  " charset="-52"/>
                <a:ea typeface="ＭＳ Ｐゴシック" pitchFamily="34" charset="-128"/>
              </a:rPr>
              <a:t>] is set </a:t>
            </a:r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 RAW, stall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If SB[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RD</a:t>
            </a:r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] is set  WAW, stall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Else, dispatch to FU (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Fn</a:t>
            </a:r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) and set SB[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  <a:sym typeface="Wingdings" pitchFamily="2" charset="2"/>
              </a:rPr>
              <a:t>RD</a:t>
            </a:r>
            <a:r>
              <a:rPr lang="en-US" sz="1600" dirty="0">
                <a:latin typeface="Arial  " charset="-52"/>
                <a:ea typeface="ＭＳ Ｐゴシック" pitchFamily="34" charset="-128"/>
                <a:sym typeface="Wingdings" pitchFamily="2" charset="2"/>
              </a:rPr>
              <a:t>]</a:t>
            </a:r>
          </a:p>
          <a:p>
            <a:r>
              <a:rPr lang="en-US" sz="2000" dirty="0">
                <a:latin typeface="Arial  " charset="-52"/>
                <a:ea typeface="ＭＳ Ｐゴシック" pitchFamily="34" charset="-128"/>
              </a:rPr>
              <a:t>Complete out-of-order</a:t>
            </a:r>
          </a:p>
          <a:p>
            <a:pPr lvl="1"/>
            <a:r>
              <a:rPr lang="en-US" sz="1600" dirty="0">
                <a:latin typeface="Arial  " charset="-52"/>
                <a:ea typeface="ＭＳ Ｐゴシック" pitchFamily="34" charset="-128"/>
              </a:rPr>
              <a:t>Update GPR[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</a:rPr>
              <a:t>RD</a:t>
            </a:r>
            <a:r>
              <a:rPr lang="en-US" sz="1600" dirty="0">
                <a:latin typeface="Arial  " charset="-52"/>
                <a:ea typeface="ＭＳ Ｐゴシック" pitchFamily="34" charset="-128"/>
              </a:rPr>
              <a:t>], clear SB[</a:t>
            </a:r>
            <a:r>
              <a:rPr lang="en-US" sz="1600" dirty="0">
                <a:solidFill>
                  <a:srgbClr val="0000FF"/>
                </a:solidFill>
                <a:latin typeface="Arial  " charset="-52"/>
                <a:ea typeface="ＭＳ Ｐゴシック" pitchFamily="34" charset="-128"/>
              </a:rPr>
              <a:t>RD</a:t>
            </a:r>
            <a:r>
              <a:rPr lang="en-US" sz="1600" dirty="0">
                <a:latin typeface="Arial  " charset="-52"/>
                <a:ea typeface="ＭＳ Ｐゴシック" pitchFamily="34" charset="-128"/>
              </a:rPr>
              <a:t>]</a:t>
            </a:r>
          </a:p>
        </p:txBody>
      </p:sp>
      <p:sp>
        <p:nvSpPr>
          <p:cNvPr id="4710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7DB59D-66DE-4148-A519-1FF5BC51A141}" type="slidenum">
              <a:rPr lang="en-US"/>
              <a:pPr/>
              <a:t>26</a:t>
            </a:fld>
            <a:endParaRPr lang="en-US">
              <a:latin typeface="Time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52324" y="4822065"/>
            <a:ext cx="1970467" cy="206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83508" y="4819917"/>
            <a:ext cx="221086" cy="195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50178" y="5025980"/>
            <a:ext cx="1970467" cy="206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81362" y="5023832"/>
            <a:ext cx="221086" cy="195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48031" y="5242774"/>
            <a:ext cx="1970467" cy="206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79215" y="5240626"/>
            <a:ext cx="221086" cy="195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58763" y="5717146"/>
            <a:ext cx="1970467" cy="2060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89947" y="5714998"/>
            <a:ext cx="221086" cy="195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8688" y="4731913"/>
            <a:ext cx="100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Regs</a:t>
            </a:r>
            <a:r>
              <a:rPr lang="en-CA" dirty="0"/>
              <a:t>[R1]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6541" y="4948708"/>
            <a:ext cx="100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Regs</a:t>
            </a:r>
            <a:r>
              <a:rPr lang="en-CA" dirty="0"/>
              <a:t>[R2]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4395" y="5178381"/>
            <a:ext cx="100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Regs</a:t>
            </a:r>
            <a:r>
              <a:rPr lang="en-CA" dirty="0"/>
              <a:t>[R3]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2248" y="5626995"/>
            <a:ext cx="112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Regs</a:t>
            </a:r>
            <a:r>
              <a:rPr lang="en-CA" dirty="0"/>
              <a:t>[R31]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4138" y="49250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1992" y="47297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29845" y="5152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7699" y="561411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869743" y="4744791"/>
            <a:ext cx="463640" cy="1275009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-52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2141" y="3930134"/>
            <a:ext cx="13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 File</a:t>
            </a: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7614830" y="4299466"/>
            <a:ext cx="331541" cy="430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36071" y="3810000"/>
            <a:ext cx="126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Scoreboard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70027" y="4236716"/>
            <a:ext cx="1" cy="430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6356350"/>
            <a:ext cx="139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[Gabriel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Loh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6800" y="133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61455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6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649288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Arial" charset="0"/>
                <a:ea typeface="ＭＳ Ｐゴシック" charset="0"/>
                <a:cs typeface="Arial" charset="0"/>
              </a:rPr>
              <a:t>Example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37646"/>
              </p:ext>
            </p:extLst>
          </p:nvPr>
        </p:nvGraphicFramePr>
        <p:xfrm>
          <a:off x="1219200" y="38179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2506" name="TextBox 8"/>
          <p:cNvSpPr txBox="1">
            <a:spLocks noChangeArrowheads="1"/>
          </p:cNvSpPr>
          <p:nvPr/>
        </p:nvSpPr>
        <p:spPr bwMode="auto">
          <a:xfrm>
            <a:off x="128588" y="3805238"/>
            <a:ext cx="107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CA" dirty="0"/>
              <a:t>Warp 0</a:t>
            </a:r>
          </a:p>
        </p:txBody>
      </p:sp>
      <p:sp>
        <p:nvSpPr>
          <p:cNvPr id="62507" name="TextBox 9"/>
          <p:cNvSpPr txBox="1">
            <a:spLocks noChangeArrowheads="1"/>
          </p:cNvSpPr>
          <p:nvPr/>
        </p:nvSpPr>
        <p:spPr bwMode="auto">
          <a:xfrm>
            <a:off x="146050" y="4173538"/>
            <a:ext cx="107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CA" dirty="0"/>
              <a:t>Warp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8014" y="1295400"/>
            <a:ext cx="3917386" cy="114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onsolas"/>
                <a:cs typeface="Consolas"/>
              </a:rPr>
              <a:t>ld</a:t>
            </a:r>
            <a:r>
              <a:rPr lang="en-US" sz="2400" dirty="0">
                <a:latin typeface="Consolas"/>
                <a:cs typeface="Consolas"/>
              </a:rPr>
              <a:t>  r7, [r0]</a:t>
            </a:r>
          </a:p>
          <a:p>
            <a:pPr marL="0" indent="0">
              <a:buNone/>
            </a:pPr>
            <a:r>
              <a:rPr lang="en-US" sz="2400" dirty="0" err="1">
                <a:latin typeface="Consolas"/>
                <a:cs typeface="Consolas"/>
              </a:rPr>
              <a:t>mul</a:t>
            </a:r>
            <a:r>
              <a:rPr lang="en-US" sz="2400" dirty="0">
                <a:latin typeface="Consolas"/>
                <a:cs typeface="Consolas"/>
              </a:rPr>
              <a:t> r6, r2, r5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add r8, r6, r7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435906"/>
            <a:ext cx="8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0014" y="3435906"/>
            <a:ext cx="8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014" y="2978706"/>
            <a:ext cx="161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Scoreboard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38119"/>
              </p:ext>
            </p:extLst>
          </p:nvPr>
        </p:nvGraphicFramePr>
        <p:xfrm>
          <a:off x="5791200" y="3843338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43200" y="3435906"/>
            <a:ext cx="8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2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641850" y="3805238"/>
            <a:ext cx="107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CA" dirty="0"/>
              <a:t>Warp 0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4676211" y="4872038"/>
            <a:ext cx="107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CA" dirty="0"/>
              <a:t>Warp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3048000"/>
            <a:ext cx="238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Instruction Buffer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6200" y="3512106"/>
            <a:ext cx="117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i0  i1  i2  i3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5200" y="3424238"/>
            <a:ext cx="8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3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88350"/>
              </p:ext>
            </p:extLst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845903"/>
              </p:ext>
            </p:extLst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15756"/>
              </p:ext>
            </p:extLst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err="1">
                          <a:latin typeface="Consolas"/>
                          <a:cs typeface="Consolas"/>
                        </a:rPr>
                        <a:t>mul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r6, r2, r5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030"/>
              </p:ext>
            </p:extLst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r6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06528"/>
              </p:ext>
            </p:extLst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err="1">
                          <a:latin typeface="Consolas"/>
                          <a:cs typeface="Consolas"/>
                        </a:rPr>
                        <a:t>mul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r6, r2, r5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/>
                          <a:cs typeface="Consolas"/>
                        </a:rPr>
                        <a:t>add r8, r6, r7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34920"/>
              </p:ext>
            </p:extLst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err="1">
                          <a:latin typeface="Consolas"/>
                          <a:cs typeface="Consolas"/>
                        </a:rPr>
                        <a:t>mul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r6, r2, r5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/>
                          <a:cs typeface="Consolas"/>
                        </a:rPr>
                        <a:t>add r8, r6, r7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03464"/>
              </p:ext>
            </p:extLst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r6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r8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39644"/>
              </p:ext>
            </p:extLst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r6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r8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61732"/>
              </p:ext>
            </p:extLst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/>
                          <a:cs typeface="Consolas"/>
                        </a:rPr>
                        <a:t>add r8, r6, r7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87957"/>
              </p:ext>
            </p:extLst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r8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78991"/>
              </p:ext>
            </p:extLst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>
                          <a:latin typeface="Consolas"/>
                          <a:cs typeface="Consolas"/>
                        </a:rPr>
                        <a:t>ld</a:t>
                      </a:r>
                      <a:r>
                        <a:rPr lang="en-CA" sz="1800" baseline="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CA" sz="1800" dirty="0">
                          <a:latin typeface="Consolas"/>
                          <a:cs typeface="Consolas"/>
                        </a:rPr>
                        <a:t>r7, [r0]</a:t>
                      </a:r>
                    </a:p>
                  </a:txBody>
                  <a:tcPr marT="45700" marB="457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/>
                          <a:cs typeface="Consolas"/>
                        </a:rPr>
                        <a:t>add r8, r6, r7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12167"/>
              </p:ext>
            </p:extLst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r7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r8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15807"/>
              </p:ext>
            </p:extLst>
          </p:nvPr>
        </p:nvGraphicFramePr>
        <p:xfrm>
          <a:off x="5791200" y="3846514"/>
          <a:ext cx="30480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/>
                          <a:cs typeface="Consolas"/>
                        </a:rPr>
                        <a:t>add r8, r6, r7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 marT="45700" marB="4570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latin typeface="Consolas"/>
                        <a:cs typeface="Consolas"/>
                      </a:endParaRP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88279"/>
              </p:ext>
            </p:extLst>
          </p:nvPr>
        </p:nvGraphicFramePr>
        <p:xfrm>
          <a:off x="1219200" y="3805238"/>
          <a:ext cx="3048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r8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-</a:t>
                      </a:r>
                    </a:p>
                  </a:txBody>
                  <a:tcPr marT="45700" marB="45700"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7239000" y="5486400"/>
            <a:ext cx="76200" cy="762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39000" y="5638800"/>
            <a:ext cx="76200" cy="762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239000" y="5791200"/>
            <a:ext cx="76200" cy="76200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219200" y="833735"/>
            <a:ext cx="825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Code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800" y="133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699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45A92A-B7EF-4648-8FB5-683BB5E3700A}" type="slidenum">
              <a:rPr lang="en-US"/>
              <a:pPr/>
              <a:t>28</a:t>
            </a:fld>
            <a:r>
              <a:rPr lang="en-US"/>
              <a:t> </a:t>
            </a:r>
            <a:endParaRPr lang="en-US">
              <a:latin typeface="Times" pitchFamily="-65" charset="0"/>
            </a:endParaRPr>
          </a:p>
        </p:txBody>
      </p:sp>
      <p:grpSp>
        <p:nvGrpSpPr>
          <p:cNvPr id="2" name="Group 355"/>
          <p:cNvGrpSpPr>
            <a:grpSpLocks/>
          </p:cNvGrpSpPr>
          <p:nvPr/>
        </p:nvGrpSpPr>
        <p:grpSpPr bwMode="auto">
          <a:xfrm>
            <a:off x="4187825" y="2084388"/>
            <a:ext cx="4300538" cy="192087"/>
            <a:chOff x="195" y="3273"/>
            <a:chExt cx="2709" cy="121"/>
          </a:xfrm>
        </p:grpSpPr>
        <p:grpSp>
          <p:nvGrpSpPr>
            <p:cNvPr id="3" name="Group 346"/>
            <p:cNvGrpSpPr>
              <a:grpSpLocks/>
            </p:cNvGrpSpPr>
            <p:nvPr/>
          </p:nvGrpSpPr>
          <p:grpSpPr bwMode="auto">
            <a:xfrm>
              <a:off x="678" y="3273"/>
              <a:ext cx="2226" cy="121"/>
              <a:chOff x="3122" y="1652"/>
              <a:chExt cx="2226" cy="121"/>
            </a:xfrm>
          </p:grpSpPr>
          <p:sp>
            <p:nvSpPr>
              <p:cNvPr id="66766" name="Rectangle 347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-</a:t>
                </a:r>
              </a:p>
            </p:txBody>
          </p:sp>
          <p:sp>
            <p:nvSpPr>
              <p:cNvPr id="66767" name="Rectangle 348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G</a:t>
                </a:r>
              </a:p>
            </p:txBody>
          </p:sp>
          <p:sp>
            <p:nvSpPr>
              <p:cNvPr id="66768" name="Rectangle 349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1111</a:t>
                </a:r>
              </a:p>
            </p:txBody>
          </p:sp>
        </p:grpSp>
        <p:grpSp>
          <p:nvGrpSpPr>
            <p:cNvPr id="4" name="Group 350"/>
            <p:cNvGrpSpPr>
              <a:grpSpLocks/>
            </p:cNvGrpSpPr>
            <p:nvPr/>
          </p:nvGrpSpPr>
          <p:grpSpPr bwMode="auto">
            <a:xfrm>
              <a:off x="195" y="3273"/>
              <a:ext cx="478" cy="121"/>
              <a:chOff x="2638" y="1313"/>
              <a:chExt cx="478" cy="121"/>
            </a:xfrm>
          </p:grpSpPr>
          <p:cxnSp>
            <p:nvCxnSpPr>
              <p:cNvPr id="66764" name="AutoShape 351"/>
              <p:cNvCxnSpPr>
                <a:cxnSpLocks noChangeShapeType="1"/>
                <a:stCxn id="66765" idx="3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765" name="Rectangle 352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TOS</a:t>
                </a:r>
              </a:p>
            </p:txBody>
          </p:sp>
        </p:grpSp>
      </p:grp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1076325" y="1725613"/>
            <a:ext cx="2509838" cy="2689225"/>
            <a:chOff x="678" y="1595"/>
            <a:chExt cx="1581" cy="1694"/>
          </a:xfrm>
        </p:grpSpPr>
        <p:sp>
          <p:nvSpPr>
            <p:cNvPr id="66746" name="Rectangle 119"/>
            <p:cNvSpPr>
              <a:spLocks noChangeArrowheads="1"/>
            </p:cNvSpPr>
            <p:nvPr/>
          </p:nvSpPr>
          <p:spPr bwMode="auto">
            <a:xfrm>
              <a:off x="945" y="2039"/>
              <a:ext cx="468" cy="177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/>
                <a:t>B</a:t>
              </a:r>
            </a:p>
          </p:txBody>
        </p:sp>
        <p:sp>
          <p:nvSpPr>
            <p:cNvPr id="66747" name="Rectangle 120"/>
            <p:cNvSpPr>
              <a:spLocks noChangeArrowheads="1"/>
            </p:cNvSpPr>
            <p:nvPr/>
          </p:nvSpPr>
          <p:spPr bwMode="auto">
            <a:xfrm>
              <a:off x="678" y="2378"/>
              <a:ext cx="468" cy="17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/>
                <a:t>C</a:t>
              </a:r>
            </a:p>
          </p:txBody>
        </p:sp>
        <p:sp>
          <p:nvSpPr>
            <p:cNvPr id="66748" name="Rectangle 121"/>
            <p:cNvSpPr>
              <a:spLocks noChangeArrowheads="1"/>
            </p:cNvSpPr>
            <p:nvPr/>
          </p:nvSpPr>
          <p:spPr bwMode="auto">
            <a:xfrm>
              <a:off x="1235" y="2378"/>
              <a:ext cx="465" cy="17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/>
                <a:t>D</a:t>
              </a:r>
            </a:p>
          </p:txBody>
        </p:sp>
        <p:sp>
          <p:nvSpPr>
            <p:cNvPr id="66749" name="Rectangle 122"/>
            <p:cNvSpPr>
              <a:spLocks noChangeArrowheads="1"/>
            </p:cNvSpPr>
            <p:nvPr/>
          </p:nvSpPr>
          <p:spPr bwMode="auto">
            <a:xfrm>
              <a:off x="945" y="2765"/>
              <a:ext cx="468" cy="177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/>
                <a:t>E</a:t>
              </a:r>
            </a:p>
          </p:txBody>
        </p:sp>
        <p:sp>
          <p:nvSpPr>
            <p:cNvPr id="66750" name="Rectangle 123"/>
            <p:cNvSpPr>
              <a:spLocks noChangeArrowheads="1"/>
            </p:cNvSpPr>
            <p:nvPr/>
          </p:nvSpPr>
          <p:spPr bwMode="auto">
            <a:xfrm>
              <a:off x="1791" y="2378"/>
              <a:ext cx="468" cy="177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/>
                <a:t>F</a:t>
              </a:r>
            </a:p>
          </p:txBody>
        </p:sp>
        <p:sp>
          <p:nvSpPr>
            <p:cNvPr id="66751" name="Rectangle 124"/>
            <p:cNvSpPr>
              <a:spLocks noChangeArrowheads="1"/>
            </p:cNvSpPr>
            <p:nvPr/>
          </p:nvSpPr>
          <p:spPr bwMode="auto">
            <a:xfrm>
              <a:off x="1235" y="1604"/>
              <a:ext cx="468" cy="175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/>
                <a:t>A</a:t>
              </a:r>
            </a:p>
          </p:txBody>
        </p:sp>
        <p:sp>
          <p:nvSpPr>
            <p:cNvPr id="66752" name="Rectangle 125"/>
            <p:cNvSpPr>
              <a:spLocks noChangeArrowheads="1"/>
            </p:cNvSpPr>
            <p:nvPr/>
          </p:nvSpPr>
          <p:spPr bwMode="auto">
            <a:xfrm>
              <a:off x="1235" y="3104"/>
              <a:ext cx="468" cy="176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576" tIns="0" rIns="0" bIns="0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/>
                <a:t>G</a:t>
              </a:r>
            </a:p>
          </p:txBody>
        </p:sp>
        <p:cxnSp>
          <p:nvCxnSpPr>
            <p:cNvPr id="66753" name="AutoShape 126"/>
            <p:cNvCxnSpPr>
              <a:cxnSpLocks noChangeShapeType="1"/>
              <a:stCxn id="66746" idx="2"/>
              <a:endCxn id="66748" idx="0"/>
            </p:cNvCxnSpPr>
            <p:nvPr/>
          </p:nvCxnSpPr>
          <p:spPr bwMode="auto">
            <a:xfrm>
              <a:off x="1179" y="2225"/>
              <a:ext cx="289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4" name="AutoShape 127"/>
            <p:cNvCxnSpPr>
              <a:cxnSpLocks noChangeShapeType="1"/>
              <a:stCxn id="66746" idx="2"/>
              <a:endCxn id="66747" idx="0"/>
            </p:cNvCxnSpPr>
            <p:nvPr/>
          </p:nvCxnSpPr>
          <p:spPr bwMode="auto">
            <a:xfrm flipH="1">
              <a:off x="912" y="2225"/>
              <a:ext cx="267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5" name="AutoShape 128"/>
            <p:cNvCxnSpPr>
              <a:cxnSpLocks noChangeShapeType="1"/>
              <a:stCxn id="66748" idx="2"/>
              <a:endCxn id="66749" idx="0"/>
            </p:cNvCxnSpPr>
            <p:nvPr/>
          </p:nvCxnSpPr>
          <p:spPr bwMode="auto">
            <a:xfrm flipH="1">
              <a:off x="1179" y="2558"/>
              <a:ext cx="289" cy="1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6" name="AutoShape 129"/>
            <p:cNvCxnSpPr>
              <a:cxnSpLocks noChangeShapeType="1"/>
              <a:stCxn id="66747" idx="2"/>
              <a:endCxn id="66749" idx="0"/>
            </p:cNvCxnSpPr>
            <p:nvPr/>
          </p:nvCxnSpPr>
          <p:spPr bwMode="auto">
            <a:xfrm>
              <a:off x="912" y="2558"/>
              <a:ext cx="267" cy="1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7" name="AutoShape 130"/>
            <p:cNvCxnSpPr>
              <a:cxnSpLocks noChangeShapeType="1"/>
              <a:stCxn id="66751" idx="2"/>
              <a:endCxn id="66750" idx="0"/>
            </p:cNvCxnSpPr>
            <p:nvPr/>
          </p:nvCxnSpPr>
          <p:spPr bwMode="auto">
            <a:xfrm>
              <a:off x="1469" y="1788"/>
              <a:ext cx="556" cy="5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8" name="AutoShape 131"/>
            <p:cNvCxnSpPr>
              <a:cxnSpLocks noChangeShapeType="1"/>
              <a:stCxn id="66751" idx="2"/>
              <a:endCxn id="66746" idx="0"/>
            </p:cNvCxnSpPr>
            <p:nvPr/>
          </p:nvCxnSpPr>
          <p:spPr bwMode="auto">
            <a:xfrm flipH="1">
              <a:off x="1179" y="1788"/>
              <a:ext cx="290" cy="2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59" name="AutoShape 132"/>
            <p:cNvCxnSpPr>
              <a:cxnSpLocks noChangeShapeType="1"/>
              <a:stCxn id="66750" idx="2"/>
              <a:endCxn id="66752" idx="0"/>
            </p:cNvCxnSpPr>
            <p:nvPr/>
          </p:nvCxnSpPr>
          <p:spPr bwMode="auto">
            <a:xfrm flipH="1">
              <a:off x="1469" y="2564"/>
              <a:ext cx="556" cy="5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60" name="AutoShape 133"/>
            <p:cNvCxnSpPr>
              <a:cxnSpLocks noChangeShapeType="1"/>
              <a:stCxn id="66749" idx="2"/>
              <a:endCxn id="66752" idx="0"/>
            </p:cNvCxnSpPr>
            <p:nvPr/>
          </p:nvCxnSpPr>
          <p:spPr bwMode="auto">
            <a:xfrm>
              <a:off x="1179" y="2951"/>
              <a:ext cx="290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761" name="AutoShape 134"/>
            <p:cNvCxnSpPr>
              <a:cxnSpLocks noChangeShapeType="1"/>
              <a:stCxn id="66752" idx="2"/>
              <a:endCxn id="66751" idx="0"/>
            </p:cNvCxnSpPr>
            <p:nvPr/>
          </p:nvCxnSpPr>
          <p:spPr bwMode="auto">
            <a:xfrm rot="5400000" flipH="1" flipV="1">
              <a:off x="623" y="2441"/>
              <a:ext cx="1694" cy="1"/>
            </a:xfrm>
            <a:prstGeom prst="curvedConnector5">
              <a:avLst>
                <a:gd name="adj1" fmla="val -7968"/>
                <a:gd name="adj2" fmla="val -102600032"/>
                <a:gd name="adj3" fmla="val 10796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178800" cy="70802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  " charset="0"/>
                <a:ea typeface="ＭＳ Ｐゴシック" pitchFamily="-65" charset="-128"/>
                <a:cs typeface="Arial" pitchFamily="-65" charset="0"/>
              </a:rPr>
              <a:t>SIMT Using a Hardware Stack</a:t>
            </a:r>
            <a:endParaRPr lang="en-US" i="1">
              <a:latin typeface="Arial  " charset="0"/>
              <a:ea typeface="ＭＳ Ｐゴシック" pitchFamily="-65" charset="-128"/>
              <a:cs typeface="Arial" pitchFamily="-65" charset="0"/>
            </a:endParaRPr>
          </a:p>
        </p:txBody>
      </p:sp>
      <p:grpSp>
        <p:nvGrpSpPr>
          <p:cNvPr id="6" name="Group 135"/>
          <p:cNvGrpSpPr>
            <a:grpSpLocks/>
          </p:cNvGrpSpPr>
          <p:nvPr/>
        </p:nvGrpSpPr>
        <p:grpSpPr bwMode="auto">
          <a:xfrm>
            <a:off x="4111625" y="3121025"/>
            <a:ext cx="4648200" cy="1143000"/>
            <a:chOff x="2590" y="1797"/>
            <a:chExt cx="2928" cy="720"/>
          </a:xfrm>
        </p:grpSpPr>
        <p:grpSp>
          <p:nvGrpSpPr>
            <p:cNvPr id="7" name="Group 110"/>
            <p:cNvGrpSpPr>
              <a:grpSpLocks/>
            </p:cNvGrpSpPr>
            <p:nvPr/>
          </p:nvGrpSpPr>
          <p:grpSpPr bwMode="auto">
            <a:xfrm>
              <a:off x="2590" y="1797"/>
              <a:ext cx="2928" cy="720"/>
              <a:chOff x="2541" y="1241"/>
              <a:chExt cx="2928" cy="720"/>
            </a:xfrm>
          </p:grpSpPr>
          <p:sp>
            <p:nvSpPr>
              <p:cNvPr id="66743" name="Rectangle 111"/>
              <p:cNvSpPr>
                <a:spLocks noChangeArrowheads="1"/>
              </p:cNvSpPr>
              <p:nvPr/>
            </p:nvSpPr>
            <p:spPr bwMode="auto">
              <a:xfrm>
                <a:off x="2541" y="1241"/>
                <a:ext cx="2928" cy="720"/>
              </a:xfrm>
              <a:prstGeom prst="rect">
                <a:avLst/>
              </a:prstGeom>
              <a:solidFill>
                <a:srgbClr val="FFBFD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66744" name="Rectangle 112"/>
              <p:cNvSpPr>
                <a:spLocks noChangeArrowheads="1"/>
              </p:cNvSpPr>
              <p:nvPr/>
            </p:nvSpPr>
            <p:spPr bwMode="auto">
              <a:xfrm>
                <a:off x="2605" y="1280"/>
                <a:ext cx="75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>
                    <a:solidFill>
                      <a:srgbClr val="000000"/>
                    </a:solidFill>
                  </a:rPr>
                  <a:t>Thread Warp</a:t>
                </a:r>
                <a:endParaRPr lang="en-US" sz="1800"/>
              </a:p>
            </p:txBody>
          </p:sp>
          <p:sp>
            <p:nvSpPr>
              <p:cNvPr id="66745" name="Rectangle 113"/>
              <p:cNvSpPr>
                <a:spLocks noChangeArrowheads="1"/>
              </p:cNvSpPr>
              <p:nvPr/>
            </p:nvSpPr>
            <p:spPr bwMode="auto">
              <a:xfrm>
                <a:off x="4438" y="1241"/>
                <a:ext cx="1031" cy="203"/>
              </a:xfrm>
              <a:prstGeom prst="rect">
                <a:avLst/>
              </a:prstGeom>
              <a:solidFill>
                <a:srgbClr val="FFEAF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800"/>
                  <a:t>Common PC</a:t>
                </a:r>
              </a:p>
            </p:txBody>
          </p:sp>
        </p:grpSp>
        <p:sp>
          <p:nvSpPr>
            <p:cNvPr id="66739" name="Rectangle 114"/>
            <p:cNvSpPr>
              <a:spLocks noChangeArrowheads="1"/>
            </p:cNvSpPr>
            <p:nvPr/>
          </p:nvSpPr>
          <p:spPr bwMode="auto">
            <a:xfrm>
              <a:off x="3485" y="2112"/>
              <a:ext cx="528" cy="336"/>
            </a:xfrm>
            <a:prstGeom prst="rect">
              <a:avLst/>
            </a:prstGeom>
            <a:solidFill>
              <a:srgbClr val="FFEAF4"/>
            </a:solidFill>
            <a:ln w="17526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/>
                <a:t>Thread</a:t>
              </a:r>
            </a:p>
            <a:p>
              <a:pPr algn="ctr" eaLnBrk="0" hangingPunct="0"/>
              <a:r>
                <a:rPr lang="en-US" sz="1800"/>
                <a:t>2</a:t>
              </a:r>
            </a:p>
          </p:txBody>
        </p:sp>
        <p:sp>
          <p:nvSpPr>
            <p:cNvPr id="66740" name="Rectangle 115"/>
            <p:cNvSpPr>
              <a:spLocks noChangeArrowheads="1"/>
            </p:cNvSpPr>
            <p:nvPr/>
          </p:nvSpPr>
          <p:spPr bwMode="auto">
            <a:xfrm>
              <a:off x="4017" y="2112"/>
              <a:ext cx="528" cy="336"/>
            </a:xfrm>
            <a:prstGeom prst="rect">
              <a:avLst/>
            </a:prstGeom>
            <a:solidFill>
              <a:srgbClr val="FFEAF4"/>
            </a:solidFill>
            <a:ln w="17526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/>
                <a:t>Thread</a:t>
              </a:r>
            </a:p>
            <a:p>
              <a:pPr algn="ctr" eaLnBrk="0" hangingPunct="0"/>
              <a:r>
                <a:rPr lang="en-US" sz="1800"/>
                <a:t>3</a:t>
              </a:r>
            </a:p>
          </p:txBody>
        </p:sp>
        <p:sp>
          <p:nvSpPr>
            <p:cNvPr id="66741" name="Rectangle 116"/>
            <p:cNvSpPr>
              <a:spLocks noChangeArrowheads="1"/>
            </p:cNvSpPr>
            <p:nvPr/>
          </p:nvSpPr>
          <p:spPr bwMode="auto">
            <a:xfrm>
              <a:off x="4550" y="2112"/>
              <a:ext cx="528" cy="336"/>
            </a:xfrm>
            <a:prstGeom prst="rect">
              <a:avLst/>
            </a:prstGeom>
            <a:solidFill>
              <a:srgbClr val="FFEAF4"/>
            </a:solidFill>
            <a:ln w="17526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/>
                <a:t>Thread</a:t>
              </a:r>
            </a:p>
            <a:p>
              <a:pPr algn="ctr" eaLnBrk="0" hangingPunct="0"/>
              <a:r>
                <a:rPr lang="en-US" sz="1800"/>
                <a:t>4</a:t>
              </a:r>
            </a:p>
          </p:txBody>
        </p:sp>
        <p:sp>
          <p:nvSpPr>
            <p:cNvPr id="66742" name="Rectangle 117"/>
            <p:cNvSpPr>
              <a:spLocks noChangeArrowheads="1"/>
            </p:cNvSpPr>
            <p:nvPr/>
          </p:nvSpPr>
          <p:spPr bwMode="auto">
            <a:xfrm>
              <a:off x="2953" y="2112"/>
              <a:ext cx="528" cy="336"/>
            </a:xfrm>
            <a:prstGeom prst="rect">
              <a:avLst/>
            </a:prstGeom>
            <a:solidFill>
              <a:srgbClr val="FFEAF4"/>
            </a:solidFill>
            <a:ln w="17526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/>
                <a:t>Thread</a:t>
              </a:r>
            </a:p>
            <a:p>
              <a:pPr algn="ctr" eaLnBrk="0" hangingPunct="0"/>
              <a:r>
                <a:rPr lang="en-US" sz="1800"/>
                <a:t>1</a:t>
              </a:r>
            </a:p>
          </p:txBody>
        </p:sp>
      </p:grpSp>
      <p:sp>
        <p:nvSpPr>
          <p:cNvPr id="58506" name="Rectangle 138"/>
          <p:cNvSpPr>
            <a:spLocks noChangeArrowheads="1"/>
          </p:cNvSpPr>
          <p:nvPr/>
        </p:nvSpPr>
        <p:spPr bwMode="auto">
          <a:xfrm>
            <a:off x="1500188" y="2430463"/>
            <a:ext cx="742950" cy="280987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/>
              <a:t>B/1111</a:t>
            </a:r>
          </a:p>
        </p:txBody>
      </p:sp>
      <p:sp>
        <p:nvSpPr>
          <p:cNvPr id="58507" name="Rectangle 139"/>
          <p:cNvSpPr>
            <a:spLocks noChangeArrowheads="1"/>
          </p:cNvSpPr>
          <p:nvPr/>
        </p:nvSpPr>
        <p:spPr bwMode="auto">
          <a:xfrm>
            <a:off x="1076325" y="2968625"/>
            <a:ext cx="742950" cy="271463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/>
              <a:t>C/1001</a:t>
            </a:r>
          </a:p>
        </p:txBody>
      </p:sp>
      <p:sp>
        <p:nvSpPr>
          <p:cNvPr id="58508" name="Rectangle 140"/>
          <p:cNvSpPr>
            <a:spLocks noChangeArrowheads="1"/>
          </p:cNvSpPr>
          <p:nvPr/>
        </p:nvSpPr>
        <p:spPr bwMode="auto">
          <a:xfrm>
            <a:off x="1960563" y="2968625"/>
            <a:ext cx="738187" cy="271463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/>
              <a:t>D/0110</a:t>
            </a:r>
          </a:p>
        </p:txBody>
      </p:sp>
      <p:sp>
        <p:nvSpPr>
          <p:cNvPr id="58509" name="Rectangle 141"/>
          <p:cNvSpPr>
            <a:spLocks noChangeArrowheads="1"/>
          </p:cNvSpPr>
          <p:nvPr/>
        </p:nvSpPr>
        <p:spPr bwMode="auto">
          <a:xfrm>
            <a:off x="1500188" y="3582988"/>
            <a:ext cx="742950" cy="280987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/>
              <a:t>E/1111</a:t>
            </a:r>
          </a:p>
        </p:txBody>
      </p:sp>
      <p:sp>
        <p:nvSpPr>
          <p:cNvPr id="58511" name="Rectangle 143"/>
          <p:cNvSpPr>
            <a:spLocks noChangeArrowheads="1"/>
          </p:cNvSpPr>
          <p:nvPr/>
        </p:nvSpPr>
        <p:spPr bwMode="auto">
          <a:xfrm>
            <a:off x="1960563" y="1739900"/>
            <a:ext cx="742950" cy="277813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/>
              <a:t>A/1111</a:t>
            </a:r>
          </a:p>
        </p:txBody>
      </p:sp>
      <p:sp>
        <p:nvSpPr>
          <p:cNvPr id="58512" name="Rectangle 144"/>
          <p:cNvSpPr>
            <a:spLocks noChangeArrowheads="1"/>
          </p:cNvSpPr>
          <p:nvPr/>
        </p:nvSpPr>
        <p:spPr bwMode="auto">
          <a:xfrm>
            <a:off x="1960563" y="4121150"/>
            <a:ext cx="742950" cy="279400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/>
              <a:t>G/1111</a:t>
            </a:r>
          </a:p>
        </p:txBody>
      </p: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4187825" y="2084388"/>
            <a:ext cx="4302125" cy="192087"/>
            <a:chOff x="2638" y="1313"/>
            <a:chExt cx="2710" cy="121"/>
          </a:xfrm>
        </p:grpSpPr>
        <p:grpSp>
          <p:nvGrpSpPr>
            <p:cNvPr id="9" name="Group 225"/>
            <p:cNvGrpSpPr>
              <a:grpSpLocks/>
            </p:cNvGrpSpPr>
            <p:nvPr/>
          </p:nvGrpSpPr>
          <p:grpSpPr bwMode="auto">
            <a:xfrm>
              <a:off x="3122" y="1313"/>
              <a:ext cx="2226" cy="121"/>
              <a:chOff x="3122" y="1652"/>
              <a:chExt cx="2226" cy="121"/>
            </a:xfrm>
          </p:grpSpPr>
          <p:sp>
            <p:nvSpPr>
              <p:cNvPr id="66735" name="Rectangle 226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-</a:t>
                </a:r>
              </a:p>
            </p:txBody>
          </p:sp>
          <p:sp>
            <p:nvSpPr>
              <p:cNvPr id="66736" name="Rectangle 227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A</a:t>
                </a:r>
              </a:p>
            </p:txBody>
          </p:sp>
          <p:sp>
            <p:nvSpPr>
              <p:cNvPr id="66737" name="Rectangle 228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1111</a:t>
                </a:r>
              </a:p>
            </p:txBody>
          </p:sp>
        </p:grpSp>
        <p:grpSp>
          <p:nvGrpSpPr>
            <p:cNvPr id="10" name="Group 232"/>
            <p:cNvGrpSpPr>
              <a:grpSpLocks/>
            </p:cNvGrpSpPr>
            <p:nvPr/>
          </p:nvGrpSpPr>
          <p:grpSpPr bwMode="auto">
            <a:xfrm>
              <a:off x="2638" y="1313"/>
              <a:ext cx="478" cy="121"/>
              <a:chOff x="2638" y="1313"/>
              <a:chExt cx="478" cy="121"/>
            </a:xfrm>
          </p:grpSpPr>
          <p:cxnSp>
            <p:nvCxnSpPr>
              <p:cNvPr id="66733" name="AutoShape 219"/>
              <p:cNvCxnSpPr>
                <a:cxnSpLocks noChangeShapeType="1"/>
                <a:stCxn id="66734" idx="3"/>
                <a:endCxn id="66735" idx="1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734" name="Rectangle 229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TOS</a:t>
                </a:r>
              </a:p>
            </p:txBody>
          </p:sp>
        </p:grpSp>
      </p:grpSp>
      <p:grpSp>
        <p:nvGrpSpPr>
          <p:cNvPr id="11" name="Group 262"/>
          <p:cNvGrpSpPr>
            <a:grpSpLocks/>
          </p:cNvGrpSpPr>
          <p:nvPr/>
        </p:nvGrpSpPr>
        <p:grpSpPr bwMode="auto">
          <a:xfrm>
            <a:off x="4187825" y="2084388"/>
            <a:ext cx="4302125" cy="576262"/>
            <a:chOff x="2638" y="1434"/>
            <a:chExt cx="2710" cy="363"/>
          </a:xfrm>
        </p:grpSpPr>
        <p:grpSp>
          <p:nvGrpSpPr>
            <p:cNvPr id="12" name="Group 233"/>
            <p:cNvGrpSpPr>
              <a:grpSpLocks/>
            </p:cNvGrpSpPr>
            <p:nvPr/>
          </p:nvGrpSpPr>
          <p:grpSpPr bwMode="auto">
            <a:xfrm>
              <a:off x="3122" y="1555"/>
              <a:ext cx="2226" cy="121"/>
              <a:chOff x="3122" y="1652"/>
              <a:chExt cx="2226" cy="121"/>
            </a:xfrm>
          </p:grpSpPr>
          <p:sp>
            <p:nvSpPr>
              <p:cNvPr id="66728" name="Rectangle 234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E</a:t>
                </a:r>
              </a:p>
            </p:txBody>
          </p:sp>
          <p:sp>
            <p:nvSpPr>
              <p:cNvPr id="66729" name="Rectangle 235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D</a:t>
                </a:r>
              </a:p>
            </p:txBody>
          </p:sp>
          <p:sp>
            <p:nvSpPr>
              <p:cNvPr id="66730" name="Rectangle 236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0110</a:t>
                </a:r>
              </a:p>
            </p:txBody>
          </p:sp>
        </p:grpSp>
        <p:grpSp>
          <p:nvGrpSpPr>
            <p:cNvPr id="13" name="Group 240"/>
            <p:cNvGrpSpPr>
              <a:grpSpLocks/>
            </p:cNvGrpSpPr>
            <p:nvPr/>
          </p:nvGrpSpPr>
          <p:grpSpPr bwMode="auto">
            <a:xfrm>
              <a:off x="3122" y="1676"/>
              <a:ext cx="2226" cy="121"/>
              <a:chOff x="3122" y="1652"/>
              <a:chExt cx="2226" cy="121"/>
            </a:xfrm>
          </p:grpSpPr>
          <p:sp>
            <p:nvSpPr>
              <p:cNvPr id="66725" name="Rectangle 241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E</a:t>
                </a:r>
              </a:p>
            </p:txBody>
          </p:sp>
          <p:sp>
            <p:nvSpPr>
              <p:cNvPr id="66726" name="Rectangle 242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C</a:t>
                </a:r>
              </a:p>
            </p:txBody>
          </p:sp>
          <p:sp>
            <p:nvSpPr>
              <p:cNvPr id="66727" name="Rectangle 243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1001</a:t>
                </a:r>
              </a:p>
            </p:txBody>
          </p:sp>
        </p:grpSp>
        <p:grpSp>
          <p:nvGrpSpPr>
            <p:cNvPr id="14" name="Group 244"/>
            <p:cNvGrpSpPr>
              <a:grpSpLocks/>
            </p:cNvGrpSpPr>
            <p:nvPr/>
          </p:nvGrpSpPr>
          <p:grpSpPr bwMode="auto">
            <a:xfrm>
              <a:off x="2638" y="1676"/>
              <a:ext cx="478" cy="121"/>
              <a:chOff x="2638" y="1313"/>
              <a:chExt cx="478" cy="121"/>
            </a:xfrm>
          </p:grpSpPr>
          <p:cxnSp>
            <p:nvCxnSpPr>
              <p:cNvPr id="66723" name="AutoShape 245"/>
              <p:cNvCxnSpPr>
                <a:cxnSpLocks noChangeShapeType="1"/>
                <a:stCxn id="66724" idx="3"/>
                <a:endCxn id="66725" idx="1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724" name="Rectangle 246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TOS</a:t>
                </a:r>
              </a:p>
            </p:txBody>
          </p:sp>
        </p:grpSp>
        <p:grpSp>
          <p:nvGrpSpPr>
            <p:cNvPr id="15" name="Group 223"/>
            <p:cNvGrpSpPr>
              <a:grpSpLocks/>
            </p:cNvGrpSpPr>
            <p:nvPr/>
          </p:nvGrpSpPr>
          <p:grpSpPr bwMode="auto">
            <a:xfrm>
              <a:off x="3122" y="1434"/>
              <a:ext cx="2226" cy="121"/>
              <a:chOff x="3122" y="1652"/>
              <a:chExt cx="2226" cy="121"/>
            </a:xfrm>
          </p:grpSpPr>
          <p:sp>
            <p:nvSpPr>
              <p:cNvPr id="66720" name="Rectangle 220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-</a:t>
                </a:r>
              </a:p>
            </p:txBody>
          </p:sp>
          <p:sp>
            <p:nvSpPr>
              <p:cNvPr id="66721" name="Rectangle 221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E</a:t>
                </a:r>
              </a:p>
            </p:txBody>
          </p:sp>
          <p:sp>
            <p:nvSpPr>
              <p:cNvPr id="66722" name="Rectangle 222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1111</a:t>
                </a:r>
              </a:p>
            </p:txBody>
          </p:sp>
        </p:grpSp>
      </p:grpSp>
      <p:grpSp>
        <p:nvGrpSpPr>
          <p:cNvPr id="16" name="Group 354"/>
          <p:cNvGrpSpPr>
            <a:grpSpLocks/>
          </p:cNvGrpSpPr>
          <p:nvPr/>
        </p:nvGrpSpPr>
        <p:grpSpPr bwMode="auto">
          <a:xfrm>
            <a:off x="4187825" y="2084388"/>
            <a:ext cx="4302125" cy="384175"/>
            <a:chOff x="291" y="2934"/>
            <a:chExt cx="2710" cy="242"/>
          </a:xfrm>
        </p:grpSpPr>
        <p:grpSp>
          <p:nvGrpSpPr>
            <p:cNvPr id="17" name="Group 331"/>
            <p:cNvGrpSpPr>
              <a:grpSpLocks/>
            </p:cNvGrpSpPr>
            <p:nvPr/>
          </p:nvGrpSpPr>
          <p:grpSpPr bwMode="auto">
            <a:xfrm>
              <a:off x="775" y="3055"/>
              <a:ext cx="2226" cy="121"/>
              <a:chOff x="3122" y="1652"/>
              <a:chExt cx="2226" cy="121"/>
            </a:xfrm>
          </p:grpSpPr>
          <p:sp>
            <p:nvSpPr>
              <p:cNvPr id="66713" name="Rectangle 332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E</a:t>
                </a:r>
              </a:p>
            </p:txBody>
          </p:sp>
          <p:sp>
            <p:nvSpPr>
              <p:cNvPr id="66714" name="Rectangle 333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D</a:t>
                </a:r>
              </a:p>
            </p:txBody>
          </p:sp>
          <p:sp>
            <p:nvSpPr>
              <p:cNvPr id="66715" name="Rectangle 334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0110</a:t>
                </a:r>
              </a:p>
            </p:txBody>
          </p:sp>
        </p:grpSp>
        <p:grpSp>
          <p:nvGrpSpPr>
            <p:cNvPr id="18" name="Group 339"/>
            <p:cNvGrpSpPr>
              <a:grpSpLocks/>
            </p:cNvGrpSpPr>
            <p:nvPr/>
          </p:nvGrpSpPr>
          <p:grpSpPr bwMode="auto">
            <a:xfrm>
              <a:off x="291" y="3055"/>
              <a:ext cx="478" cy="121"/>
              <a:chOff x="2638" y="1313"/>
              <a:chExt cx="478" cy="121"/>
            </a:xfrm>
          </p:grpSpPr>
          <p:cxnSp>
            <p:nvCxnSpPr>
              <p:cNvPr id="66711" name="AutoShape 340"/>
              <p:cNvCxnSpPr>
                <a:cxnSpLocks noChangeShapeType="1"/>
                <a:stCxn id="66712" idx="3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712" name="Rectangle 341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TOS</a:t>
                </a:r>
              </a:p>
            </p:txBody>
          </p:sp>
        </p:grpSp>
        <p:grpSp>
          <p:nvGrpSpPr>
            <p:cNvPr id="19" name="Group 342"/>
            <p:cNvGrpSpPr>
              <a:grpSpLocks/>
            </p:cNvGrpSpPr>
            <p:nvPr/>
          </p:nvGrpSpPr>
          <p:grpSpPr bwMode="auto">
            <a:xfrm>
              <a:off x="775" y="2934"/>
              <a:ext cx="2226" cy="121"/>
              <a:chOff x="3122" y="1652"/>
              <a:chExt cx="2226" cy="121"/>
            </a:xfrm>
          </p:grpSpPr>
          <p:sp>
            <p:nvSpPr>
              <p:cNvPr id="66708" name="Rectangle 343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-</a:t>
                </a:r>
              </a:p>
            </p:txBody>
          </p:sp>
          <p:sp>
            <p:nvSpPr>
              <p:cNvPr id="66709" name="Rectangle 344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E</a:t>
                </a:r>
              </a:p>
            </p:txBody>
          </p:sp>
          <p:sp>
            <p:nvSpPr>
              <p:cNvPr id="66710" name="Rectangle 345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1111</a:t>
                </a:r>
              </a:p>
            </p:txBody>
          </p:sp>
        </p:grpSp>
      </p:grpSp>
      <p:grpSp>
        <p:nvGrpSpPr>
          <p:cNvPr id="20" name="Group 452"/>
          <p:cNvGrpSpPr>
            <a:grpSpLocks/>
          </p:cNvGrpSpPr>
          <p:nvPr/>
        </p:nvGrpSpPr>
        <p:grpSpPr bwMode="auto">
          <a:xfrm>
            <a:off x="2187575" y="4735513"/>
            <a:ext cx="481013" cy="1069975"/>
            <a:chOff x="1384" y="2855"/>
            <a:chExt cx="303" cy="674"/>
          </a:xfrm>
        </p:grpSpPr>
        <p:sp>
          <p:nvSpPr>
            <p:cNvPr id="66694" name="Rectangle 362"/>
            <p:cNvSpPr>
              <a:spLocks noChangeArrowheads="1"/>
            </p:cNvSpPr>
            <p:nvPr/>
          </p:nvSpPr>
          <p:spPr bwMode="auto">
            <a:xfrm>
              <a:off x="1387" y="3005"/>
              <a:ext cx="297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695" name="Freeform 363"/>
            <p:cNvSpPr>
              <a:spLocks noEditPoints="1"/>
            </p:cNvSpPr>
            <p:nvPr/>
          </p:nvSpPr>
          <p:spPr bwMode="auto">
            <a:xfrm>
              <a:off x="1384" y="3002"/>
              <a:ext cx="303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2" y="144"/>
                    <a:pt x="8" y="144"/>
                  </a:cubicBezTo>
                  <a:cubicBezTo>
                    <a:pt x="3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3" y="16"/>
                    <a:pt x="8" y="16"/>
                  </a:cubicBezTo>
                  <a:cubicBezTo>
                    <a:pt x="12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2" y="336"/>
                    <a:pt x="8" y="336"/>
                  </a:cubicBezTo>
                  <a:cubicBezTo>
                    <a:pt x="3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3" y="208"/>
                    <a:pt x="8" y="208"/>
                  </a:cubicBezTo>
                  <a:cubicBezTo>
                    <a:pt x="12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2" y="528"/>
                    <a:pt x="8" y="528"/>
                  </a:cubicBezTo>
                  <a:cubicBezTo>
                    <a:pt x="3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3" y="400"/>
                    <a:pt x="8" y="400"/>
                  </a:cubicBezTo>
                  <a:cubicBezTo>
                    <a:pt x="12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2" y="720"/>
                    <a:pt x="8" y="720"/>
                  </a:cubicBezTo>
                  <a:cubicBezTo>
                    <a:pt x="3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3" y="592"/>
                    <a:pt x="8" y="592"/>
                  </a:cubicBezTo>
                  <a:cubicBezTo>
                    <a:pt x="12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2" y="912"/>
                    <a:pt x="8" y="912"/>
                  </a:cubicBezTo>
                  <a:cubicBezTo>
                    <a:pt x="3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3" y="784"/>
                    <a:pt x="8" y="784"/>
                  </a:cubicBezTo>
                  <a:cubicBezTo>
                    <a:pt x="12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2" y="1104"/>
                    <a:pt x="8" y="1104"/>
                  </a:cubicBezTo>
                  <a:cubicBezTo>
                    <a:pt x="3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3" y="976"/>
                    <a:pt x="8" y="976"/>
                  </a:cubicBezTo>
                  <a:cubicBezTo>
                    <a:pt x="12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2" y="1296"/>
                    <a:pt x="8" y="1296"/>
                  </a:cubicBezTo>
                  <a:cubicBezTo>
                    <a:pt x="3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3" y="1168"/>
                    <a:pt x="8" y="1168"/>
                  </a:cubicBezTo>
                  <a:cubicBezTo>
                    <a:pt x="12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4" y="1390"/>
                    <a:pt x="98" y="1393"/>
                    <a:pt x="98" y="1398"/>
                  </a:cubicBezTo>
                  <a:cubicBezTo>
                    <a:pt x="98" y="1402"/>
                    <a:pt x="94" y="1406"/>
                    <a:pt x="90" y="1406"/>
                  </a:cubicBezTo>
                  <a:lnTo>
                    <a:pt x="8" y="1406"/>
                  </a:lnTo>
                  <a:cubicBezTo>
                    <a:pt x="3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3" y="1360"/>
                    <a:pt x="8" y="1360"/>
                  </a:cubicBezTo>
                  <a:cubicBezTo>
                    <a:pt x="12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6" y="1390"/>
                    <a:pt x="290" y="1393"/>
                    <a:pt x="290" y="1398"/>
                  </a:cubicBezTo>
                  <a:cubicBezTo>
                    <a:pt x="290" y="1402"/>
                    <a:pt x="286" y="1406"/>
                    <a:pt x="282" y="1406"/>
                  </a:cubicBezTo>
                  <a:lnTo>
                    <a:pt x="170" y="1406"/>
                  </a:lnTo>
                  <a:cubicBezTo>
                    <a:pt x="165" y="1406"/>
                    <a:pt x="162" y="1402"/>
                    <a:pt x="162" y="1398"/>
                  </a:cubicBezTo>
                  <a:cubicBezTo>
                    <a:pt x="162" y="1393"/>
                    <a:pt x="165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8" y="1390"/>
                    <a:pt x="482" y="1393"/>
                    <a:pt x="482" y="1398"/>
                  </a:cubicBezTo>
                  <a:cubicBezTo>
                    <a:pt x="482" y="1402"/>
                    <a:pt x="478" y="1406"/>
                    <a:pt x="474" y="1406"/>
                  </a:cubicBezTo>
                  <a:lnTo>
                    <a:pt x="362" y="1406"/>
                  </a:lnTo>
                  <a:cubicBezTo>
                    <a:pt x="357" y="1406"/>
                    <a:pt x="354" y="1402"/>
                    <a:pt x="354" y="1398"/>
                  </a:cubicBezTo>
                  <a:cubicBezTo>
                    <a:pt x="354" y="1393"/>
                    <a:pt x="357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0" y="1390"/>
                    <a:pt x="674" y="1393"/>
                    <a:pt x="674" y="1398"/>
                  </a:cubicBezTo>
                  <a:cubicBezTo>
                    <a:pt x="674" y="1402"/>
                    <a:pt x="670" y="1406"/>
                    <a:pt x="666" y="1406"/>
                  </a:cubicBezTo>
                  <a:lnTo>
                    <a:pt x="554" y="1406"/>
                  </a:lnTo>
                  <a:cubicBezTo>
                    <a:pt x="549" y="1406"/>
                    <a:pt x="546" y="1402"/>
                    <a:pt x="546" y="1398"/>
                  </a:cubicBezTo>
                  <a:cubicBezTo>
                    <a:pt x="546" y="1393"/>
                    <a:pt x="549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6" y="1332"/>
                    <a:pt x="801" y="1332"/>
                  </a:cubicBezTo>
                  <a:cubicBezTo>
                    <a:pt x="805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5" y="1406"/>
                    <a:pt x="801" y="1406"/>
                  </a:cubicBezTo>
                  <a:lnTo>
                    <a:pt x="746" y="1406"/>
                  </a:lnTo>
                  <a:cubicBezTo>
                    <a:pt x="741" y="1406"/>
                    <a:pt x="738" y="1402"/>
                    <a:pt x="738" y="1398"/>
                  </a:cubicBezTo>
                  <a:cubicBezTo>
                    <a:pt x="738" y="1393"/>
                    <a:pt x="741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6" y="1140"/>
                    <a:pt x="801" y="1140"/>
                  </a:cubicBezTo>
                  <a:cubicBezTo>
                    <a:pt x="805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5" y="1268"/>
                    <a:pt x="801" y="1268"/>
                  </a:cubicBezTo>
                  <a:cubicBezTo>
                    <a:pt x="796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6" y="948"/>
                    <a:pt x="801" y="948"/>
                  </a:cubicBezTo>
                  <a:cubicBezTo>
                    <a:pt x="805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5" y="1076"/>
                    <a:pt x="801" y="1076"/>
                  </a:cubicBezTo>
                  <a:cubicBezTo>
                    <a:pt x="796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6" y="756"/>
                    <a:pt x="801" y="756"/>
                  </a:cubicBezTo>
                  <a:cubicBezTo>
                    <a:pt x="805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5" y="884"/>
                    <a:pt x="801" y="884"/>
                  </a:cubicBezTo>
                  <a:cubicBezTo>
                    <a:pt x="796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6" y="564"/>
                    <a:pt x="801" y="564"/>
                  </a:cubicBezTo>
                  <a:cubicBezTo>
                    <a:pt x="805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5" y="692"/>
                    <a:pt x="801" y="692"/>
                  </a:cubicBezTo>
                  <a:cubicBezTo>
                    <a:pt x="796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6" y="372"/>
                    <a:pt x="801" y="372"/>
                  </a:cubicBezTo>
                  <a:cubicBezTo>
                    <a:pt x="805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5" y="500"/>
                    <a:pt x="801" y="500"/>
                  </a:cubicBezTo>
                  <a:cubicBezTo>
                    <a:pt x="796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6" y="180"/>
                    <a:pt x="801" y="180"/>
                  </a:cubicBezTo>
                  <a:cubicBezTo>
                    <a:pt x="805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5" y="308"/>
                    <a:pt x="801" y="308"/>
                  </a:cubicBezTo>
                  <a:cubicBezTo>
                    <a:pt x="796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89" y="16"/>
                  </a:lnTo>
                  <a:cubicBezTo>
                    <a:pt x="785" y="16"/>
                    <a:pt x="781" y="12"/>
                    <a:pt x="781" y="8"/>
                  </a:cubicBezTo>
                  <a:cubicBezTo>
                    <a:pt x="781" y="3"/>
                    <a:pt x="785" y="0"/>
                    <a:pt x="789" y="0"/>
                  </a:cubicBezTo>
                  <a:lnTo>
                    <a:pt x="801" y="0"/>
                  </a:lnTo>
                  <a:cubicBezTo>
                    <a:pt x="805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5" y="116"/>
                    <a:pt x="801" y="116"/>
                  </a:cubicBezTo>
                  <a:cubicBezTo>
                    <a:pt x="796" y="116"/>
                    <a:pt x="793" y="113"/>
                    <a:pt x="793" y="108"/>
                  </a:cubicBezTo>
                  <a:close/>
                  <a:moveTo>
                    <a:pt x="709" y="16"/>
                  </a:moveTo>
                  <a:lnTo>
                    <a:pt x="597" y="16"/>
                  </a:lnTo>
                  <a:cubicBezTo>
                    <a:pt x="593" y="16"/>
                    <a:pt x="589" y="12"/>
                    <a:pt x="589" y="8"/>
                  </a:cubicBezTo>
                  <a:cubicBezTo>
                    <a:pt x="589" y="3"/>
                    <a:pt x="593" y="0"/>
                    <a:pt x="597" y="0"/>
                  </a:cubicBezTo>
                  <a:lnTo>
                    <a:pt x="709" y="0"/>
                  </a:lnTo>
                  <a:cubicBezTo>
                    <a:pt x="714" y="0"/>
                    <a:pt x="717" y="3"/>
                    <a:pt x="717" y="8"/>
                  </a:cubicBezTo>
                  <a:cubicBezTo>
                    <a:pt x="717" y="12"/>
                    <a:pt x="714" y="16"/>
                    <a:pt x="709" y="16"/>
                  </a:cubicBezTo>
                  <a:close/>
                  <a:moveTo>
                    <a:pt x="517" y="16"/>
                  </a:moveTo>
                  <a:lnTo>
                    <a:pt x="405" y="16"/>
                  </a:lnTo>
                  <a:cubicBezTo>
                    <a:pt x="401" y="16"/>
                    <a:pt x="397" y="12"/>
                    <a:pt x="397" y="8"/>
                  </a:cubicBezTo>
                  <a:cubicBezTo>
                    <a:pt x="397" y="3"/>
                    <a:pt x="401" y="0"/>
                    <a:pt x="405" y="0"/>
                  </a:cubicBezTo>
                  <a:lnTo>
                    <a:pt x="517" y="0"/>
                  </a:lnTo>
                  <a:cubicBezTo>
                    <a:pt x="522" y="0"/>
                    <a:pt x="525" y="3"/>
                    <a:pt x="525" y="8"/>
                  </a:cubicBezTo>
                  <a:cubicBezTo>
                    <a:pt x="525" y="12"/>
                    <a:pt x="522" y="16"/>
                    <a:pt x="517" y="16"/>
                  </a:cubicBezTo>
                  <a:close/>
                  <a:moveTo>
                    <a:pt x="325" y="16"/>
                  </a:moveTo>
                  <a:lnTo>
                    <a:pt x="213" y="16"/>
                  </a:lnTo>
                  <a:cubicBezTo>
                    <a:pt x="209" y="16"/>
                    <a:pt x="205" y="12"/>
                    <a:pt x="205" y="8"/>
                  </a:cubicBezTo>
                  <a:cubicBezTo>
                    <a:pt x="205" y="3"/>
                    <a:pt x="209" y="0"/>
                    <a:pt x="213" y="0"/>
                  </a:cubicBezTo>
                  <a:lnTo>
                    <a:pt x="325" y="0"/>
                  </a:lnTo>
                  <a:cubicBezTo>
                    <a:pt x="330" y="0"/>
                    <a:pt x="333" y="3"/>
                    <a:pt x="333" y="8"/>
                  </a:cubicBezTo>
                  <a:cubicBezTo>
                    <a:pt x="333" y="12"/>
                    <a:pt x="330" y="16"/>
                    <a:pt x="325" y="16"/>
                  </a:cubicBezTo>
                  <a:close/>
                  <a:moveTo>
                    <a:pt x="133" y="16"/>
                  </a:moveTo>
                  <a:lnTo>
                    <a:pt x="21" y="16"/>
                  </a:lnTo>
                  <a:cubicBezTo>
                    <a:pt x="17" y="16"/>
                    <a:pt x="13" y="12"/>
                    <a:pt x="13" y="8"/>
                  </a:cubicBezTo>
                  <a:cubicBezTo>
                    <a:pt x="13" y="3"/>
                    <a:pt x="17" y="0"/>
                    <a:pt x="21" y="0"/>
                  </a:cubicBezTo>
                  <a:lnTo>
                    <a:pt x="133" y="0"/>
                  </a:lnTo>
                  <a:cubicBezTo>
                    <a:pt x="138" y="0"/>
                    <a:pt x="141" y="3"/>
                    <a:pt x="141" y="8"/>
                  </a:cubicBezTo>
                  <a:cubicBezTo>
                    <a:pt x="141" y="12"/>
                    <a:pt x="138" y="16"/>
                    <a:pt x="133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96" name="Rectangle 364"/>
            <p:cNvSpPr>
              <a:spLocks noChangeArrowheads="1"/>
            </p:cNvSpPr>
            <p:nvPr/>
          </p:nvSpPr>
          <p:spPr bwMode="auto">
            <a:xfrm>
              <a:off x="1497" y="2855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66697" name="Line 365"/>
            <p:cNvSpPr>
              <a:spLocks noChangeShapeType="1"/>
            </p:cNvSpPr>
            <p:nvPr/>
          </p:nvSpPr>
          <p:spPr bwMode="auto">
            <a:xfrm>
              <a:off x="1461" y="3079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98" name="Freeform 366"/>
            <p:cNvSpPr>
              <a:spLocks/>
            </p:cNvSpPr>
            <p:nvPr/>
          </p:nvSpPr>
          <p:spPr bwMode="auto">
            <a:xfrm>
              <a:off x="1555" y="304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99" name="Line 367"/>
            <p:cNvSpPr>
              <a:spLocks noChangeShapeType="1"/>
            </p:cNvSpPr>
            <p:nvPr/>
          </p:nvSpPr>
          <p:spPr bwMode="auto">
            <a:xfrm>
              <a:off x="1455" y="3432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00" name="Freeform 368"/>
            <p:cNvSpPr>
              <a:spLocks/>
            </p:cNvSpPr>
            <p:nvPr/>
          </p:nvSpPr>
          <p:spPr bwMode="auto">
            <a:xfrm>
              <a:off x="1549" y="3401"/>
              <a:ext cx="92" cy="62"/>
            </a:xfrm>
            <a:custGeom>
              <a:avLst/>
              <a:gdLst>
                <a:gd name="T0" fmla="*/ 0 w 92"/>
                <a:gd name="T1" fmla="*/ 0 h 62"/>
                <a:gd name="T2" fmla="*/ 92 w 92"/>
                <a:gd name="T3" fmla="*/ 31 h 62"/>
                <a:gd name="T4" fmla="*/ 0 w 92"/>
                <a:gd name="T5" fmla="*/ 62 h 62"/>
                <a:gd name="T6" fmla="*/ 0 w 92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2"/>
                <a:gd name="T14" fmla="*/ 92 w 9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2">
                  <a:moveTo>
                    <a:pt x="0" y="0"/>
                  </a:moveTo>
                  <a:lnTo>
                    <a:pt x="9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01" name="Line 369"/>
            <p:cNvSpPr>
              <a:spLocks noChangeShapeType="1"/>
            </p:cNvSpPr>
            <p:nvPr/>
          </p:nvSpPr>
          <p:spPr bwMode="auto">
            <a:xfrm>
              <a:off x="1455" y="3206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02" name="Freeform 370"/>
            <p:cNvSpPr>
              <a:spLocks/>
            </p:cNvSpPr>
            <p:nvPr/>
          </p:nvSpPr>
          <p:spPr bwMode="auto">
            <a:xfrm>
              <a:off x="1549" y="3176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03" name="Line 371"/>
            <p:cNvSpPr>
              <a:spLocks noChangeShapeType="1"/>
            </p:cNvSpPr>
            <p:nvPr/>
          </p:nvSpPr>
          <p:spPr bwMode="auto">
            <a:xfrm>
              <a:off x="1455" y="3319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04" name="Freeform 372"/>
            <p:cNvSpPr>
              <a:spLocks/>
            </p:cNvSpPr>
            <p:nvPr/>
          </p:nvSpPr>
          <p:spPr bwMode="auto">
            <a:xfrm>
              <a:off x="1549" y="328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455"/>
          <p:cNvGrpSpPr>
            <a:grpSpLocks/>
          </p:cNvGrpSpPr>
          <p:nvPr/>
        </p:nvGrpSpPr>
        <p:grpSpPr bwMode="auto">
          <a:xfrm>
            <a:off x="3859213" y="4735513"/>
            <a:ext cx="482600" cy="1069975"/>
            <a:chOff x="2437" y="2855"/>
            <a:chExt cx="304" cy="674"/>
          </a:xfrm>
        </p:grpSpPr>
        <p:sp>
          <p:nvSpPr>
            <p:cNvPr id="66687" name="Rectangle 395"/>
            <p:cNvSpPr>
              <a:spLocks noChangeArrowheads="1"/>
            </p:cNvSpPr>
            <p:nvPr/>
          </p:nvSpPr>
          <p:spPr bwMode="auto">
            <a:xfrm>
              <a:off x="2440" y="3005"/>
              <a:ext cx="298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688" name="Freeform 396"/>
            <p:cNvSpPr>
              <a:spLocks noEditPoints="1"/>
            </p:cNvSpPr>
            <p:nvPr/>
          </p:nvSpPr>
          <p:spPr bwMode="auto">
            <a:xfrm>
              <a:off x="2437" y="3002"/>
              <a:ext cx="304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3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4" y="16"/>
                    <a:pt x="8" y="16"/>
                  </a:cubicBezTo>
                  <a:cubicBezTo>
                    <a:pt x="13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3" y="336"/>
                    <a:pt x="8" y="336"/>
                  </a:cubicBezTo>
                  <a:cubicBezTo>
                    <a:pt x="4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4" y="208"/>
                    <a:pt x="8" y="208"/>
                  </a:cubicBezTo>
                  <a:cubicBezTo>
                    <a:pt x="13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3" y="528"/>
                    <a:pt x="8" y="528"/>
                  </a:cubicBezTo>
                  <a:cubicBezTo>
                    <a:pt x="4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4" y="400"/>
                    <a:pt x="8" y="400"/>
                  </a:cubicBezTo>
                  <a:cubicBezTo>
                    <a:pt x="13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3" y="720"/>
                    <a:pt x="8" y="720"/>
                  </a:cubicBezTo>
                  <a:cubicBezTo>
                    <a:pt x="4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4" y="592"/>
                    <a:pt x="8" y="592"/>
                  </a:cubicBezTo>
                  <a:cubicBezTo>
                    <a:pt x="13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3" y="912"/>
                    <a:pt x="8" y="912"/>
                  </a:cubicBezTo>
                  <a:cubicBezTo>
                    <a:pt x="4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4" y="784"/>
                    <a:pt x="8" y="784"/>
                  </a:cubicBezTo>
                  <a:cubicBezTo>
                    <a:pt x="13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3" y="1104"/>
                    <a:pt x="8" y="1104"/>
                  </a:cubicBezTo>
                  <a:cubicBezTo>
                    <a:pt x="4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4" y="976"/>
                    <a:pt x="8" y="976"/>
                  </a:cubicBezTo>
                  <a:cubicBezTo>
                    <a:pt x="13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3" y="1296"/>
                    <a:pt x="8" y="1296"/>
                  </a:cubicBezTo>
                  <a:cubicBezTo>
                    <a:pt x="4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4" y="1168"/>
                    <a:pt x="8" y="1168"/>
                  </a:cubicBezTo>
                  <a:cubicBezTo>
                    <a:pt x="13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5" y="1390"/>
                    <a:pt x="98" y="1393"/>
                    <a:pt x="98" y="1398"/>
                  </a:cubicBezTo>
                  <a:cubicBezTo>
                    <a:pt x="98" y="1402"/>
                    <a:pt x="95" y="1406"/>
                    <a:pt x="90" y="1406"/>
                  </a:cubicBezTo>
                  <a:lnTo>
                    <a:pt x="8" y="1406"/>
                  </a:lnTo>
                  <a:cubicBezTo>
                    <a:pt x="4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4" y="1360"/>
                    <a:pt x="8" y="1360"/>
                  </a:cubicBezTo>
                  <a:cubicBezTo>
                    <a:pt x="13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7" y="1390"/>
                    <a:pt x="290" y="1393"/>
                    <a:pt x="290" y="1398"/>
                  </a:cubicBezTo>
                  <a:cubicBezTo>
                    <a:pt x="290" y="1402"/>
                    <a:pt x="287" y="1406"/>
                    <a:pt x="282" y="1406"/>
                  </a:cubicBezTo>
                  <a:lnTo>
                    <a:pt x="170" y="1406"/>
                  </a:lnTo>
                  <a:cubicBezTo>
                    <a:pt x="166" y="1406"/>
                    <a:pt x="162" y="1402"/>
                    <a:pt x="162" y="1398"/>
                  </a:cubicBezTo>
                  <a:cubicBezTo>
                    <a:pt x="162" y="1393"/>
                    <a:pt x="166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9" y="1390"/>
                    <a:pt x="482" y="1393"/>
                    <a:pt x="482" y="1398"/>
                  </a:cubicBezTo>
                  <a:cubicBezTo>
                    <a:pt x="482" y="1402"/>
                    <a:pt x="479" y="1406"/>
                    <a:pt x="474" y="1406"/>
                  </a:cubicBezTo>
                  <a:lnTo>
                    <a:pt x="362" y="1406"/>
                  </a:lnTo>
                  <a:cubicBezTo>
                    <a:pt x="358" y="1406"/>
                    <a:pt x="354" y="1402"/>
                    <a:pt x="354" y="1398"/>
                  </a:cubicBezTo>
                  <a:cubicBezTo>
                    <a:pt x="354" y="1393"/>
                    <a:pt x="358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1" y="1390"/>
                    <a:pt x="674" y="1393"/>
                    <a:pt x="674" y="1398"/>
                  </a:cubicBezTo>
                  <a:cubicBezTo>
                    <a:pt x="674" y="1402"/>
                    <a:pt x="671" y="1406"/>
                    <a:pt x="666" y="1406"/>
                  </a:cubicBezTo>
                  <a:lnTo>
                    <a:pt x="554" y="1406"/>
                  </a:lnTo>
                  <a:cubicBezTo>
                    <a:pt x="550" y="1406"/>
                    <a:pt x="546" y="1402"/>
                    <a:pt x="546" y="1398"/>
                  </a:cubicBezTo>
                  <a:cubicBezTo>
                    <a:pt x="546" y="1393"/>
                    <a:pt x="550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7" y="1332"/>
                    <a:pt x="801" y="1332"/>
                  </a:cubicBezTo>
                  <a:cubicBezTo>
                    <a:pt x="806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6" y="1406"/>
                    <a:pt x="801" y="1406"/>
                  </a:cubicBezTo>
                  <a:lnTo>
                    <a:pt x="746" y="1406"/>
                  </a:lnTo>
                  <a:cubicBezTo>
                    <a:pt x="742" y="1406"/>
                    <a:pt x="738" y="1402"/>
                    <a:pt x="738" y="1398"/>
                  </a:cubicBezTo>
                  <a:cubicBezTo>
                    <a:pt x="738" y="1393"/>
                    <a:pt x="742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7" y="1140"/>
                    <a:pt x="801" y="1140"/>
                  </a:cubicBezTo>
                  <a:cubicBezTo>
                    <a:pt x="806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6" y="1268"/>
                    <a:pt x="801" y="1268"/>
                  </a:cubicBezTo>
                  <a:cubicBezTo>
                    <a:pt x="797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7" y="948"/>
                    <a:pt x="801" y="948"/>
                  </a:cubicBezTo>
                  <a:cubicBezTo>
                    <a:pt x="806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6" y="1076"/>
                    <a:pt x="801" y="1076"/>
                  </a:cubicBezTo>
                  <a:cubicBezTo>
                    <a:pt x="797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7" y="756"/>
                    <a:pt x="801" y="756"/>
                  </a:cubicBezTo>
                  <a:cubicBezTo>
                    <a:pt x="806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6" y="884"/>
                    <a:pt x="801" y="884"/>
                  </a:cubicBezTo>
                  <a:cubicBezTo>
                    <a:pt x="797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7" y="564"/>
                    <a:pt x="801" y="564"/>
                  </a:cubicBezTo>
                  <a:cubicBezTo>
                    <a:pt x="806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6" y="692"/>
                    <a:pt x="801" y="692"/>
                  </a:cubicBezTo>
                  <a:cubicBezTo>
                    <a:pt x="797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7" y="372"/>
                    <a:pt x="801" y="372"/>
                  </a:cubicBezTo>
                  <a:cubicBezTo>
                    <a:pt x="806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6" y="500"/>
                    <a:pt x="801" y="500"/>
                  </a:cubicBezTo>
                  <a:cubicBezTo>
                    <a:pt x="797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7" y="180"/>
                    <a:pt x="801" y="180"/>
                  </a:cubicBezTo>
                  <a:cubicBezTo>
                    <a:pt x="806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6" y="308"/>
                    <a:pt x="801" y="308"/>
                  </a:cubicBezTo>
                  <a:cubicBezTo>
                    <a:pt x="797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6" y="16"/>
                    <a:pt x="782" y="12"/>
                    <a:pt x="782" y="8"/>
                  </a:cubicBezTo>
                  <a:cubicBezTo>
                    <a:pt x="782" y="3"/>
                    <a:pt x="786" y="0"/>
                    <a:pt x="790" y="0"/>
                  </a:cubicBezTo>
                  <a:lnTo>
                    <a:pt x="801" y="0"/>
                  </a:lnTo>
                  <a:cubicBezTo>
                    <a:pt x="806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6" y="116"/>
                    <a:pt x="801" y="116"/>
                  </a:cubicBezTo>
                  <a:cubicBezTo>
                    <a:pt x="797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4" y="16"/>
                    <a:pt x="590" y="12"/>
                    <a:pt x="590" y="8"/>
                  </a:cubicBezTo>
                  <a:cubicBezTo>
                    <a:pt x="590" y="3"/>
                    <a:pt x="594" y="0"/>
                    <a:pt x="598" y="0"/>
                  </a:cubicBezTo>
                  <a:lnTo>
                    <a:pt x="710" y="0"/>
                  </a:lnTo>
                  <a:cubicBezTo>
                    <a:pt x="715" y="0"/>
                    <a:pt x="718" y="3"/>
                    <a:pt x="718" y="8"/>
                  </a:cubicBezTo>
                  <a:cubicBezTo>
                    <a:pt x="718" y="12"/>
                    <a:pt x="715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2" y="16"/>
                    <a:pt x="398" y="12"/>
                    <a:pt x="398" y="8"/>
                  </a:cubicBezTo>
                  <a:cubicBezTo>
                    <a:pt x="398" y="3"/>
                    <a:pt x="402" y="0"/>
                    <a:pt x="406" y="0"/>
                  </a:cubicBezTo>
                  <a:lnTo>
                    <a:pt x="518" y="0"/>
                  </a:lnTo>
                  <a:cubicBezTo>
                    <a:pt x="523" y="0"/>
                    <a:pt x="526" y="3"/>
                    <a:pt x="526" y="8"/>
                  </a:cubicBezTo>
                  <a:cubicBezTo>
                    <a:pt x="526" y="12"/>
                    <a:pt x="523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10" y="16"/>
                    <a:pt x="206" y="12"/>
                    <a:pt x="206" y="8"/>
                  </a:cubicBezTo>
                  <a:cubicBezTo>
                    <a:pt x="206" y="3"/>
                    <a:pt x="210" y="0"/>
                    <a:pt x="214" y="0"/>
                  </a:cubicBezTo>
                  <a:lnTo>
                    <a:pt x="326" y="0"/>
                  </a:lnTo>
                  <a:cubicBezTo>
                    <a:pt x="331" y="0"/>
                    <a:pt x="334" y="3"/>
                    <a:pt x="334" y="8"/>
                  </a:cubicBezTo>
                  <a:cubicBezTo>
                    <a:pt x="334" y="12"/>
                    <a:pt x="331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8" y="16"/>
                    <a:pt x="14" y="12"/>
                    <a:pt x="14" y="8"/>
                  </a:cubicBezTo>
                  <a:cubicBezTo>
                    <a:pt x="14" y="3"/>
                    <a:pt x="18" y="0"/>
                    <a:pt x="22" y="0"/>
                  </a:cubicBezTo>
                  <a:lnTo>
                    <a:pt x="134" y="0"/>
                  </a:lnTo>
                  <a:cubicBezTo>
                    <a:pt x="139" y="0"/>
                    <a:pt x="142" y="3"/>
                    <a:pt x="142" y="8"/>
                  </a:cubicBezTo>
                  <a:cubicBezTo>
                    <a:pt x="142" y="12"/>
                    <a:pt x="139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9" name="Rectangle 397"/>
            <p:cNvSpPr>
              <a:spLocks noChangeArrowheads="1"/>
            </p:cNvSpPr>
            <p:nvPr/>
          </p:nvSpPr>
          <p:spPr bwMode="auto">
            <a:xfrm>
              <a:off x="2547" y="2855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66690" name="Line 402"/>
            <p:cNvSpPr>
              <a:spLocks noChangeShapeType="1"/>
            </p:cNvSpPr>
            <p:nvPr/>
          </p:nvSpPr>
          <p:spPr bwMode="auto">
            <a:xfrm>
              <a:off x="2509" y="3206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91" name="Freeform 403"/>
            <p:cNvSpPr>
              <a:spLocks/>
            </p:cNvSpPr>
            <p:nvPr/>
          </p:nvSpPr>
          <p:spPr bwMode="auto">
            <a:xfrm>
              <a:off x="2602" y="3176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3 w 93"/>
                <a:gd name="T3" fmla="*/ 30 h 61"/>
                <a:gd name="T4" fmla="*/ 0 w 93"/>
                <a:gd name="T5" fmla="*/ 61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92" name="Line 404"/>
            <p:cNvSpPr>
              <a:spLocks noChangeShapeType="1"/>
            </p:cNvSpPr>
            <p:nvPr/>
          </p:nvSpPr>
          <p:spPr bwMode="auto">
            <a:xfrm>
              <a:off x="2509" y="3319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93" name="Freeform 405"/>
            <p:cNvSpPr>
              <a:spLocks/>
            </p:cNvSpPr>
            <p:nvPr/>
          </p:nvSpPr>
          <p:spPr bwMode="auto">
            <a:xfrm>
              <a:off x="2602" y="3289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3 w 93"/>
                <a:gd name="T3" fmla="*/ 30 h 61"/>
                <a:gd name="T4" fmla="*/ 0 w 93"/>
                <a:gd name="T5" fmla="*/ 61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458"/>
          <p:cNvGrpSpPr>
            <a:grpSpLocks/>
          </p:cNvGrpSpPr>
          <p:nvPr/>
        </p:nvGrpSpPr>
        <p:grpSpPr bwMode="auto">
          <a:xfrm>
            <a:off x="4956175" y="4735513"/>
            <a:ext cx="482600" cy="1069975"/>
            <a:chOff x="3491" y="2855"/>
            <a:chExt cx="304" cy="674"/>
          </a:xfrm>
        </p:grpSpPr>
        <p:sp>
          <p:nvSpPr>
            <p:cNvPr id="66676" name="Rectangle 428"/>
            <p:cNvSpPr>
              <a:spLocks noChangeArrowheads="1"/>
            </p:cNvSpPr>
            <p:nvPr/>
          </p:nvSpPr>
          <p:spPr bwMode="auto">
            <a:xfrm>
              <a:off x="3494" y="3005"/>
              <a:ext cx="298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677" name="Freeform 429"/>
            <p:cNvSpPr>
              <a:spLocks noEditPoints="1"/>
            </p:cNvSpPr>
            <p:nvPr/>
          </p:nvSpPr>
          <p:spPr bwMode="auto">
            <a:xfrm>
              <a:off x="3491" y="3002"/>
              <a:ext cx="304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3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4" y="16"/>
                    <a:pt x="8" y="16"/>
                  </a:cubicBezTo>
                  <a:cubicBezTo>
                    <a:pt x="13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3" y="336"/>
                    <a:pt x="8" y="336"/>
                  </a:cubicBezTo>
                  <a:cubicBezTo>
                    <a:pt x="4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4" y="208"/>
                    <a:pt x="8" y="208"/>
                  </a:cubicBezTo>
                  <a:cubicBezTo>
                    <a:pt x="13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3" y="528"/>
                    <a:pt x="8" y="528"/>
                  </a:cubicBezTo>
                  <a:cubicBezTo>
                    <a:pt x="4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4" y="400"/>
                    <a:pt x="8" y="400"/>
                  </a:cubicBezTo>
                  <a:cubicBezTo>
                    <a:pt x="13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3" y="720"/>
                    <a:pt x="8" y="720"/>
                  </a:cubicBezTo>
                  <a:cubicBezTo>
                    <a:pt x="4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4" y="592"/>
                    <a:pt x="8" y="592"/>
                  </a:cubicBezTo>
                  <a:cubicBezTo>
                    <a:pt x="13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3" y="912"/>
                    <a:pt x="8" y="912"/>
                  </a:cubicBezTo>
                  <a:cubicBezTo>
                    <a:pt x="4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4" y="784"/>
                    <a:pt x="8" y="784"/>
                  </a:cubicBezTo>
                  <a:cubicBezTo>
                    <a:pt x="13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3" y="1104"/>
                    <a:pt x="8" y="1104"/>
                  </a:cubicBezTo>
                  <a:cubicBezTo>
                    <a:pt x="4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4" y="976"/>
                    <a:pt x="8" y="976"/>
                  </a:cubicBezTo>
                  <a:cubicBezTo>
                    <a:pt x="13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3" y="1296"/>
                    <a:pt x="8" y="1296"/>
                  </a:cubicBezTo>
                  <a:cubicBezTo>
                    <a:pt x="4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4" y="1168"/>
                    <a:pt x="8" y="1168"/>
                  </a:cubicBezTo>
                  <a:cubicBezTo>
                    <a:pt x="13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5" y="1390"/>
                    <a:pt x="98" y="1393"/>
                    <a:pt x="98" y="1398"/>
                  </a:cubicBezTo>
                  <a:cubicBezTo>
                    <a:pt x="98" y="1402"/>
                    <a:pt x="95" y="1406"/>
                    <a:pt x="90" y="1406"/>
                  </a:cubicBezTo>
                  <a:lnTo>
                    <a:pt x="8" y="1406"/>
                  </a:lnTo>
                  <a:cubicBezTo>
                    <a:pt x="4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4" y="1360"/>
                    <a:pt x="8" y="1360"/>
                  </a:cubicBezTo>
                  <a:cubicBezTo>
                    <a:pt x="13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7" y="1390"/>
                    <a:pt x="290" y="1393"/>
                    <a:pt x="290" y="1398"/>
                  </a:cubicBezTo>
                  <a:cubicBezTo>
                    <a:pt x="290" y="1402"/>
                    <a:pt x="287" y="1406"/>
                    <a:pt x="282" y="1406"/>
                  </a:cubicBezTo>
                  <a:lnTo>
                    <a:pt x="170" y="1406"/>
                  </a:lnTo>
                  <a:cubicBezTo>
                    <a:pt x="166" y="1406"/>
                    <a:pt x="162" y="1402"/>
                    <a:pt x="162" y="1398"/>
                  </a:cubicBezTo>
                  <a:cubicBezTo>
                    <a:pt x="162" y="1393"/>
                    <a:pt x="166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9" y="1390"/>
                    <a:pt x="482" y="1393"/>
                    <a:pt x="482" y="1398"/>
                  </a:cubicBezTo>
                  <a:cubicBezTo>
                    <a:pt x="482" y="1402"/>
                    <a:pt x="479" y="1406"/>
                    <a:pt x="474" y="1406"/>
                  </a:cubicBezTo>
                  <a:lnTo>
                    <a:pt x="362" y="1406"/>
                  </a:lnTo>
                  <a:cubicBezTo>
                    <a:pt x="358" y="1406"/>
                    <a:pt x="354" y="1402"/>
                    <a:pt x="354" y="1398"/>
                  </a:cubicBezTo>
                  <a:cubicBezTo>
                    <a:pt x="354" y="1393"/>
                    <a:pt x="358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1" y="1390"/>
                    <a:pt x="674" y="1393"/>
                    <a:pt x="674" y="1398"/>
                  </a:cubicBezTo>
                  <a:cubicBezTo>
                    <a:pt x="674" y="1402"/>
                    <a:pt x="671" y="1406"/>
                    <a:pt x="666" y="1406"/>
                  </a:cubicBezTo>
                  <a:lnTo>
                    <a:pt x="554" y="1406"/>
                  </a:lnTo>
                  <a:cubicBezTo>
                    <a:pt x="550" y="1406"/>
                    <a:pt x="546" y="1402"/>
                    <a:pt x="546" y="1398"/>
                  </a:cubicBezTo>
                  <a:cubicBezTo>
                    <a:pt x="546" y="1393"/>
                    <a:pt x="550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7" y="1332"/>
                    <a:pt x="801" y="1332"/>
                  </a:cubicBezTo>
                  <a:cubicBezTo>
                    <a:pt x="805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5" y="1406"/>
                    <a:pt x="801" y="1406"/>
                  </a:cubicBezTo>
                  <a:lnTo>
                    <a:pt x="746" y="1406"/>
                  </a:lnTo>
                  <a:cubicBezTo>
                    <a:pt x="742" y="1406"/>
                    <a:pt x="738" y="1402"/>
                    <a:pt x="738" y="1398"/>
                  </a:cubicBezTo>
                  <a:cubicBezTo>
                    <a:pt x="738" y="1393"/>
                    <a:pt x="742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7" y="1140"/>
                    <a:pt x="801" y="1140"/>
                  </a:cubicBezTo>
                  <a:cubicBezTo>
                    <a:pt x="805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5" y="1268"/>
                    <a:pt x="801" y="1268"/>
                  </a:cubicBezTo>
                  <a:cubicBezTo>
                    <a:pt x="797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7" y="948"/>
                    <a:pt x="801" y="948"/>
                  </a:cubicBezTo>
                  <a:cubicBezTo>
                    <a:pt x="805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5" y="1076"/>
                    <a:pt x="801" y="1076"/>
                  </a:cubicBezTo>
                  <a:cubicBezTo>
                    <a:pt x="797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7" y="756"/>
                    <a:pt x="801" y="756"/>
                  </a:cubicBezTo>
                  <a:cubicBezTo>
                    <a:pt x="805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5" y="884"/>
                    <a:pt x="801" y="884"/>
                  </a:cubicBezTo>
                  <a:cubicBezTo>
                    <a:pt x="797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7" y="564"/>
                    <a:pt x="801" y="564"/>
                  </a:cubicBezTo>
                  <a:cubicBezTo>
                    <a:pt x="805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5" y="692"/>
                    <a:pt x="801" y="692"/>
                  </a:cubicBezTo>
                  <a:cubicBezTo>
                    <a:pt x="797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7" y="372"/>
                    <a:pt x="801" y="372"/>
                  </a:cubicBezTo>
                  <a:cubicBezTo>
                    <a:pt x="805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5" y="500"/>
                    <a:pt x="801" y="500"/>
                  </a:cubicBezTo>
                  <a:cubicBezTo>
                    <a:pt x="797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7" y="180"/>
                    <a:pt x="801" y="180"/>
                  </a:cubicBezTo>
                  <a:cubicBezTo>
                    <a:pt x="805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5" y="308"/>
                    <a:pt x="801" y="308"/>
                  </a:cubicBezTo>
                  <a:cubicBezTo>
                    <a:pt x="797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6" y="16"/>
                    <a:pt x="782" y="12"/>
                    <a:pt x="782" y="8"/>
                  </a:cubicBezTo>
                  <a:cubicBezTo>
                    <a:pt x="782" y="3"/>
                    <a:pt x="786" y="0"/>
                    <a:pt x="790" y="0"/>
                  </a:cubicBezTo>
                  <a:lnTo>
                    <a:pt x="801" y="0"/>
                  </a:lnTo>
                  <a:cubicBezTo>
                    <a:pt x="805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5" y="116"/>
                    <a:pt x="801" y="116"/>
                  </a:cubicBezTo>
                  <a:cubicBezTo>
                    <a:pt x="797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4" y="16"/>
                    <a:pt x="590" y="12"/>
                    <a:pt x="590" y="8"/>
                  </a:cubicBezTo>
                  <a:cubicBezTo>
                    <a:pt x="590" y="3"/>
                    <a:pt x="594" y="0"/>
                    <a:pt x="598" y="0"/>
                  </a:cubicBezTo>
                  <a:lnTo>
                    <a:pt x="710" y="0"/>
                  </a:lnTo>
                  <a:cubicBezTo>
                    <a:pt x="714" y="0"/>
                    <a:pt x="718" y="3"/>
                    <a:pt x="718" y="8"/>
                  </a:cubicBezTo>
                  <a:cubicBezTo>
                    <a:pt x="718" y="12"/>
                    <a:pt x="714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2" y="16"/>
                    <a:pt x="398" y="12"/>
                    <a:pt x="398" y="8"/>
                  </a:cubicBezTo>
                  <a:cubicBezTo>
                    <a:pt x="398" y="3"/>
                    <a:pt x="402" y="0"/>
                    <a:pt x="406" y="0"/>
                  </a:cubicBezTo>
                  <a:lnTo>
                    <a:pt x="518" y="0"/>
                  </a:lnTo>
                  <a:cubicBezTo>
                    <a:pt x="522" y="0"/>
                    <a:pt x="526" y="3"/>
                    <a:pt x="526" y="8"/>
                  </a:cubicBezTo>
                  <a:cubicBezTo>
                    <a:pt x="526" y="12"/>
                    <a:pt x="522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10" y="16"/>
                    <a:pt x="206" y="12"/>
                    <a:pt x="206" y="8"/>
                  </a:cubicBezTo>
                  <a:cubicBezTo>
                    <a:pt x="206" y="3"/>
                    <a:pt x="210" y="0"/>
                    <a:pt x="214" y="0"/>
                  </a:cubicBezTo>
                  <a:lnTo>
                    <a:pt x="326" y="0"/>
                  </a:lnTo>
                  <a:cubicBezTo>
                    <a:pt x="330" y="0"/>
                    <a:pt x="334" y="3"/>
                    <a:pt x="334" y="8"/>
                  </a:cubicBezTo>
                  <a:cubicBezTo>
                    <a:pt x="334" y="12"/>
                    <a:pt x="330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8" y="16"/>
                    <a:pt x="14" y="12"/>
                    <a:pt x="14" y="8"/>
                  </a:cubicBezTo>
                  <a:cubicBezTo>
                    <a:pt x="14" y="3"/>
                    <a:pt x="18" y="0"/>
                    <a:pt x="22" y="0"/>
                  </a:cubicBezTo>
                  <a:lnTo>
                    <a:pt x="134" y="0"/>
                  </a:lnTo>
                  <a:cubicBezTo>
                    <a:pt x="138" y="0"/>
                    <a:pt x="142" y="3"/>
                    <a:pt x="142" y="8"/>
                  </a:cubicBezTo>
                  <a:cubicBezTo>
                    <a:pt x="142" y="12"/>
                    <a:pt x="138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8" name="Rectangle 430"/>
            <p:cNvSpPr>
              <a:spLocks noChangeArrowheads="1"/>
            </p:cNvSpPr>
            <p:nvPr/>
          </p:nvSpPr>
          <p:spPr bwMode="auto">
            <a:xfrm>
              <a:off x="3597" y="2855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G</a:t>
              </a:r>
              <a:endParaRPr lang="en-US"/>
            </a:p>
          </p:txBody>
        </p:sp>
        <p:sp>
          <p:nvSpPr>
            <p:cNvPr id="66679" name="Line 431"/>
            <p:cNvSpPr>
              <a:spLocks noChangeShapeType="1"/>
            </p:cNvSpPr>
            <p:nvPr/>
          </p:nvSpPr>
          <p:spPr bwMode="auto">
            <a:xfrm>
              <a:off x="3568" y="3079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0" name="Freeform 432"/>
            <p:cNvSpPr>
              <a:spLocks/>
            </p:cNvSpPr>
            <p:nvPr/>
          </p:nvSpPr>
          <p:spPr bwMode="auto">
            <a:xfrm>
              <a:off x="3662" y="304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1" name="Line 433"/>
            <p:cNvSpPr>
              <a:spLocks noChangeShapeType="1"/>
            </p:cNvSpPr>
            <p:nvPr/>
          </p:nvSpPr>
          <p:spPr bwMode="auto">
            <a:xfrm>
              <a:off x="3562" y="3432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2" name="Freeform 434"/>
            <p:cNvSpPr>
              <a:spLocks/>
            </p:cNvSpPr>
            <p:nvPr/>
          </p:nvSpPr>
          <p:spPr bwMode="auto">
            <a:xfrm>
              <a:off x="3656" y="3401"/>
              <a:ext cx="92" cy="62"/>
            </a:xfrm>
            <a:custGeom>
              <a:avLst/>
              <a:gdLst>
                <a:gd name="T0" fmla="*/ 0 w 92"/>
                <a:gd name="T1" fmla="*/ 0 h 62"/>
                <a:gd name="T2" fmla="*/ 92 w 92"/>
                <a:gd name="T3" fmla="*/ 31 h 62"/>
                <a:gd name="T4" fmla="*/ 0 w 92"/>
                <a:gd name="T5" fmla="*/ 62 h 62"/>
                <a:gd name="T6" fmla="*/ 0 w 92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2"/>
                <a:gd name="T14" fmla="*/ 92 w 9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2">
                  <a:moveTo>
                    <a:pt x="0" y="0"/>
                  </a:moveTo>
                  <a:lnTo>
                    <a:pt x="9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3" name="Line 435"/>
            <p:cNvSpPr>
              <a:spLocks noChangeShapeType="1"/>
            </p:cNvSpPr>
            <p:nvPr/>
          </p:nvSpPr>
          <p:spPr bwMode="auto">
            <a:xfrm>
              <a:off x="3562" y="3206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4" name="Freeform 436"/>
            <p:cNvSpPr>
              <a:spLocks/>
            </p:cNvSpPr>
            <p:nvPr/>
          </p:nvSpPr>
          <p:spPr bwMode="auto">
            <a:xfrm>
              <a:off x="3656" y="3176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5" name="Line 437"/>
            <p:cNvSpPr>
              <a:spLocks noChangeShapeType="1"/>
            </p:cNvSpPr>
            <p:nvPr/>
          </p:nvSpPr>
          <p:spPr bwMode="auto">
            <a:xfrm>
              <a:off x="3562" y="3319"/>
              <a:ext cx="10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6" name="Freeform 438"/>
            <p:cNvSpPr>
              <a:spLocks/>
            </p:cNvSpPr>
            <p:nvPr/>
          </p:nvSpPr>
          <p:spPr bwMode="auto">
            <a:xfrm>
              <a:off x="3656" y="328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459"/>
          <p:cNvGrpSpPr>
            <a:grpSpLocks/>
          </p:cNvGrpSpPr>
          <p:nvPr/>
        </p:nvGrpSpPr>
        <p:grpSpPr bwMode="auto">
          <a:xfrm>
            <a:off x="5514975" y="4735513"/>
            <a:ext cx="481013" cy="1069975"/>
            <a:chOff x="3843" y="2855"/>
            <a:chExt cx="303" cy="674"/>
          </a:xfrm>
        </p:grpSpPr>
        <p:sp>
          <p:nvSpPr>
            <p:cNvPr id="66665" name="Rectangle 439"/>
            <p:cNvSpPr>
              <a:spLocks noChangeArrowheads="1"/>
            </p:cNvSpPr>
            <p:nvPr/>
          </p:nvSpPr>
          <p:spPr bwMode="auto">
            <a:xfrm>
              <a:off x="3846" y="3005"/>
              <a:ext cx="297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666" name="Freeform 440"/>
            <p:cNvSpPr>
              <a:spLocks noEditPoints="1"/>
            </p:cNvSpPr>
            <p:nvPr/>
          </p:nvSpPr>
          <p:spPr bwMode="auto">
            <a:xfrm>
              <a:off x="3843" y="3002"/>
              <a:ext cx="303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2" y="144"/>
                    <a:pt x="8" y="144"/>
                  </a:cubicBezTo>
                  <a:cubicBezTo>
                    <a:pt x="3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3" y="16"/>
                    <a:pt x="8" y="16"/>
                  </a:cubicBezTo>
                  <a:cubicBezTo>
                    <a:pt x="12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2" y="336"/>
                    <a:pt x="8" y="336"/>
                  </a:cubicBezTo>
                  <a:cubicBezTo>
                    <a:pt x="3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3" y="208"/>
                    <a:pt x="8" y="208"/>
                  </a:cubicBezTo>
                  <a:cubicBezTo>
                    <a:pt x="12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2" y="528"/>
                    <a:pt x="8" y="528"/>
                  </a:cubicBezTo>
                  <a:cubicBezTo>
                    <a:pt x="3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3" y="400"/>
                    <a:pt x="8" y="400"/>
                  </a:cubicBezTo>
                  <a:cubicBezTo>
                    <a:pt x="12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2" y="720"/>
                    <a:pt x="8" y="720"/>
                  </a:cubicBezTo>
                  <a:cubicBezTo>
                    <a:pt x="3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3" y="592"/>
                    <a:pt x="8" y="592"/>
                  </a:cubicBezTo>
                  <a:cubicBezTo>
                    <a:pt x="12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2" y="912"/>
                    <a:pt x="8" y="912"/>
                  </a:cubicBezTo>
                  <a:cubicBezTo>
                    <a:pt x="3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3" y="784"/>
                    <a:pt x="8" y="784"/>
                  </a:cubicBezTo>
                  <a:cubicBezTo>
                    <a:pt x="12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2" y="1104"/>
                    <a:pt x="8" y="1104"/>
                  </a:cubicBezTo>
                  <a:cubicBezTo>
                    <a:pt x="3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3" y="976"/>
                    <a:pt x="8" y="976"/>
                  </a:cubicBezTo>
                  <a:cubicBezTo>
                    <a:pt x="12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2" y="1296"/>
                    <a:pt x="8" y="1296"/>
                  </a:cubicBezTo>
                  <a:cubicBezTo>
                    <a:pt x="3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3" y="1168"/>
                    <a:pt x="8" y="1168"/>
                  </a:cubicBezTo>
                  <a:cubicBezTo>
                    <a:pt x="12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4" y="1390"/>
                    <a:pt x="98" y="1393"/>
                    <a:pt x="98" y="1398"/>
                  </a:cubicBezTo>
                  <a:cubicBezTo>
                    <a:pt x="98" y="1402"/>
                    <a:pt x="94" y="1406"/>
                    <a:pt x="90" y="1406"/>
                  </a:cubicBezTo>
                  <a:lnTo>
                    <a:pt x="8" y="1406"/>
                  </a:lnTo>
                  <a:cubicBezTo>
                    <a:pt x="3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3" y="1360"/>
                    <a:pt x="8" y="1360"/>
                  </a:cubicBezTo>
                  <a:cubicBezTo>
                    <a:pt x="12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6" y="1390"/>
                    <a:pt x="290" y="1393"/>
                    <a:pt x="290" y="1398"/>
                  </a:cubicBezTo>
                  <a:cubicBezTo>
                    <a:pt x="290" y="1402"/>
                    <a:pt x="286" y="1406"/>
                    <a:pt x="282" y="1406"/>
                  </a:cubicBezTo>
                  <a:lnTo>
                    <a:pt x="170" y="1406"/>
                  </a:lnTo>
                  <a:cubicBezTo>
                    <a:pt x="165" y="1406"/>
                    <a:pt x="162" y="1402"/>
                    <a:pt x="162" y="1398"/>
                  </a:cubicBezTo>
                  <a:cubicBezTo>
                    <a:pt x="162" y="1393"/>
                    <a:pt x="165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8" y="1390"/>
                    <a:pt x="482" y="1393"/>
                    <a:pt x="482" y="1398"/>
                  </a:cubicBezTo>
                  <a:cubicBezTo>
                    <a:pt x="482" y="1402"/>
                    <a:pt x="478" y="1406"/>
                    <a:pt x="474" y="1406"/>
                  </a:cubicBezTo>
                  <a:lnTo>
                    <a:pt x="362" y="1406"/>
                  </a:lnTo>
                  <a:cubicBezTo>
                    <a:pt x="357" y="1406"/>
                    <a:pt x="354" y="1402"/>
                    <a:pt x="354" y="1398"/>
                  </a:cubicBezTo>
                  <a:cubicBezTo>
                    <a:pt x="354" y="1393"/>
                    <a:pt x="357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0" y="1390"/>
                    <a:pt x="674" y="1393"/>
                    <a:pt x="674" y="1398"/>
                  </a:cubicBezTo>
                  <a:cubicBezTo>
                    <a:pt x="674" y="1402"/>
                    <a:pt x="670" y="1406"/>
                    <a:pt x="666" y="1406"/>
                  </a:cubicBezTo>
                  <a:lnTo>
                    <a:pt x="554" y="1406"/>
                  </a:lnTo>
                  <a:cubicBezTo>
                    <a:pt x="549" y="1406"/>
                    <a:pt x="546" y="1402"/>
                    <a:pt x="546" y="1398"/>
                  </a:cubicBezTo>
                  <a:cubicBezTo>
                    <a:pt x="546" y="1393"/>
                    <a:pt x="549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6" y="1332"/>
                    <a:pt x="801" y="1332"/>
                  </a:cubicBezTo>
                  <a:cubicBezTo>
                    <a:pt x="805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5" y="1406"/>
                    <a:pt x="801" y="1406"/>
                  </a:cubicBezTo>
                  <a:lnTo>
                    <a:pt x="746" y="1406"/>
                  </a:lnTo>
                  <a:cubicBezTo>
                    <a:pt x="741" y="1406"/>
                    <a:pt x="738" y="1402"/>
                    <a:pt x="738" y="1398"/>
                  </a:cubicBezTo>
                  <a:cubicBezTo>
                    <a:pt x="738" y="1393"/>
                    <a:pt x="741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6" y="1140"/>
                    <a:pt x="801" y="1140"/>
                  </a:cubicBezTo>
                  <a:cubicBezTo>
                    <a:pt x="805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5" y="1268"/>
                    <a:pt x="801" y="1268"/>
                  </a:cubicBezTo>
                  <a:cubicBezTo>
                    <a:pt x="796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6" y="948"/>
                    <a:pt x="801" y="948"/>
                  </a:cubicBezTo>
                  <a:cubicBezTo>
                    <a:pt x="805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5" y="1076"/>
                    <a:pt x="801" y="1076"/>
                  </a:cubicBezTo>
                  <a:cubicBezTo>
                    <a:pt x="796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6" y="756"/>
                    <a:pt x="801" y="756"/>
                  </a:cubicBezTo>
                  <a:cubicBezTo>
                    <a:pt x="805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5" y="884"/>
                    <a:pt x="801" y="884"/>
                  </a:cubicBezTo>
                  <a:cubicBezTo>
                    <a:pt x="796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6" y="564"/>
                    <a:pt x="801" y="564"/>
                  </a:cubicBezTo>
                  <a:cubicBezTo>
                    <a:pt x="805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5" y="692"/>
                    <a:pt x="801" y="692"/>
                  </a:cubicBezTo>
                  <a:cubicBezTo>
                    <a:pt x="796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6" y="372"/>
                    <a:pt x="801" y="372"/>
                  </a:cubicBezTo>
                  <a:cubicBezTo>
                    <a:pt x="805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5" y="500"/>
                    <a:pt x="801" y="500"/>
                  </a:cubicBezTo>
                  <a:cubicBezTo>
                    <a:pt x="796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6" y="180"/>
                    <a:pt x="801" y="180"/>
                  </a:cubicBezTo>
                  <a:cubicBezTo>
                    <a:pt x="805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5" y="308"/>
                    <a:pt x="801" y="308"/>
                  </a:cubicBezTo>
                  <a:cubicBezTo>
                    <a:pt x="796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5" y="16"/>
                    <a:pt x="782" y="12"/>
                    <a:pt x="782" y="8"/>
                  </a:cubicBezTo>
                  <a:cubicBezTo>
                    <a:pt x="782" y="3"/>
                    <a:pt x="785" y="0"/>
                    <a:pt x="790" y="0"/>
                  </a:cubicBezTo>
                  <a:lnTo>
                    <a:pt x="801" y="0"/>
                  </a:lnTo>
                  <a:cubicBezTo>
                    <a:pt x="805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5" y="116"/>
                    <a:pt x="801" y="116"/>
                  </a:cubicBezTo>
                  <a:cubicBezTo>
                    <a:pt x="796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3" y="16"/>
                    <a:pt x="590" y="12"/>
                    <a:pt x="590" y="8"/>
                  </a:cubicBezTo>
                  <a:cubicBezTo>
                    <a:pt x="590" y="3"/>
                    <a:pt x="593" y="0"/>
                    <a:pt x="598" y="0"/>
                  </a:cubicBezTo>
                  <a:lnTo>
                    <a:pt x="710" y="0"/>
                  </a:lnTo>
                  <a:cubicBezTo>
                    <a:pt x="714" y="0"/>
                    <a:pt x="718" y="3"/>
                    <a:pt x="718" y="8"/>
                  </a:cubicBezTo>
                  <a:cubicBezTo>
                    <a:pt x="718" y="12"/>
                    <a:pt x="714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1" y="16"/>
                    <a:pt x="398" y="12"/>
                    <a:pt x="398" y="8"/>
                  </a:cubicBezTo>
                  <a:cubicBezTo>
                    <a:pt x="398" y="3"/>
                    <a:pt x="401" y="0"/>
                    <a:pt x="406" y="0"/>
                  </a:cubicBezTo>
                  <a:lnTo>
                    <a:pt x="518" y="0"/>
                  </a:lnTo>
                  <a:cubicBezTo>
                    <a:pt x="522" y="0"/>
                    <a:pt x="526" y="3"/>
                    <a:pt x="526" y="8"/>
                  </a:cubicBezTo>
                  <a:cubicBezTo>
                    <a:pt x="526" y="12"/>
                    <a:pt x="522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09" y="16"/>
                    <a:pt x="206" y="12"/>
                    <a:pt x="206" y="8"/>
                  </a:cubicBezTo>
                  <a:cubicBezTo>
                    <a:pt x="206" y="3"/>
                    <a:pt x="209" y="0"/>
                    <a:pt x="214" y="0"/>
                  </a:cubicBezTo>
                  <a:lnTo>
                    <a:pt x="326" y="0"/>
                  </a:lnTo>
                  <a:cubicBezTo>
                    <a:pt x="330" y="0"/>
                    <a:pt x="334" y="3"/>
                    <a:pt x="334" y="8"/>
                  </a:cubicBezTo>
                  <a:cubicBezTo>
                    <a:pt x="334" y="12"/>
                    <a:pt x="330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7" y="16"/>
                    <a:pt x="14" y="12"/>
                    <a:pt x="14" y="8"/>
                  </a:cubicBezTo>
                  <a:cubicBezTo>
                    <a:pt x="14" y="3"/>
                    <a:pt x="17" y="0"/>
                    <a:pt x="22" y="0"/>
                  </a:cubicBezTo>
                  <a:lnTo>
                    <a:pt x="134" y="0"/>
                  </a:lnTo>
                  <a:cubicBezTo>
                    <a:pt x="138" y="0"/>
                    <a:pt x="142" y="3"/>
                    <a:pt x="142" y="8"/>
                  </a:cubicBezTo>
                  <a:cubicBezTo>
                    <a:pt x="142" y="12"/>
                    <a:pt x="138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7" name="Rectangle 441"/>
            <p:cNvSpPr>
              <a:spLocks noChangeArrowheads="1"/>
            </p:cNvSpPr>
            <p:nvPr/>
          </p:nvSpPr>
          <p:spPr bwMode="auto">
            <a:xfrm>
              <a:off x="3957" y="2855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66668" name="Line 442"/>
            <p:cNvSpPr>
              <a:spLocks noChangeShapeType="1"/>
            </p:cNvSpPr>
            <p:nvPr/>
          </p:nvSpPr>
          <p:spPr bwMode="auto">
            <a:xfrm>
              <a:off x="3920" y="3079"/>
              <a:ext cx="101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9" name="Freeform 443"/>
            <p:cNvSpPr>
              <a:spLocks/>
            </p:cNvSpPr>
            <p:nvPr/>
          </p:nvSpPr>
          <p:spPr bwMode="auto">
            <a:xfrm>
              <a:off x="4014" y="304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0" name="Line 444"/>
            <p:cNvSpPr>
              <a:spLocks noChangeShapeType="1"/>
            </p:cNvSpPr>
            <p:nvPr/>
          </p:nvSpPr>
          <p:spPr bwMode="auto">
            <a:xfrm>
              <a:off x="3914" y="3432"/>
              <a:ext cx="101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1" name="Freeform 445"/>
            <p:cNvSpPr>
              <a:spLocks/>
            </p:cNvSpPr>
            <p:nvPr/>
          </p:nvSpPr>
          <p:spPr bwMode="auto">
            <a:xfrm>
              <a:off x="4008" y="3401"/>
              <a:ext cx="92" cy="62"/>
            </a:xfrm>
            <a:custGeom>
              <a:avLst/>
              <a:gdLst>
                <a:gd name="T0" fmla="*/ 0 w 92"/>
                <a:gd name="T1" fmla="*/ 0 h 62"/>
                <a:gd name="T2" fmla="*/ 92 w 92"/>
                <a:gd name="T3" fmla="*/ 31 h 62"/>
                <a:gd name="T4" fmla="*/ 0 w 92"/>
                <a:gd name="T5" fmla="*/ 62 h 62"/>
                <a:gd name="T6" fmla="*/ 0 w 92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2"/>
                <a:gd name="T14" fmla="*/ 92 w 9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2">
                  <a:moveTo>
                    <a:pt x="0" y="0"/>
                  </a:moveTo>
                  <a:lnTo>
                    <a:pt x="9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2" name="Line 446"/>
            <p:cNvSpPr>
              <a:spLocks noChangeShapeType="1"/>
            </p:cNvSpPr>
            <p:nvPr/>
          </p:nvSpPr>
          <p:spPr bwMode="auto">
            <a:xfrm>
              <a:off x="3914" y="3206"/>
              <a:ext cx="101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3" name="Freeform 447"/>
            <p:cNvSpPr>
              <a:spLocks/>
            </p:cNvSpPr>
            <p:nvPr/>
          </p:nvSpPr>
          <p:spPr bwMode="auto">
            <a:xfrm>
              <a:off x="4008" y="3176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4" name="Line 448"/>
            <p:cNvSpPr>
              <a:spLocks noChangeShapeType="1"/>
            </p:cNvSpPr>
            <p:nvPr/>
          </p:nvSpPr>
          <p:spPr bwMode="auto">
            <a:xfrm>
              <a:off x="3914" y="3319"/>
              <a:ext cx="101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5" name="Freeform 449"/>
            <p:cNvSpPr>
              <a:spLocks/>
            </p:cNvSpPr>
            <p:nvPr/>
          </p:nvSpPr>
          <p:spPr bwMode="auto">
            <a:xfrm>
              <a:off x="4008" y="3289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460"/>
          <p:cNvGrpSpPr>
            <a:grpSpLocks/>
          </p:cNvGrpSpPr>
          <p:nvPr/>
        </p:nvGrpSpPr>
        <p:grpSpPr bwMode="auto">
          <a:xfrm>
            <a:off x="1450975" y="5360988"/>
            <a:ext cx="6429375" cy="801687"/>
            <a:chOff x="983" y="3228"/>
            <a:chExt cx="4050" cy="505"/>
          </a:xfrm>
        </p:grpSpPr>
        <p:sp>
          <p:nvSpPr>
            <p:cNvPr id="66662" name="Freeform 360"/>
            <p:cNvSpPr>
              <a:spLocks/>
            </p:cNvSpPr>
            <p:nvPr/>
          </p:nvSpPr>
          <p:spPr bwMode="auto">
            <a:xfrm>
              <a:off x="983" y="3569"/>
              <a:ext cx="3630" cy="149"/>
            </a:xfrm>
            <a:custGeom>
              <a:avLst/>
              <a:gdLst>
                <a:gd name="T0" fmla="*/ 3630 w 3630"/>
                <a:gd name="T1" fmla="*/ 74 h 149"/>
                <a:gd name="T2" fmla="*/ 3555 w 3630"/>
                <a:gd name="T3" fmla="*/ 0 h 149"/>
                <a:gd name="T4" fmla="*/ 3555 w 3630"/>
                <a:gd name="T5" fmla="*/ 49 h 149"/>
                <a:gd name="T6" fmla="*/ 0 w 3630"/>
                <a:gd name="T7" fmla="*/ 49 h 149"/>
                <a:gd name="T8" fmla="*/ 0 w 3630"/>
                <a:gd name="T9" fmla="*/ 100 h 149"/>
                <a:gd name="T10" fmla="*/ 3555 w 3630"/>
                <a:gd name="T11" fmla="*/ 100 h 149"/>
                <a:gd name="T12" fmla="*/ 3555 w 3630"/>
                <a:gd name="T13" fmla="*/ 149 h 149"/>
                <a:gd name="T14" fmla="*/ 3630 w 3630"/>
                <a:gd name="T15" fmla="*/ 74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30"/>
                <a:gd name="T25" fmla="*/ 0 h 149"/>
                <a:gd name="T26" fmla="*/ 3630 w 3630"/>
                <a:gd name="T27" fmla="*/ 149 h 1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30" h="149">
                  <a:moveTo>
                    <a:pt x="3630" y="74"/>
                  </a:moveTo>
                  <a:lnTo>
                    <a:pt x="3555" y="0"/>
                  </a:lnTo>
                  <a:lnTo>
                    <a:pt x="3555" y="49"/>
                  </a:lnTo>
                  <a:lnTo>
                    <a:pt x="0" y="49"/>
                  </a:lnTo>
                  <a:lnTo>
                    <a:pt x="0" y="100"/>
                  </a:lnTo>
                  <a:lnTo>
                    <a:pt x="3555" y="100"/>
                  </a:lnTo>
                  <a:lnTo>
                    <a:pt x="3555" y="149"/>
                  </a:lnTo>
                  <a:lnTo>
                    <a:pt x="3630" y="74"/>
                  </a:lnTo>
                  <a:close/>
                </a:path>
              </a:pathLst>
            </a:custGeom>
            <a:solidFill>
              <a:srgbClr val="CCFFCC"/>
            </a:solidFill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3" name="Rectangle 361"/>
            <p:cNvSpPr>
              <a:spLocks noChangeArrowheads="1"/>
            </p:cNvSpPr>
            <p:nvPr/>
          </p:nvSpPr>
          <p:spPr bwMode="auto">
            <a:xfrm>
              <a:off x="4671" y="3539"/>
              <a:ext cx="36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Time</a:t>
              </a:r>
              <a:endParaRPr lang="en-US" sz="2000"/>
            </a:p>
          </p:txBody>
        </p:sp>
        <p:sp>
          <p:nvSpPr>
            <p:cNvPr id="66664" name="Freeform 450"/>
            <p:cNvSpPr>
              <a:spLocks noEditPoints="1"/>
            </p:cNvSpPr>
            <p:nvPr/>
          </p:nvSpPr>
          <p:spPr bwMode="auto">
            <a:xfrm>
              <a:off x="1014" y="3228"/>
              <a:ext cx="330" cy="33"/>
            </a:xfrm>
            <a:custGeom>
              <a:avLst/>
              <a:gdLst>
                <a:gd name="T0" fmla="*/ 0 w 882"/>
                <a:gd name="T1" fmla="*/ 0 h 88"/>
                <a:gd name="T2" fmla="*/ 0 w 882"/>
                <a:gd name="T3" fmla="*/ 0 h 88"/>
                <a:gd name="T4" fmla="*/ 0 w 882"/>
                <a:gd name="T5" fmla="*/ 0 h 88"/>
                <a:gd name="T6" fmla="*/ 0 w 882"/>
                <a:gd name="T7" fmla="*/ 0 h 88"/>
                <a:gd name="T8" fmla="*/ 0 w 882"/>
                <a:gd name="T9" fmla="*/ 0 h 88"/>
                <a:gd name="T10" fmla="*/ 0 w 882"/>
                <a:gd name="T11" fmla="*/ 0 h 88"/>
                <a:gd name="T12" fmla="*/ 0 w 882"/>
                <a:gd name="T13" fmla="*/ 0 h 88"/>
                <a:gd name="T14" fmla="*/ 0 w 882"/>
                <a:gd name="T15" fmla="*/ 0 h 88"/>
                <a:gd name="T16" fmla="*/ 0 w 882"/>
                <a:gd name="T17" fmla="*/ 0 h 88"/>
                <a:gd name="T18" fmla="*/ 0 w 882"/>
                <a:gd name="T19" fmla="*/ 0 h 88"/>
                <a:gd name="T20" fmla="*/ 0 w 882"/>
                <a:gd name="T21" fmla="*/ 0 h 88"/>
                <a:gd name="T22" fmla="*/ 0 w 882"/>
                <a:gd name="T23" fmla="*/ 0 h 88"/>
                <a:gd name="T24" fmla="*/ 0 w 882"/>
                <a:gd name="T25" fmla="*/ 0 h 88"/>
                <a:gd name="T26" fmla="*/ 0 w 882"/>
                <a:gd name="T27" fmla="*/ 0 h 88"/>
                <a:gd name="T28" fmla="*/ 0 w 882"/>
                <a:gd name="T29" fmla="*/ 0 h 88"/>
                <a:gd name="T30" fmla="*/ 0 w 882"/>
                <a:gd name="T31" fmla="*/ 0 h 88"/>
                <a:gd name="T32" fmla="*/ 0 w 882"/>
                <a:gd name="T33" fmla="*/ 0 h 88"/>
                <a:gd name="T34" fmla="*/ 0 w 882"/>
                <a:gd name="T35" fmla="*/ 0 h 88"/>
                <a:gd name="T36" fmla="*/ 0 w 882"/>
                <a:gd name="T37" fmla="*/ 0 h 88"/>
                <a:gd name="T38" fmla="*/ 0 w 882"/>
                <a:gd name="T39" fmla="*/ 0 h 88"/>
                <a:gd name="T40" fmla="*/ 0 w 882"/>
                <a:gd name="T41" fmla="*/ 0 h 88"/>
                <a:gd name="T42" fmla="*/ 0 w 882"/>
                <a:gd name="T43" fmla="*/ 0 h 88"/>
                <a:gd name="T44" fmla="*/ 0 w 882"/>
                <a:gd name="T45" fmla="*/ 0 h 88"/>
                <a:gd name="T46" fmla="*/ 0 w 882"/>
                <a:gd name="T47" fmla="*/ 0 h 88"/>
                <a:gd name="T48" fmla="*/ 0 w 882"/>
                <a:gd name="T49" fmla="*/ 0 h 88"/>
                <a:gd name="T50" fmla="*/ 0 w 882"/>
                <a:gd name="T51" fmla="*/ 0 h 88"/>
                <a:gd name="T52" fmla="*/ 0 w 882"/>
                <a:gd name="T53" fmla="*/ 0 h 88"/>
                <a:gd name="T54" fmla="*/ 0 w 882"/>
                <a:gd name="T55" fmla="*/ 0 h 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2"/>
                <a:gd name="T85" fmla="*/ 0 h 88"/>
                <a:gd name="T86" fmla="*/ 882 w 882"/>
                <a:gd name="T87" fmla="*/ 88 h 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2" h="88">
                  <a:moveTo>
                    <a:pt x="44" y="0"/>
                  </a:moveTo>
                  <a:lnTo>
                    <a:pt x="44" y="0"/>
                  </a:lnTo>
                  <a:cubicBezTo>
                    <a:pt x="69" y="0"/>
                    <a:pt x="88" y="20"/>
                    <a:pt x="88" y="44"/>
                  </a:cubicBezTo>
                  <a:cubicBezTo>
                    <a:pt x="88" y="68"/>
                    <a:pt x="69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333" y="0"/>
                    <a:pt x="353" y="20"/>
                    <a:pt x="353" y="44"/>
                  </a:cubicBezTo>
                  <a:cubicBezTo>
                    <a:pt x="353" y="68"/>
                    <a:pt x="333" y="88"/>
                    <a:pt x="309" y="88"/>
                  </a:cubicBezTo>
                  <a:cubicBezTo>
                    <a:pt x="284" y="88"/>
                    <a:pt x="265" y="68"/>
                    <a:pt x="265" y="44"/>
                  </a:cubicBezTo>
                  <a:cubicBezTo>
                    <a:pt x="265" y="20"/>
                    <a:pt x="284" y="0"/>
                    <a:pt x="309" y="0"/>
                  </a:cubicBezTo>
                  <a:close/>
                  <a:moveTo>
                    <a:pt x="573" y="0"/>
                  </a:moveTo>
                  <a:lnTo>
                    <a:pt x="573" y="0"/>
                  </a:lnTo>
                  <a:cubicBezTo>
                    <a:pt x="598" y="0"/>
                    <a:pt x="617" y="20"/>
                    <a:pt x="617" y="44"/>
                  </a:cubicBezTo>
                  <a:cubicBezTo>
                    <a:pt x="617" y="68"/>
                    <a:pt x="598" y="88"/>
                    <a:pt x="573" y="88"/>
                  </a:cubicBezTo>
                  <a:cubicBezTo>
                    <a:pt x="549" y="88"/>
                    <a:pt x="529" y="68"/>
                    <a:pt x="529" y="44"/>
                  </a:cubicBezTo>
                  <a:cubicBezTo>
                    <a:pt x="529" y="20"/>
                    <a:pt x="549" y="0"/>
                    <a:pt x="573" y="0"/>
                  </a:cubicBezTo>
                  <a:close/>
                  <a:moveTo>
                    <a:pt x="838" y="0"/>
                  </a:moveTo>
                  <a:lnTo>
                    <a:pt x="838" y="0"/>
                  </a:lnTo>
                  <a:cubicBezTo>
                    <a:pt x="862" y="0"/>
                    <a:pt x="882" y="20"/>
                    <a:pt x="882" y="44"/>
                  </a:cubicBezTo>
                  <a:cubicBezTo>
                    <a:pt x="882" y="68"/>
                    <a:pt x="862" y="88"/>
                    <a:pt x="838" y="88"/>
                  </a:cubicBezTo>
                  <a:cubicBezTo>
                    <a:pt x="813" y="88"/>
                    <a:pt x="794" y="68"/>
                    <a:pt x="794" y="44"/>
                  </a:cubicBezTo>
                  <a:cubicBezTo>
                    <a:pt x="794" y="20"/>
                    <a:pt x="81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830" name="Rectangle 462"/>
          <p:cNvSpPr>
            <a:spLocks noChangeArrowheads="1"/>
          </p:cNvSpPr>
          <p:nvPr/>
        </p:nvSpPr>
        <p:spPr bwMode="auto">
          <a:xfrm>
            <a:off x="2152650" y="4695825"/>
            <a:ext cx="538163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8831" name="Rectangle 463"/>
          <p:cNvSpPr>
            <a:spLocks noChangeArrowheads="1"/>
          </p:cNvSpPr>
          <p:nvPr/>
        </p:nvSpPr>
        <p:spPr bwMode="auto">
          <a:xfrm>
            <a:off x="2728913" y="4695825"/>
            <a:ext cx="538162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8832" name="Rectangle 464"/>
          <p:cNvSpPr>
            <a:spLocks noChangeArrowheads="1"/>
          </p:cNvSpPr>
          <p:nvPr/>
        </p:nvSpPr>
        <p:spPr bwMode="auto">
          <a:xfrm>
            <a:off x="3265488" y="4695825"/>
            <a:ext cx="538162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8833" name="Rectangle 465"/>
          <p:cNvSpPr>
            <a:spLocks noChangeArrowheads="1"/>
          </p:cNvSpPr>
          <p:nvPr/>
        </p:nvSpPr>
        <p:spPr bwMode="auto">
          <a:xfrm>
            <a:off x="3841750" y="4695825"/>
            <a:ext cx="538163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8834" name="Rectangle 466"/>
          <p:cNvSpPr>
            <a:spLocks noChangeArrowheads="1"/>
          </p:cNvSpPr>
          <p:nvPr/>
        </p:nvSpPr>
        <p:spPr bwMode="auto">
          <a:xfrm>
            <a:off x="4379913" y="4695825"/>
            <a:ext cx="538162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8836" name="Rectangle 468"/>
          <p:cNvSpPr>
            <a:spLocks noChangeArrowheads="1"/>
          </p:cNvSpPr>
          <p:nvPr/>
        </p:nvSpPr>
        <p:spPr bwMode="auto">
          <a:xfrm>
            <a:off x="4918075" y="4695825"/>
            <a:ext cx="538163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grpSp>
        <p:nvGrpSpPr>
          <p:cNvPr id="25" name="Group 474"/>
          <p:cNvGrpSpPr>
            <a:grpSpLocks/>
          </p:cNvGrpSpPr>
          <p:nvPr/>
        </p:nvGrpSpPr>
        <p:grpSpPr bwMode="auto">
          <a:xfrm>
            <a:off x="3302000" y="4735513"/>
            <a:ext cx="482600" cy="1069975"/>
            <a:chOff x="2080" y="2983"/>
            <a:chExt cx="304" cy="674"/>
          </a:xfrm>
        </p:grpSpPr>
        <p:sp>
          <p:nvSpPr>
            <p:cNvPr id="66655" name="Rectangle 384"/>
            <p:cNvSpPr>
              <a:spLocks noChangeArrowheads="1"/>
            </p:cNvSpPr>
            <p:nvPr/>
          </p:nvSpPr>
          <p:spPr bwMode="auto">
            <a:xfrm>
              <a:off x="2083" y="3133"/>
              <a:ext cx="298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656" name="Freeform 385"/>
            <p:cNvSpPr>
              <a:spLocks noEditPoints="1"/>
            </p:cNvSpPr>
            <p:nvPr/>
          </p:nvSpPr>
          <p:spPr bwMode="auto">
            <a:xfrm>
              <a:off x="2080" y="3130"/>
              <a:ext cx="304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2" y="144"/>
                    <a:pt x="8" y="144"/>
                  </a:cubicBezTo>
                  <a:cubicBezTo>
                    <a:pt x="3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3" y="16"/>
                    <a:pt x="8" y="16"/>
                  </a:cubicBezTo>
                  <a:cubicBezTo>
                    <a:pt x="12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2" y="336"/>
                    <a:pt x="8" y="336"/>
                  </a:cubicBezTo>
                  <a:cubicBezTo>
                    <a:pt x="3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3" y="208"/>
                    <a:pt x="8" y="208"/>
                  </a:cubicBezTo>
                  <a:cubicBezTo>
                    <a:pt x="12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2" y="528"/>
                    <a:pt x="8" y="528"/>
                  </a:cubicBezTo>
                  <a:cubicBezTo>
                    <a:pt x="3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3" y="400"/>
                    <a:pt x="8" y="400"/>
                  </a:cubicBezTo>
                  <a:cubicBezTo>
                    <a:pt x="12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2" y="720"/>
                    <a:pt x="8" y="720"/>
                  </a:cubicBezTo>
                  <a:cubicBezTo>
                    <a:pt x="3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3" y="592"/>
                    <a:pt x="8" y="592"/>
                  </a:cubicBezTo>
                  <a:cubicBezTo>
                    <a:pt x="12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2" y="912"/>
                    <a:pt x="8" y="912"/>
                  </a:cubicBezTo>
                  <a:cubicBezTo>
                    <a:pt x="3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3" y="784"/>
                    <a:pt x="8" y="784"/>
                  </a:cubicBezTo>
                  <a:cubicBezTo>
                    <a:pt x="12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2" y="1104"/>
                    <a:pt x="8" y="1104"/>
                  </a:cubicBezTo>
                  <a:cubicBezTo>
                    <a:pt x="3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3" y="976"/>
                    <a:pt x="8" y="976"/>
                  </a:cubicBezTo>
                  <a:cubicBezTo>
                    <a:pt x="12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2" y="1296"/>
                    <a:pt x="8" y="1296"/>
                  </a:cubicBezTo>
                  <a:cubicBezTo>
                    <a:pt x="3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3" y="1168"/>
                    <a:pt x="8" y="1168"/>
                  </a:cubicBezTo>
                  <a:cubicBezTo>
                    <a:pt x="12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4" y="1390"/>
                    <a:pt x="98" y="1393"/>
                    <a:pt x="98" y="1398"/>
                  </a:cubicBezTo>
                  <a:cubicBezTo>
                    <a:pt x="98" y="1402"/>
                    <a:pt x="94" y="1406"/>
                    <a:pt x="90" y="1406"/>
                  </a:cubicBezTo>
                  <a:lnTo>
                    <a:pt x="8" y="1406"/>
                  </a:lnTo>
                  <a:cubicBezTo>
                    <a:pt x="3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3" y="1360"/>
                    <a:pt x="8" y="1360"/>
                  </a:cubicBezTo>
                  <a:cubicBezTo>
                    <a:pt x="12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6" y="1390"/>
                    <a:pt x="290" y="1393"/>
                    <a:pt x="290" y="1398"/>
                  </a:cubicBezTo>
                  <a:cubicBezTo>
                    <a:pt x="290" y="1402"/>
                    <a:pt x="286" y="1406"/>
                    <a:pt x="282" y="1406"/>
                  </a:cubicBezTo>
                  <a:lnTo>
                    <a:pt x="170" y="1406"/>
                  </a:lnTo>
                  <a:cubicBezTo>
                    <a:pt x="165" y="1406"/>
                    <a:pt x="162" y="1402"/>
                    <a:pt x="162" y="1398"/>
                  </a:cubicBezTo>
                  <a:cubicBezTo>
                    <a:pt x="162" y="1393"/>
                    <a:pt x="165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8" y="1390"/>
                    <a:pt x="482" y="1393"/>
                    <a:pt x="482" y="1398"/>
                  </a:cubicBezTo>
                  <a:cubicBezTo>
                    <a:pt x="482" y="1402"/>
                    <a:pt x="478" y="1406"/>
                    <a:pt x="474" y="1406"/>
                  </a:cubicBezTo>
                  <a:lnTo>
                    <a:pt x="362" y="1406"/>
                  </a:lnTo>
                  <a:cubicBezTo>
                    <a:pt x="357" y="1406"/>
                    <a:pt x="354" y="1402"/>
                    <a:pt x="354" y="1398"/>
                  </a:cubicBezTo>
                  <a:cubicBezTo>
                    <a:pt x="354" y="1393"/>
                    <a:pt x="357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0" y="1390"/>
                    <a:pt x="674" y="1393"/>
                    <a:pt x="674" y="1398"/>
                  </a:cubicBezTo>
                  <a:cubicBezTo>
                    <a:pt x="674" y="1402"/>
                    <a:pt x="670" y="1406"/>
                    <a:pt x="666" y="1406"/>
                  </a:cubicBezTo>
                  <a:lnTo>
                    <a:pt x="554" y="1406"/>
                  </a:lnTo>
                  <a:cubicBezTo>
                    <a:pt x="549" y="1406"/>
                    <a:pt x="546" y="1402"/>
                    <a:pt x="546" y="1398"/>
                  </a:cubicBezTo>
                  <a:cubicBezTo>
                    <a:pt x="546" y="1393"/>
                    <a:pt x="549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6" y="1332"/>
                    <a:pt x="801" y="1332"/>
                  </a:cubicBezTo>
                  <a:cubicBezTo>
                    <a:pt x="805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5" y="1406"/>
                    <a:pt x="801" y="1406"/>
                  </a:cubicBezTo>
                  <a:lnTo>
                    <a:pt x="746" y="1406"/>
                  </a:lnTo>
                  <a:cubicBezTo>
                    <a:pt x="741" y="1406"/>
                    <a:pt x="738" y="1402"/>
                    <a:pt x="738" y="1398"/>
                  </a:cubicBezTo>
                  <a:cubicBezTo>
                    <a:pt x="738" y="1393"/>
                    <a:pt x="741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6" y="1140"/>
                    <a:pt x="801" y="1140"/>
                  </a:cubicBezTo>
                  <a:cubicBezTo>
                    <a:pt x="805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5" y="1268"/>
                    <a:pt x="801" y="1268"/>
                  </a:cubicBezTo>
                  <a:cubicBezTo>
                    <a:pt x="796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6" y="948"/>
                    <a:pt x="801" y="948"/>
                  </a:cubicBezTo>
                  <a:cubicBezTo>
                    <a:pt x="805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5" y="1076"/>
                    <a:pt x="801" y="1076"/>
                  </a:cubicBezTo>
                  <a:cubicBezTo>
                    <a:pt x="796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6" y="756"/>
                    <a:pt x="801" y="756"/>
                  </a:cubicBezTo>
                  <a:cubicBezTo>
                    <a:pt x="805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5" y="884"/>
                    <a:pt x="801" y="884"/>
                  </a:cubicBezTo>
                  <a:cubicBezTo>
                    <a:pt x="796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6" y="564"/>
                    <a:pt x="801" y="564"/>
                  </a:cubicBezTo>
                  <a:cubicBezTo>
                    <a:pt x="805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5" y="692"/>
                    <a:pt x="801" y="692"/>
                  </a:cubicBezTo>
                  <a:cubicBezTo>
                    <a:pt x="796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6" y="372"/>
                    <a:pt x="801" y="372"/>
                  </a:cubicBezTo>
                  <a:cubicBezTo>
                    <a:pt x="805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5" y="500"/>
                    <a:pt x="801" y="500"/>
                  </a:cubicBezTo>
                  <a:cubicBezTo>
                    <a:pt x="796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6" y="180"/>
                    <a:pt x="801" y="180"/>
                  </a:cubicBezTo>
                  <a:cubicBezTo>
                    <a:pt x="805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5" y="308"/>
                    <a:pt x="801" y="308"/>
                  </a:cubicBezTo>
                  <a:cubicBezTo>
                    <a:pt x="796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5" y="16"/>
                    <a:pt x="782" y="12"/>
                    <a:pt x="782" y="8"/>
                  </a:cubicBezTo>
                  <a:cubicBezTo>
                    <a:pt x="782" y="3"/>
                    <a:pt x="785" y="0"/>
                    <a:pt x="790" y="0"/>
                  </a:cubicBezTo>
                  <a:lnTo>
                    <a:pt x="801" y="0"/>
                  </a:lnTo>
                  <a:cubicBezTo>
                    <a:pt x="805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5" y="116"/>
                    <a:pt x="801" y="116"/>
                  </a:cubicBezTo>
                  <a:cubicBezTo>
                    <a:pt x="796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3" y="16"/>
                    <a:pt x="590" y="12"/>
                    <a:pt x="590" y="8"/>
                  </a:cubicBezTo>
                  <a:cubicBezTo>
                    <a:pt x="590" y="3"/>
                    <a:pt x="593" y="0"/>
                    <a:pt x="598" y="0"/>
                  </a:cubicBezTo>
                  <a:lnTo>
                    <a:pt x="710" y="0"/>
                  </a:lnTo>
                  <a:cubicBezTo>
                    <a:pt x="714" y="0"/>
                    <a:pt x="718" y="3"/>
                    <a:pt x="718" y="8"/>
                  </a:cubicBezTo>
                  <a:cubicBezTo>
                    <a:pt x="718" y="12"/>
                    <a:pt x="714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1" y="16"/>
                    <a:pt x="398" y="12"/>
                    <a:pt x="398" y="8"/>
                  </a:cubicBezTo>
                  <a:cubicBezTo>
                    <a:pt x="398" y="3"/>
                    <a:pt x="401" y="0"/>
                    <a:pt x="406" y="0"/>
                  </a:cubicBezTo>
                  <a:lnTo>
                    <a:pt x="518" y="0"/>
                  </a:lnTo>
                  <a:cubicBezTo>
                    <a:pt x="522" y="0"/>
                    <a:pt x="526" y="3"/>
                    <a:pt x="526" y="8"/>
                  </a:cubicBezTo>
                  <a:cubicBezTo>
                    <a:pt x="526" y="12"/>
                    <a:pt x="522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09" y="16"/>
                    <a:pt x="206" y="12"/>
                    <a:pt x="206" y="8"/>
                  </a:cubicBezTo>
                  <a:cubicBezTo>
                    <a:pt x="206" y="3"/>
                    <a:pt x="209" y="0"/>
                    <a:pt x="214" y="0"/>
                  </a:cubicBezTo>
                  <a:lnTo>
                    <a:pt x="326" y="0"/>
                  </a:lnTo>
                  <a:cubicBezTo>
                    <a:pt x="330" y="0"/>
                    <a:pt x="334" y="3"/>
                    <a:pt x="334" y="8"/>
                  </a:cubicBezTo>
                  <a:cubicBezTo>
                    <a:pt x="334" y="12"/>
                    <a:pt x="330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7" y="16"/>
                    <a:pt x="14" y="12"/>
                    <a:pt x="14" y="8"/>
                  </a:cubicBezTo>
                  <a:cubicBezTo>
                    <a:pt x="14" y="3"/>
                    <a:pt x="17" y="0"/>
                    <a:pt x="22" y="0"/>
                  </a:cubicBezTo>
                  <a:lnTo>
                    <a:pt x="134" y="0"/>
                  </a:lnTo>
                  <a:cubicBezTo>
                    <a:pt x="138" y="0"/>
                    <a:pt x="142" y="3"/>
                    <a:pt x="142" y="8"/>
                  </a:cubicBezTo>
                  <a:cubicBezTo>
                    <a:pt x="142" y="12"/>
                    <a:pt x="138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7" name="Rectangle 386"/>
            <p:cNvSpPr>
              <a:spLocks noChangeArrowheads="1"/>
            </p:cNvSpPr>
            <p:nvPr/>
          </p:nvSpPr>
          <p:spPr bwMode="auto">
            <a:xfrm>
              <a:off x="2193" y="2983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66658" name="Line 387"/>
            <p:cNvSpPr>
              <a:spLocks noChangeShapeType="1"/>
            </p:cNvSpPr>
            <p:nvPr/>
          </p:nvSpPr>
          <p:spPr bwMode="auto">
            <a:xfrm>
              <a:off x="2158" y="3207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9" name="Freeform 388"/>
            <p:cNvSpPr>
              <a:spLocks/>
            </p:cNvSpPr>
            <p:nvPr/>
          </p:nvSpPr>
          <p:spPr bwMode="auto">
            <a:xfrm>
              <a:off x="2251" y="3177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3 w 93"/>
                <a:gd name="T3" fmla="*/ 30 h 61"/>
                <a:gd name="T4" fmla="*/ 0 w 93"/>
                <a:gd name="T5" fmla="*/ 61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0" name="Line 470"/>
            <p:cNvSpPr>
              <a:spLocks noChangeShapeType="1"/>
            </p:cNvSpPr>
            <p:nvPr/>
          </p:nvSpPr>
          <p:spPr bwMode="auto">
            <a:xfrm>
              <a:off x="2154" y="3556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1" name="Freeform 471"/>
            <p:cNvSpPr>
              <a:spLocks/>
            </p:cNvSpPr>
            <p:nvPr/>
          </p:nvSpPr>
          <p:spPr bwMode="auto">
            <a:xfrm>
              <a:off x="2247" y="3526"/>
              <a:ext cx="93" cy="61"/>
            </a:xfrm>
            <a:custGeom>
              <a:avLst/>
              <a:gdLst>
                <a:gd name="T0" fmla="*/ 0 w 93"/>
                <a:gd name="T1" fmla="*/ 0 h 61"/>
                <a:gd name="T2" fmla="*/ 93 w 93"/>
                <a:gd name="T3" fmla="*/ 30 h 61"/>
                <a:gd name="T4" fmla="*/ 0 w 93"/>
                <a:gd name="T5" fmla="*/ 61 h 61"/>
                <a:gd name="T6" fmla="*/ 0 w 93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1"/>
                <a:gd name="T14" fmla="*/ 93 w 9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1">
                  <a:moveTo>
                    <a:pt x="0" y="0"/>
                  </a:moveTo>
                  <a:lnTo>
                    <a:pt x="93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77"/>
          <p:cNvGrpSpPr>
            <a:grpSpLocks/>
          </p:cNvGrpSpPr>
          <p:nvPr/>
        </p:nvGrpSpPr>
        <p:grpSpPr bwMode="auto">
          <a:xfrm>
            <a:off x="2744788" y="4735513"/>
            <a:ext cx="481012" cy="1069975"/>
            <a:chOff x="1729" y="2983"/>
            <a:chExt cx="303" cy="674"/>
          </a:xfrm>
        </p:grpSpPr>
        <p:sp>
          <p:nvSpPr>
            <p:cNvPr id="66644" name="Rectangle 373"/>
            <p:cNvSpPr>
              <a:spLocks noChangeArrowheads="1"/>
            </p:cNvSpPr>
            <p:nvPr/>
          </p:nvSpPr>
          <p:spPr bwMode="auto">
            <a:xfrm>
              <a:off x="1732" y="3133"/>
              <a:ext cx="297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645" name="Freeform 374"/>
            <p:cNvSpPr>
              <a:spLocks noEditPoints="1"/>
            </p:cNvSpPr>
            <p:nvPr/>
          </p:nvSpPr>
          <p:spPr bwMode="auto">
            <a:xfrm>
              <a:off x="1729" y="3130"/>
              <a:ext cx="303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3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4" y="16"/>
                    <a:pt x="8" y="16"/>
                  </a:cubicBezTo>
                  <a:cubicBezTo>
                    <a:pt x="13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3" y="336"/>
                    <a:pt x="8" y="336"/>
                  </a:cubicBezTo>
                  <a:cubicBezTo>
                    <a:pt x="4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4" y="208"/>
                    <a:pt x="8" y="208"/>
                  </a:cubicBezTo>
                  <a:cubicBezTo>
                    <a:pt x="13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3" y="528"/>
                    <a:pt x="8" y="528"/>
                  </a:cubicBezTo>
                  <a:cubicBezTo>
                    <a:pt x="4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4" y="400"/>
                    <a:pt x="8" y="400"/>
                  </a:cubicBezTo>
                  <a:cubicBezTo>
                    <a:pt x="13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3" y="720"/>
                    <a:pt x="8" y="720"/>
                  </a:cubicBezTo>
                  <a:cubicBezTo>
                    <a:pt x="4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4" y="592"/>
                    <a:pt x="8" y="592"/>
                  </a:cubicBezTo>
                  <a:cubicBezTo>
                    <a:pt x="13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3" y="912"/>
                    <a:pt x="8" y="912"/>
                  </a:cubicBezTo>
                  <a:cubicBezTo>
                    <a:pt x="4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4" y="784"/>
                    <a:pt x="8" y="784"/>
                  </a:cubicBezTo>
                  <a:cubicBezTo>
                    <a:pt x="13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3" y="1104"/>
                    <a:pt x="8" y="1104"/>
                  </a:cubicBezTo>
                  <a:cubicBezTo>
                    <a:pt x="4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4" y="976"/>
                    <a:pt x="8" y="976"/>
                  </a:cubicBezTo>
                  <a:cubicBezTo>
                    <a:pt x="13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3" y="1296"/>
                    <a:pt x="8" y="1296"/>
                  </a:cubicBezTo>
                  <a:cubicBezTo>
                    <a:pt x="4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4" y="1168"/>
                    <a:pt x="8" y="1168"/>
                  </a:cubicBezTo>
                  <a:cubicBezTo>
                    <a:pt x="13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5" y="1390"/>
                    <a:pt x="98" y="1393"/>
                    <a:pt x="98" y="1398"/>
                  </a:cubicBezTo>
                  <a:cubicBezTo>
                    <a:pt x="98" y="1402"/>
                    <a:pt x="95" y="1406"/>
                    <a:pt x="90" y="1406"/>
                  </a:cubicBezTo>
                  <a:lnTo>
                    <a:pt x="8" y="1406"/>
                  </a:lnTo>
                  <a:cubicBezTo>
                    <a:pt x="4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4" y="1360"/>
                    <a:pt x="8" y="1360"/>
                  </a:cubicBezTo>
                  <a:cubicBezTo>
                    <a:pt x="13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7" y="1390"/>
                    <a:pt x="290" y="1393"/>
                    <a:pt x="290" y="1398"/>
                  </a:cubicBezTo>
                  <a:cubicBezTo>
                    <a:pt x="290" y="1402"/>
                    <a:pt x="287" y="1406"/>
                    <a:pt x="282" y="1406"/>
                  </a:cubicBezTo>
                  <a:lnTo>
                    <a:pt x="170" y="1406"/>
                  </a:lnTo>
                  <a:cubicBezTo>
                    <a:pt x="166" y="1406"/>
                    <a:pt x="162" y="1402"/>
                    <a:pt x="162" y="1398"/>
                  </a:cubicBezTo>
                  <a:cubicBezTo>
                    <a:pt x="162" y="1393"/>
                    <a:pt x="166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9" y="1390"/>
                    <a:pt x="482" y="1393"/>
                    <a:pt x="482" y="1398"/>
                  </a:cubicBezTo>
                  <a:cubicBezTo>
                    <a:pt x="482" y="1402"/>
                    <a:pt x="479" y="1406"/>
                    <a:pt x="474" y="1406"/>
                  </a:cubicBezTo>
                  <a:lnTo>
                    <a:pt x="362" y="1406"/>
                  </a:lnTo>
                  <a:cubicBezTo>
                    <a:pt x="358" y="1406"/>
                    <a:pt x="354" y="1402"/>
                    <a:pt x="354" y="1398"/>
                  </a:cubicBezTo>
                  <a:cubicBezTo>
                    <a:pt x="354" y="1393"/>
                    <a:pt x="358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1" y="1390"/>
                    <a:pt x="674" y="1393"/>
                    <a:pt x="674" y="1398"/>
                  </a:cubicBezTo>
                  <a:cubicBezTo>
                    <a:pt x="674" y="1402"/>
                    <a:pt x="671" y="1406"/>
                    <a:pt x="666" y="1406"/>
                  </a:cubicBezTo>
                  <a:lnTo>
                    <a:pt x="554" y="1406"/>
                  </a:lnTo>
                  <a:cubicBezTo>
                    <a:pt x="550" y="1406"/>
                    <a:pt x="546" y="1402"/>
                    <a:pt x="546" y="1398"/>
                  </a:cubicBezTo>
                  <a:cubicBezTo>
                    <a:pt x="546" y="1393"/>
                    <a:pt x="550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7" y="1332"/>
                    <a:pt x="801" y="1332"/>
                  </a:cubicBezTo>
                  <a:cubicBezTo>
                    <a:pt x="806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6" y="1406"/>
                    <a:pt x="801" y="1406"/>
                  </a:cubicBezTo>
                  <a:lnTo>
                    <a:pt x="746" y="1406"/>
                  </a:lnTo>
                  <a:cubicBezTo>
                    <a:pt x="742" y="1406"/>
                    <a:pt x="738" y="1402"/>
                    <a:pt x="738" y="1398"/>
                  </a:cubicBezTo>
                  <a:cubicBezTo>
                    <a:pt x="738" y="1393"/>
                    <a:pt x="742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7" y="1140"/>
                    <a:pt x="801" y="1140"/>
                  </a:cubicBezTo>
                  <a:cubicBezTo>
                    <a:pt x="806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6" y="1268"/>
                    <a:pt x="801" y="1268"/>
                  </a:cubicBezTo>
                  <a:cubicBezTo>
                    <a:pt x="797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7" y="948"/>
                    <a:pt x="801" y="948"/>
                  </a:cubicBezTo>
                  <a:cubicBezTo>
                    <a:pt x="806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6" y="1076"/>
                    <a:pt x="801" y="1076"/>
                  </a:cubicBezTo>
                  <a:cubicBezTo>
                    <a:pt x="797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7" y="756"/>
                    <a:pt x="801" y="756"/>
                  </a:cubicBezTo>
                  <a:cubicBezTo>
                    <a:pt x="806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6" y="884"/>
                    <a:pt x="801" y="884"/>
                  </a:cubicBezTo>
                  <a:cubicBezTo>
                    <a:pt x="797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7" y="564"/>
                    <a:pt x="801" y="564"/>
                  </a:cubicBezTo>
                  <a:cubicBezTo>
                    <a:pt x="806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6" y="692"/>
                    <a:pt x="801" y="692"/>
                  </a:cubicBezTo>
                  <a:cubicBezTo>
                    <a:pt x="797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7" y="372"/>
                    <a:pt x="801" y="372"/>
                  </a:cubicBezTo>
                  <a:cubicBezTo>
                    <a:pt x="806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6" y="500"/>
                    <a:pt x="801" y="500"/>
                  </a:cubicBezTo>
                  <a:cubicBezTo>
                    <a:pt x="797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7" y="180"/>
                    <a:pt x="801" y="180"/>
                  </a:cubicBezTo>
                  <a:cubicBezTo>
                    <a:pt x="806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6" y="308"/>
                    <a:pt x="801" y="308"/>
                  </a:cubicBezTo>
                  <a:cubicBezTo>
                    <a:pt x="797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6" y="16"/>
                    <a:pt x="782" y="12"/>
                    <a:pt x="782" y="8"/>
                  </a:cubicBezTo>
                  <a:cubicBezTo>
                    <a:pt x="782" y="3"/>
                    <a:pt x="786" y="0"/>
                    <a:pt x="790" y="0"/>
                  </a:cubicBezTo>
                  <a:lnTo>
                    <a:pt x="801" y="0"/>
                  </a:lnTo>
                  <a:cubicBezTo>
                    <a:pt x="806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6" y="116"/>
                    <a:pt x="801" y="116"/>
                  </a:cubicBezTo>
                  <a:cubicBezTo>
                    <a:pt x="797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4" y="16"/>
                    <a:pt x="590" y="12"/>
                    <a:pt x="590" y="8"/>
                  </a:cubicBezTo>
                  <a:cubicBezTo>
                    <a:pt x="590" y="3"/>
                    <a:pt x="594" y="0"/>
                    <a:pt x="598" y="0"/>
                  </a:cubicBezTo>
                  <a:lnTo>
                    <a:pt x="710" y="0"/>
                  </a:lnTo>
                  <a:cubicBezTo>
                    <a:pt x="714" y="0"/>
                    <a:pt x="718" y="3"/>
                    <a:pt x="718" y="8"/>
                  </a:cubicBezTo>
                  <a:cubicBezTo>
                    <a:pt x="718" y="12"/>
                    <a:pt x="714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2" y="16"/>
                    <a:pt x="398" y="12"/>
                    <a:pt x="398" y="8"/>
                  </a:cubicBezTo>
                  <a:cubicBezTo>
                    <a:pt x="398" y="3"/>
                    <a:pt x="402" y="0"/>
                    <a:pt x="406" y="0"/>
                  </a:cubicBezTo>
                  <a:lnTo>
                    <a:pt x="518" y="0"/>
                  </a:lnTo>
                  <a:cubicBezTo>
                    <a:pt x="522" y="0"/>
                    <a:pt x="526" y="3"/>
                    <a:pt x="526" y="8"/>
                  </a:cubicBezTo>
                  <a:cubicBezTo>
                    <a:pt x="526" y="12"/>
                    <a:pt x="522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10" y="16"/>
                    <a:pt x="206" y="12"/>
                    <a:pt x="206" y="8"/>
                  </a:cubicBezTo>
                  <a:cubicBezTo>
                    <a:pt x="206" y="3"/>
                    <a:pt x="210" y="0"/>
                    <a:pt x="214" y="0"/>
                  </a:cubicBezTo>
                  <a:lnTo>
                    <a:pt x="326" y="0"/>
                  </a:lnTo>
                  <a:cubicBezTo>
                    <a:pt x="330" y="0"/>
                    <a:pt x="334" y="3"/>
                    <a:pt x="334" y="8"/>
                  </a:cubicBezTo>
                  <a:cubicBezTo>
                    <a:pt x="334" y="12"/>
                    <a:pt x="330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8" y="16"/>
                    <a:pt x="14" y="12"/>
                    <a:pt x="14" y="8"/>
                  </a:cubicBezTo>
                  <a:cubicBezTo>
                    <a:pt x="14" y="3"/>
                    <a:pt x="18" y="0"/>
                    <a:pt x="22" y="0"/>
                  </a:cubicBezTo>
                  <a:lnTo>
                    <a:pt x="134" y="0"/>
                  </a:lnTo>
                  <a:cubicBezTo>
                    <a:pt x="138" y="0"/>
                    <a:pt x="142" y="3"/>
                    <a:pt x="142" y="8"/>
                  </a:cubicBezTo>
                  <a:cubicBezTo>
                    <a:pt x="142" y="12"/>
                    <a:pt x="138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6" name="Rectangle 375"/>
            <p:cNvSpPr>
              <a:spLocks noChangeArrowheads="1"/>
            </p:cNvSpPr>
            <p:nvPr/>
          </p:nvSpPr>
          <p:spPr bwMode="auto">
            <a:xfrm>
              <a:off x="1845" y="2983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66647" name="Line 376"/>
            <p:cNvSpPr>
              <a:spLocks noChangeShapeType="1"/>
            </p:cNvSpPr>
            <p:nvPr/>
          </p:nvSpPr>
          <p:spPr bwMode="auto">
            <a:xfrm>
              <a:off x="1806" y="3207"/>
              <a:ext cx="10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8" name="Freeform 377"/>
            <p:cNvSpPr>
              <a:spLocks/>
            </p:cNvSpPr>
            <p:nvPr/>
          </p:nvSpPr>
          <p:spPr bwMode="auto">
            <a:xfrm>
              <a:off x="1900" y="3177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9" name="Line 380"/>
            <p:cNvSpPr>
              <a:spLocks noChangeShapeType="1"/>
            </p:cNvSpPr>
            <p:nvPr/>
          </p:nvSpPr>
          <p:spPr bwMode="auto">
            <a:xfrm>
              <a:off x="1800" y="3334"/>
              <a:ext cx="10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0" name="Freeform 381"/>
            <p:cNvSpPr>
              <a:spLocks/>
            </p:cNvSpPr>
            <p:nvPr/>
          </p:nvSpPr>
          <p:spPr bwMode="auto">
            <a:xfrm>
              <a:off x="1894" y="3304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1" name="Line 382"/>
            <p:cNvSpPr>
              <a:spLocks noChangeShapeType="1"/>
            </p:cNvSpPr>
            <p:nvPr/>
          </p:nvSpPr>
          <p:spPr bwMode="auto">
            <a:xfrm>
              <a:off x="1800" y="3447"/>
              <a:ext cx="10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2" name="Freeform 383"/>
            <p:cNvSpPr>
              <a:spLocks/>
            </p:cNvSpPr>
            <p:nvPr/>
          </p:nvSpPr>
          <p:spPr bwMode="auto">
            <a:xfrm>
              <a:off x="1894" y="3417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3" name="Line 475"/>
            <p:cNvSpPr>
              <a:spLocks noChangeShapeType="1"/>
            </p:cNvSpPr>
            <p:nvPr/>
          </p:nvSpPr>
          <p:spPr bwMode="auto">
            <a:xfrm>
              <a:off x="1799" y="3556"/>
              <a:ext cx="10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4" name="Freeform 476"/>
            <p:cNvSpPr>
              <a:spLocks/>
            </p:cNvSpPr>
            <p:nvPr/>
          </p:nvSpPr>
          <p:spPr bwMode="auto">
            <a:xfrm>
              <a:off x="1893" y="3526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508"/>
          <p:cNvGrpSpPr>
            <a:grpSpLocks/>
          </p:cNvGrpSpPr>
          <p:nvPr/>
        </p:nvGrpSpPr>
        <p:grpSpPr bwMode="auto">
          <a:xfrm>
            <a:off x="4418013" y="4735513"/>
            <a:ext cx="481012" cy="1069975"/>
            <a:chOff x="2783" y="2983"/>
            <a:chExt cx="303" cy="674"/>
          </a:xfrm>
        </p:grpSpPr>
        <p:sp>
          <p:nvSpPr>
            <p:cNvPr id="66633" name="Rectangle 406"/>
            <p:cNvSpPr>
              <a:spLocks noChangeArrowheads="1"/>
            </p:cNvSpPr>
            <p:nvPr/>
          </p:nvSpPr>
          <p:spPr bwMode="auto">
            <a:xfrm>
              <a:off x="2786" y="3133"/>
              <a:ext cx="297" cy="5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634" name="Freeform 407"/>
            <p:cNvSpPr>
              <a:spLocks noEditPoints="1"/>
            </p:cNvSpPr>
            <p:nvPr/>
          </p:nvSpPr>
          <p:spPr bwMode="auto">
            <a:xfrm>
              <a:off x="2783" y="3130"/>
              <a:ext cx="303" cy="527"/>
            </a:xfrm>
            <a:custGeom>
              <a:avLst/>
              <a:gdLst>
                <a:gd name="T0" fmla="*/ 0 w 809"/>
                <a:gd name="T1" fmla="*/ 0 h 1406"/>
                <a:gd name="T2" fmla="*/ 0 w 809"/>
                <a:gd name="T3" fmla="*/ 0 h 1406"/>
                <a:gd name="T4" fmla="*/ 0 w 809"/>
                <a:gd name="T5" fmla="*/ 0 h 1406"/>
                <a:gd name="T6" fmla="*/ 0 w 809"/>
                <a:gd name="T7" fmla="*/ 0 h 1406"/>
                <a:gd name="T8" fmla="*/ 0 w 809"/>
                <a:gd name="T9" fmla="*/ 0 h 1406"/>
                <a:gd name="T10" fmla="*/ 0 w 809"/>
                <a:gd name="T11" fmla="*/ 0 h 1406"/>
                <a:gd name="T12" fmla="*/ 0 w 809"/>
                <a:gd name="T13" fmla="*/ 0 h 1406"/>
                <a:gd name="T14" fmla="*/ 0 w 809"/>
                <a:gd name="T15" fmla="*/ 0 h 1406"/>
                <a:gd name="T16" fmla="*/ 0 w 809"/>
                <a:gd name="T17" fmla="*/ 0 h 1406"/>
                <a:gd name="T18" fmla="*/ 0 w 809"/>
                <a:gd name="T19" fmla="*/ 0 h 1406"/>
                <a:gd name="T20" fmla="*/ 0 w 809"/>
                <a:gd name="T21" fmla="*/ 0 h 1406"/>
                <a:gd name="T22" fmla="*/ 0 w 809"/>
                <a:gd name="T23" fmla="*/ 0 h 1406"/>
                <a:gd name="T24" fmla="*/ 0 w 809"/>
                <a:gd name="T25" fmla="*/ 0 h 1406"/>
                <a:gd name="T26" fmla="*/ 0 w 809"/>
                <a:gd name="T27" fmla="*/ 0 h 1406"/>
                <a:gd name="T28" fmla="*/ 0 w 809"/>
                <a:gd name="T29" fmla="*/ 0 h 1406"/>
                <a:gd name="T30" fmla="*/ 0 w 809"/>
                <a:gd name="T31" fmla="*/ 0 h 1406"/>
                <a:gd name="T32" fmla="*/ 0 w 809"/>
                <a:gd name="T33" fmla="*/ 0 h 1406"/>
                <a:gd name="T34" fmla="*/ 0 w 809"/>
                <a:gd name="T35" fmla="*/ 0 h 1406"/>
                <a:gd name="T36" fmla="*/ 0 w 809"/>
                <a:gd name="T37" fmla="*/ 0 h 1406"/>
                <a:gd name="T38" fmla="*/ 0 w 809"/>
                <a:gd name="T39" fmla="*/ 0 h 1406"/>
                <a:gd name="T40" fmla="*/ 0 w 809"/>
                <a:gd name="T41" fmla="*/ 0 h 1406"/>
                <a:gd name="T42" fmla="*/ 0 w 809"/>
                <a:gd name="T43" fmla="*/ 0 h 1406"/>
                <a:gd name="T44" fmla="*/ 0 w 809"/>
                <a:gd name="T45" fmla="*/ 0 h 1406"/>
                <a:gd name="T46" fmla="*/ 0 w 809"/>
                <a:gd name="T47" fmla="*/ 0 h 1406"/>
                <a:gd name="T48" fmla="*/ 0 w 809"/>
                <a:gd name="T49" fmla="*/ 0 h 1406"/>
                <a:gd name="T50" fmla="*/ 0 w 809"/>
                <a:gd name="T51" fmla="*/ 0 h 1406"/>
                <a:gd name="T52" fmla="*/ 0 w 809"/>
                <a:gd name="T53" fmla="*/ 0 h 1406"/>
                <a:gd name="T54" fmla="*/ 0 w 809"/>
                <a:gd name="T55" fmla="*/ 0 h 1406"/>
                <a:gd name="T56" fmla="*/ 0 w 809"/>
                <a:gd name="T57" fmla="*/ 0 h 1406"/>
                <a:gd name="T58" fmla="*/ 0 w 809"/>
                <a:gd name="T59" fmla="*/ 0 h 1406"/>
                <a:gd name="T60" fmla="*/ 0 w 809"/>
                <a:gd name="T61" fmla="*/ 0 h 1406"/>
                <a:gd name="T62" fmla="*/ 0 w 809"/>
                <a:gd name="T63" fmla="*/ 0 h 1406"/>
                <a:gd name="T64" fmla="*/ 0 w 809"/>
                <a:gd name="T65" fmla="*/ 0 h 1406"/>
                <a:gd name="T66" fmla="*/ 0 w 809"/>
                <a:gd name="T67" fmla="*/ 0 h 1406"/>
                <a:gd name="T68" fmla="*/ 0 w 809"/>
                <a:gd name="T69" fmla="*/ 0 h 1406"/>
                <a:gd name="T70" fmla="*/ 0 w 809"/>
                <a:gd name="T71" fmla="*/ 0 h 1406"/>
                <a:gd name="T72" fmla="*/ 0 w 809"/>
                <a:gd name="T73" fmla="*/ 0 h 1406"/>
                <a:gd name="T74" fmla="*/ 0 w 809"/>
                <a:gd name="T75" fmla="*/ 0 h 1406"/>
                <a:gd name="T76" fmla="*/ 0 w 809"/>
                <a:gd name="T77" fmla="*/ 0 h 1406"/>
                <a:gd name="T78" fmla="*/ 0 w 809"/>
                <a:gd name="T79" fmla="*/ 0 h 1406"/>
                <a:gd name="T80" fmla="*/ 0 w 809"/>
                <a:gd name="T81" fmla="*/ 0 h 1406"/>
                <a:gd name="T82" fmla="*/ 0 w 809"/>
                <a:gd name="T83" fmla="*/ 0 h 1406"/>
                <a:gd name="T84" fmla="*/ 0 w 809"/>
                <a:gd name="T85" fmla="*/ 0 h 1406"/>
                <a:gd name="T86" fmla="*/ 0 w 809"/>
                <a:gd name="T87" fmla="*/ 0 h 1406"/>
                <a:gd name="T88" fmla="*/ 0 w 809"/>
                <a:gd name="T89" fmla="*/ 0 h 1406"/>
                <a:gd name="T90" fmla="*/ 0 w 809"/>
                <a:gd name="T91" fmla="*/ 0 h 1406"/>
                <a:gd name="T92" fmla="*/ 0 w 809"/>
                <a:gd name="T93" fmla="*/ 0 h 1406"/>
                <a:gd name="T94" fmla="*/ 0 w 809"/>
                <a:gd name="T95" fmla="*/ 0 h 1406"/>
                <a:gd name="T96" fmla="*/ 0 w 809"/>
                <a:gd name="T97" fmla="*/ 0 h 1406"/>
                <a:gd name="T98" fmla="*/ 0 w 809"/>
                <a:gd name="T99" fmla="*/ 0 h 1406"/>
                <a:gd name="T100" fmla="*/ 0 w 809"/>
                <a:gd name="T101" fmla="*/ 0 h 1406"/>
                <a:gd name="T102" fmla="*/ 0 w 809"/>
                <a:gd name="T103" fmla="*/ 0 h 1406"/>
                <a:gd name="T104" fmla="*/ 0 w 809"/>
                <a:gd name="T105" fmla="*/ 0 h 1406"/>
                <a:gd name="T106" fmla="*/ 0 w 809"/>
                <a:gd name="T107" fmla="*/ 0 h 1406"/>
                <a:gd name="T108" fmla="*/ 0 w 809"/>
                <a:gd name="T109" fmla="*/ 0 h 1406"/>
                <a:gd name="T110" fmla="*/ 0 w 809"/>
                <a:gd name="T111" fmla="*/ 0 h 1406"/>
                <a:gd name="T112" fmla="*/ 0 w 809"/>
                <a:gd name="T113" fmla="*/ 0 h 14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9"/>
                <a:gd name="T172" fmla="*/ 0 h 1406"/>
                <a:gd name="T173" fmla="*/ 809 w 809"/>
                <a:gd name="T174" fmla="*/ 1406 h 14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9" h="1406">
                  <a:moveTo>
                    <a:pt x="16" y="24"/>
                  </a:moveTo>
                  <a:lnTo>
                    <a:pt x="16" y="136"/>
                  </a:lnTo>
                  <a:cubicBezTo>
                    <a:pt x="16" y="140"/>
                    <a:pt x="12" y="144"/>
                    <a:pt x="8" y="144"/>
                  </a:cubicBezTo>
                  <a:cubicBezTo>
                    <a:pt x="4" y="144"/>
                    <a:pt x="0" y="140"/>
                    <a:pt x="0" y="136"/>
                  </a:cubicBezTo>
                  <a:lnTo>
                    <a:pt x="0" y="24"/>
                  </a:lnTo>
                  <a:cubicBezTo>
                    <a:pt x="0" y="19"/>
                    <a:pt x="4" y="16"/>
                    <a:pt x="8" y="16"/>
                  </a:cubicBezTo>
                  <a:cubicBezTo>
                    <a:pt x="12" y="16"/>
                    <a:pt x="16" y="19"/>
                    <a:pt x="16" y="24"/>
                  </a:cubicBezTo>
                  <a:close/>
                  <a:moveTo>
                    <a:pt x="16" y="216"/>
                  </a:moveTo>
                  <a:lnTo>
                    <a:pt x="16" y="328"/>
                  </a:lnTo>
                  <a:cubicBezTo>
                    <a:pt x="16" y="332"/>
                    <a:pt x="12" y="336"/>
                    <a:pt x="8" y="336"/>
                  </a:cubicBezTo>
                  <a:cubicBezTo>
                    <a:pt x="4" y="336"/>
                    <a:pt x="0" y="332"/>
                    <a:pt x="0" y="328"/>
                  </a:cubicBezTo>
                  <a:lnTo>
                    <a:pt x="0" y="216"/>
                  </a:lnTo>
                  <a:cubicBezTo>
                    <a:pt x="0" y="211"/>
                    <a:pt x="4" y="208"/>
                    <a:pt x="8" y="208"/>
                  </a:cubicBezTo>
                  <a:cubicBezTo>
                    <a:pt x="12" y="208"/>
                    <a:pt x="16" y="211"/>
                    <a:pt x="16" y="216"/>
                  </a:cubicBezTo>
                  <a:close/>
                  <a:moveTo>
                    <a:pt x="16" y="408"/>
                  </a:moveTo>
                  <a:lnTo>
                    <a:pt x="16" y="520"/>
                  </a:lnTo>
                  <a:cubicBezTo>
                    <a:pt x="16" y="524"/>
                    <a:pt x="12" y="528"/>
                    <a:pt x="8" y="528"/>
                  </a:cubicBezTo>
                  <a:cubicBezTo>
                    <a:pt x="4" y="528"/>
                    <a:pt x="0" y="524"/>
                    <a:pt x="0" y="520"/>
                  </a:cubicBezTo>
                  <a:lnTo>
                    <a:pt x="0" y="408"/>
                  </a:lnTo>
                  <a:cubicBezTo>
                    <a:pt x="0" y="403"/>
                    <a:pt x="4" y="400"/>
                    <a:pt x="8" y="400"/>
                  </a:cubicBezTo>
                  <a:cubicBezTo>
                    <a:pt x="12" y="400"/>
                    <a:pt x="16" y="403"/>
                    <a:pt x="16" y="408"/>
                  </a:cubicBezTo>
                  <a:close/>
                  <a:moveTo>
                    <a:pt x="16" y="600"/>
                  </a:moveTo>
                  <a:lnTo>
                    <a:pt x="16" y="712"/>
                  </a:lnTo>
                  <a:cubicBezTo>
                    <a:pt x="16" y="716"/>
                    <a:pt x="12" y="720"/>
                    <a:pt x="8" y="720"/>
                  </a:cubicBezTo>
                  <a:cubicBezTo>
                    <a:pt x="4" y="720"/>
                    <a:pt x="0" y="716"/>
                    <a:pt x="0" y="712"/>
                  </a:cubicBezTo>
                  <a:lnTo>
                    <a:pt x="0" y="600"/>
                  </a:lnTo>
                  <a:cubicBezTo>
                    <a:pt x="0" y="595"/>
                    <a:pt x="4" y="592"/>
                    <a:pt x="8" y="592"/>
                  </a:cubicBezTo>
                  <a:cubicBezTo>
                    <a:pt x="12" y="592"/>
                    <a:pt x="16" y="595"/>
                    <a:pt x="16" y="600"/>
                  </a:cubicBezTo>
                  <a:close/>
                  <a:moveTo>
                    <a:pt x="16" y="792"/>
                  </a:moveTo>
                  <a:lnTo>
                    <a:pt x="16" y="904"/>
                  </a:lnTo>
                  <a:cubicBezTo>
                    <a:pt x="16" y="908"/>
                    <a:pt x="12" y="912"/>
                    <a:pt x="8" y="912"/>
                  </a:cubicBezTo>
                  <a:cubicBezTo>
                    <a:pt x="4" y="912"/>
                    <a:pt x="0" y="908"/>
                    <a:pt x="0" y="904"/>
                  </a:cubicBezTo>
                  <a:lnTo>
                    <a:pt x="0" y="792"/>
                  </a:lnTo>
                  <a:cubicBezTo>
                    <a:pt x="0" y="787"/>
                    <a:pt x="4" y="784"/>
                    <a:pt x="8" y="784"/>
                  </a:cubicBezTo>
                  <a:cubicBezTo>
                    <a:pt x="12" y="784"/>
                    <a:pt x="16" y="787"/>
                    <a:pt x="16" y="792"/>
                  </a:cubicBezTo>
                  <a:close/>
                  <a:moveTo>
                    <a:pt x="16" y="984"/>
                  </a:moveTo>
                  <a:lnTo>
                    <a:pt x="16" y="1096"/>
                  </a:lnTo>
                  <a:cubicBezTo>
                    <a:pt x="16" y="1100"/>
                    <a:pt x="12" y="1104"/>
                    <a:pt x="8" y="1104"/>
                  </a:cubicBezTo>
                  <a:cubicBezTo>
                    <a:pt x="4" y="1104"/>
                    <a:pt x="0" y="1100"/>
                    <a:pt x="0" y="1096"/>
                  </a:cubicBezTo>
                  <a:lnTo>
                    <a:pt x="0" y="984"/>
                  </a:lnTo>
                  <a:cubicBezTo>
                    <a:pt x="0" y="979"/>
                    <a:pt x="4" y="976"/>
                    <a:pt x="8" y="976"/>
                  </a:cubicBezTo>
                  <a:cubicBezTo>
                    <a:pt x="12" y="976"/>
                    <a:pt x="16" y="979"/>
                    <a:pt x="16" y="984"/>
                  </a:cubicBezTo>
                  <a:close/>
                  <a:moveTo>
                    <a:pt x="16" y="1176"/>
                  </a:moveTo>
                  <a:lnTo>
                    <a:pt x="16" y="1288"/>
                  </a:lnTo>
                  <a:cubicBezTo>
                    <a:pt x="16" y="1292"/>
                    <a:pt x="12" y="1296"/>
                    <a:pt x="8" y="1296"/>
                  </a:cubicBezTo>
                  <a:cubicBezTo>
                    <a:pt x="4" y="1296"/>
                    <a:pt x="0" y="1292"/>
                    <a:pt x="0" y="1288"/>
                  </a:cubicBezTo>
                  <a:lnTo>
                    <a:pt x="0" y="1176"/>
                  </a:lnTo>
                  <a:cubicBezTo>
                    <a:pt x="0" y="1171"/>
                    <a:pt x="4" y="1168"/>
                    <a:pt x="8" y="1168"/>
                  </a:cubicBezTo>
                  <a:cubicBezTo>
                    <a:pt x="12" y="1168"/>
                    <a:pt x="16" y="1171"/>
                    <a:pt x="16" y="1176"/>
                  </a:cubicBezTo>
                  <a:close/>
                  <a:moveTo>
                    <a:pt x="16" y="1368"/>
                  </a:moveTo>
                  <a:lnTo>
                    <a:pt x="16" y="1398"/>
                  </a:lnTo>
                  <a:lnTo>
                    <a:pt x="8" y="1390"/>
                  </a:lnTo>
                  <a:lnTo>
                    <a:pt x="90" y="1390"/>
                  </a:lnTo>
                  <a:cubicBezTo>
                    <a:pt x="94" y="1390"/>
                    <a:pt x="98" y="1393"/>
                    <a:pt x="98" y="1398"/>
                  </a:cubicBezTo>
                  <a:cubicBezTo>
                    <a:pt x="98" y="1402"/>
                    <a:pt x="94" y="1406"/>
                    <a:pt x="90" y="1406"/>
                  </a:cubicBezTo>
                  <a:lnTo>
                    <a:pt x="8" y="1406"/>
                  </a:lnTo>
                  <a:cubicBezTo>
                    <a:pt x="4" y="1406"/>
                    <a:pt x="0" y="1402"/>
                    <a:pt x="0" y="1398"/>
                  </a:cubicBezTo>
                  <a:lnTo>
                    <a:pt x="0" y="1368"/>
                  </a:lnTo>
                  <a:cubicBezTo>
                    <a:pt x="0" y="1363"/>
                    <a:pt x="4" y="1360"/>
                    <a:pt x="8" y="1360"/>
                  </a:cubicBezTo>
                  <a:cubicBezTo>
                    <a:pt x="12" y="1360"/>
                    <a:pt x="16" y="1363"/>
                    <a:pt x="16" y="1368"/>
                  </a:cubicBezTo>
                  <a:close/>
                  <a:moveTo>
                    <a:pt x="170" y="1390"/>
                  </a:moveTo>
                  <a:lnTo>
                    <a:pt x="282" y="1390"/>
                  </a:lnTo>
                  <a:cubicBezTo>
                    <a:pt x="286" y="1390"/>
                    <a:pt x="290" y="1393"/>
                    <a:pt x="290" y="1398"/>
                  </a:cubicBezTo>
                  <a:cubicBezTo>
                    <a:pt x="290" y="1402"/>
                    <a:pt x="286" y="1406"/>
                    <a:pt x="282" y="1406"/>
                  </a:cubicBezTo>
                  <a:lnTo>
                    <a:pt x="170" y="1406"/>
                  </a:lnTo>
                  <a:cubicBezTo>
                    <a:pt x="166" y="1406"/>
                    <a:pt x="162" y="1402"/>
                    <a:pt x="162" y="1398"/>
                  </a:cubicBezTo>
                  <a:cubicBezTo>
                    <a:pt x="162" y="1393"/>
                    <a:pt x="166" y="1390"/>
                    <a:pt x="170" y="1390"/>
                  </a:cubicBezTo>
                  <a:close/>
                  <a:moveTo>
                    <a:pt x="362" y="1390"/>
                  </a:moveTo>
                  <a:lnTo>
                    <a:pt x="474" y="1390"/>
                  </a:lnTo>
                  <a:cubicBezTo>
                    <a:pt x="478" y="1390"/>
                    <a:pt x="482" y="1393"/>
                    <a:pt x="482" y="1398"/>
                  </a:cubicBezTo>
                  <a:cubicBezTo>
                    <a:pt x="482" y="1402"/>
                    <a:pt x="478" y="1406"/>
                    <a:pt x="474" y="1406"/>
                  </a:cubicBezTo>
                  <a:lnTo>
                    <a:pt x="362" y="1406"/>
                  </a:lnTo>
                  <a:cubicBezTo>
                    <a:pt x="358" y="1406"/>
                    <a:pt x="354" y="1402"/>
                    <a:pt x="354" y="1398"/>
                  </a:cubicBezTo>
                  <a:cubicBezTo>
                    <a:pt x="354" y="1393"/>
                    <a:pt x="358" y="1390"/>
                    <a:pt x="362" y="1390"/>
                  </a:cubicBezTo>
                  <a:close/>
                  <a:moveTo>
                    <a:pt x="554" y="1390"/>
                  </a:moveTo>
                  <a:lnTo>
                    <a:pt x="666" y="1390"/>
                  </a:lnTo>
                  <a:cubicBezTo>
                    <a:pt x="670" y="1390"/>
                    <a:pt x="674" y="1393"/>
                    <a:pt x="674" y="1398"/>
                  </a:cubicBezTo>
                  <a:cubicBezTo>
                    <a:pt x="674" y="1402"/>
                    <a:pt x="670" y="1406"/>
                    <a:pt x="666" y="1406"/>
                  </a:cubicBezTo>
                  <a:lnTo>
                    <a:pt x="554" y="1406"/>
                  </a:lnTo>
                  <a:cubicBezTo>
                    <a:pt x="550" y="1406"/>
                    <a:pt x="546" y="1402"/>
                    <a:pt x="546" y="1398"/>
                  </a:cubicBezTo>
                  <a:cubicBezTo>
                    <a:pt x="546" y="1393"/>
                    <a:pt x="550" y="1390"/>
                    <a:pt x="554" y="1390"/>
                  </a:cubicBezTo>
                  <a:close/>
                  <a:moveTo>
                    <a:pt x="746" y="1390"/>
                  </a:moveTo>
                  <a:lnTo>
                    <a:pt x="801" y="1390"/>
                  </a:lnTo>
                  <a:lnTo>
                    <a:pt x="793" y="1398"/>
                  </a:lnTo>
                  <a:lnTo>
                    <a:pt x="793" y="1340"/>
                  </a:lnTo>
                  <a:cubicBezTo>
                    <a:pt x="793" y="1336"/>
                    <a:pt x="796" y="1332"/>
                    <a:pt x="801" y="1332"/>
                  </a:cubicBezTo>
                  <a:cubicBezTo>
                    <a:pt x="805" y="1332"/>
                    <a:pt x="809" y="1336"/>
                    <a:pt x="809" y="1340"/>
                  </a:cubicBezTo>
                  <a:lnTo>
                    <a:pt x="809" y="1398"/>
                  </a:lnTo>
                  <a:cubicBezTo>
                    <a:pt x="809" y="1402"/>
                    <a:pt x="805" y="1406"/>
                    <a:pt x="801" y="1406"/>
                  </a:cubicBezTo>
                  <a:lnTo>
                    <a:pt x="746" y="1406"/>
                  </a:lnTo>
                  <a:cubicBezTo>
                    <a:pt x="742" y="1406"/>
                    <a:pt x="738" y="1402"/>
                    <a:pt x="738" y="1398"/>
                  </a:cubicBezTo>
                  <a:cubicBezTo>
                    <a:pt x="738" y="1393"/>
                    <a:pt x="742" y="1390"/>
                    <a:pt x="746" y="1390"/>
                  </a:cubicBezTo>
                  <a:close/>
                  <a:moveTo>
                    <a:pt x="793" y="1260"/>
                  </a:moveTo>
                  <a:lnTo>
                    <a:pt x="793" y="1148"/>
                  </a:lnTo>
                  <a:cubicBezTo>
                    <a:pt x="793" y="1144"/>
                    <a:pt x="796" y="1140"/>
                    <a:pt x="801" y="1140"/>
                  </a:cubicBezTo>
                  <a:cubicBezTo>
                    <a:pt x="805" y="1140"/>
                    <a:pt x="809" y="1144"/>
                    <a:pt x="809" y="1148"/>
                  </a:cubicBezTo>
                  <a:lnTo>
                    <a:pt x="809" y="1260"/>
                  </a:lnTo>
                  <a:cubicBezTo>
                    <a:pt x="809" y="1265"/>
                    <a:pt x="805" y="1268"/>
                    <a:pt x="801" y="1268"/>
                  </a:cubicBezTo>
                  <a:cubicBezTo>
                    <a:pt x="796" y="1268"/>
                    <a:pt x="793" y="1265"/>
                    <a:pt x="793" y="1260"/>
                  </a:cubicBezTo>
                  <a:close/>
                  <a:moveTo>
                    <a:pt x="793" y="1068"/>
                  </a:moveTo>
                  <a:lnTo>
                    <a:pt x="793" y="956"/>
                  </a:lnTo>
                  <a:cubicBezTo>
                    <a:pt x="793" y="952"/>
                    <a:pt x="796" y="948"/>
                    <a:pt x="801" y="948"/>
                  </a:cubicBezTo>
                  <a:cubicBezTo>
                    <a:pt x="805" y="948"/>
                    <a:pt x="809" y="952"/>
                    <a:pt x="809" y="956"/>
                  </a:cubicBezTo>
                  <a:lnTo>
                    <a:pt x="809" y="1068"/>
                  </a:lnTo>
                  <a:cubicBezTo>
                    <a:pt x="809" y="1073"/>
                    <a:pt x="805" y="1076"/>
                    <a:pt x="801" y="1076"/>
                  </a:cubicBezTo>
                  <a:cubicBezTo>
                    <a:pt x="796" y="1076"/>
                    <a:pt x="793" y="1073"/>
                    <a:pt x="793" y="1068"/>
                  </a:cubicBezTo>
                  <a:close/>
                  <a:moveTo>
                    <a:pt x="793" y="876"/>
                  </a:moveTo>
                  <a:lnTo>
                    <a:pt x="793" y="764"/>
                  </a:lnTo>
                  <a:cubicBezTo>
                    <a:pt x="793" y="760"/>
                    <a:pt x="796" y="756"/>
                    <a:pt x="801" y="756"/>
                  </a:cubicBezTo>
                  <a:cubicBezTo>
                    <a:pt x="805" y="756"/>
                    <a:pt x="809" y="760"/>
                    <a:pt x="809" y="764"/>
                  </a:cubicBezTo>
                  <a:lnTo>
                    <a:pt x="809" y="876"/>
                  </a:lnTo>
                  <a:cubicBezTo>
                    <a:pt x="809" y="881"/>
                    <a:pt x="805" y="884"/>
                    <a:pt x="801" y="884"/>
                  </a:cubicBezTo>
                  <a:cubicBezTo>
                    <a:pt x="796" y="884"/>
                    <a:pt x="793" y="881"/>
                    <a:pt x="793" y="876"/>
                  </a:cubicBezTo>
                  <a:close/>
                  <a:moveTo>
                    <a:pt x="793" y="684"/>
                  </a:moveTo>
                  <a:lnTo>
                    <a:pt x="793" y="572"/>
                  </a:lnTo>
                  <a:cubicBezTo>
                    <a:pt x="793" y="568"/>
                    <a:pt x="796" y="564"/>
                    <a:pt x="801" y="564"/>
                  </a:cubicBezTo>
                  <a:cubicBezTo>
                    <a:pt x="805" y="564"/>
                    <a:pt x="809" y="568"/>
                    <a:pt x="809" y="572"/>
                  </a:cubicBezTo>
                  <a:lnTo>
                    <a:pt x="809" y="684"/>
                  </a:lnTo>
                  <a:cubicBezTo>
                    <a:pt x="809" y="689"/>
                    <a:pt x="805" y="692"/>
                    <a:pt x="801" y="692"/>
                  </a:cubicBezTo>
                  <a:cubicBezTo>
                    <a:pt x="796" y="692"/>
                    <a:pt x="793" y="689"/>
                    <a:pt x="793" y="684"/>
                  </a:cubicBezTo>
                  <a:close/>
                  <a:moveTo>
                    <a:pt x="793" y="492"/>
                  </a:moveTo>
                  <a:lnTo>
                    <a:pt x="793" y="380"/>
                  </a:lnTo>
                  <a:cubicBezTo>
                    <a:pt x="793" y="376"/>
                    <a:pt x="796" y="372"/>
                    <a:pt x="801" y="372"/>
                  </a:cubicBezTo>
                  <a:cubicBezTo>
                    <a:pt x="805" y="372"/>
                    <a:pt x="809" y="376"/>
                    <a:pt x="809" y="380"/>
                  </a:cubicBezTo>
                  <a:lnTo>
                    <a:pt x="809" y="492"/>
                  </a:lnTo>
                  <a:cubicBezTo>
                    <a:pt x="809" y="497"/>
                    <a:pt x="805" y="500"/>
                    <a:pt x="801" y="500"/>
                  </a:cubicBezTo>
                  <a:cubicBezTo>
                    <a:pt x="796" y="500"/>
                    <a:pt x="793" y="497"/>
                    <a:pt x="793" y="492"/>
                  </a:cubicBezTo>
                  <a:close/>
                  <a:moveTo>
                    <a:pt x="793" y="300"/>
                  </a:moveTo>
                  <a:lnTo>
                    <a:pt x="793" y="188"/>
                  </a:lnTo>
                  <a:cubicBezTo>
                    <a:pt x="793" y="184"/>
                    <a:pt x="796" y="180"/>
                    <a:pt x="801" y="180"/>
                  </a:cubicBezTo>
                  <a:cubicBezTo>
                    <a:pt x="805" y="180"/>
                    <a:pt x="809" y="184"/>
                    <a:pt x="809" y="188"/>
                  </a:cubicBezTo>
                  <a:lnTo>
                    <a:pt x="809" y="300"/>
                  </a:lnTo>
                  <a:cubicBezTo>
                    <a:pt x="809" y="305"/>
                    <a:pt x="805" y="308"/>
                    <a:pt x="801" y="308"/>
                  </a:cubicBezTo>
                  <a:cubicBezTo>
                    <a:pt x="796" y="308"/>
                    <a:pt x="793" y="305"/>
                    <a:pt x="793" y="300"/>
                  </a:cubicBezTo>
                  <a:close/>
                  <a:moveTo>
                    <a:pt x="793" y="108"/>
                  </a:moveTo>
                  <a:lnTo>
                    <a:pt x="793" y="8"/>
                  </a:lnTo>
                  <a:lnTo>
                    <a:pt x="801" y="16"/>
                  </a:lnTo>
                  <a:lnTo>
                    <a:pt x="790" y="16"/>
                  </a:lnTo>
                  <a:cubicBezTo>
                    <a:pt x="785" y="16"/>
                    <a:pt x="782" y="12"/>
                    <a:pt x="782" y="8"/>
                  </a:cubicBezTo>
                  <a:cubicBezTo>
                    <a:pt x="782" y="3"/>
                    <a:pt x="785" y="0"/>
                    <a:pt x="790" y="0"/>
                  </a:cubicBezTo>
                  <a:lnTo>
                    <a:pt x="801" y="0"/>
                  </a:lnTo>
                  <a:cubicBezTo>
                    <a:pt x="805" y="0"/>
                    <a:pt x="809" y="3"/>
                    <a:pt x="809" y="8"/>
                  </a:cubicBezTo>
                  <a:lnTo>
                    <a:pt x="809" y="108"/>
                  </a:lnTo>
                  <a:cubicBezTo>
                    <a:pt x="809" y="113"/>
                    <a:pt x="805" y="116"/>
                    <a:pt x="801" y="116"/>
                  </a:cubicBezTo>
                  <a:cubicBezTo>
                    <a:pt x="796" y="116"/>
                    <a:pt x="793" y="113"/>
                    <a:pt x="793" y="108"/>
                  </a:cubicBezTo>
                  <a:close/>
                  <a:moveTo>
                    <a:pt x="710" y="16"/>
                  </a:moveTo>
                  <a:lnTo>
                    <a:pt x="598" y="16"/>
                  </a:lnTo>
                  <a:cubicBezTo>
                    <a:pt x="593" y="16"/>
                    <a:pt x="590" y="12"/>
                    <a:pt x="590" y="8"/>
                  </a:cubicBezTo>
                  <a:cubicBezTo>
                    <a:pt x="590" y="3"/>
                    <a:pt x="593" y="0"/>
                    <a:pt x="598" y="0"/>
                  </a:cubicBezTo>
                  <a:lnTo>
                    <a:pt x="710" y="0"/>
                  </a:lnTo>
                  <a:cubicBezTo>
                    <a:pt x="714" y="0"/>
                    <a:pt x="718" y="3"/>
                    <a:pt x="718" y="8"/>
                  </a:cubicBezTo>
                  <a:cubicBezTo>
                    <a:pt x="718" y="12"/>
                    <a:pt x="714" y="16"/>
                    <a:pt x="710" y="16"/>
                  </a:cubicBezTo>
                  <a:close/>
                  <a:moveTo>
                    <a:pt x="518" y="16"/>
                  </a:moveTo>
                  <a:lnTo>
                    <a:pt x="406" y="16"/>
                  </a:lnTo>
                  <a:cubicBezTo>
                    <a:pt x="401" y="16"/>
                    <a:pt x="398" y="12"/>
                    <a:pt x="398" y="8"/>
                  </a:cubicBezTo>
                  <a:cubicBezTo>
                    <a:pt x="398" y="3"/>
                    <a:pt x="401" y="0"/>
                    <a:pt x="406" y="0"/>
                  </a:cubicBezTo>
                  <a:lnTo>
                    <a:pt x="518" y="0"/>
                  </a:lnTo>
                  <a:cubicBezTo>
                    <a:pt x="522" y="0"/>
                    <a:pt x="526" y="3"/>
                    <a:pt x="526" y="8"/>
                  </a:cubicBezTo>
                  <a:cubicBezTo>
                    <a:pt x="526" y="12"/>
                    <a:pt x="522" y="16"/>
                    <a:pt x="518" y="16"/>
                  </a:cubicBezTo>
                  <a:close/>
                  <a:moveTo>
                    <a:pt x="326" y="16"/>
                  </a:moveTo>
                  <a:lnTo>
                    <a:pt x="214" y="16"/>
                  </a:lnTo>
                  <a:cubicBezTo>
                    <a:pt x="209" y="16"/>
                    <a:pt x="206" y="12"/>
                    <a:pt x="206" y="8"/>
                  </a:cubicBezTo>
                  <a:cubicBezTo>
                    <a:pt x="206" y="3"/>
                    <a:pt x="209" y="0"/>
                    <a:pt x="214" y="0"/>
                  </a:cubicBezTo>
                  <a:lnTo>
                    <a:pt x="326" y="0"/>
                  </a:lnTo>
                  <a:cubicBezTo>
                    <a:pt x="330" y="0"/>
                    <a:pt x="334" y="3"/>
                    <a:pt x="334" y="8"/>
                  </a:cubicBezTo>
                  <a:cubicBezTo>
                    <a:pt x="334" y="12"/>
                    <a:pt x="330" y="16"/>
                    <a:pt x="326" y="16"/>
                  </a:cubicBezTo>
                  <a:close/>
                  <a:moveTo>
                    <a:pt x="134" y="16"/>
                  </a:moveTo>
                  <a:lnTo>
                    <a:pt x="22" y="16"/>
                  </a:lnTo>
                  <a:cubicBezTo>
                    <a:pt x="17" y="16"/>
                    <a:pt x="14" y="12"/>
                    <a:pt x="14" y="8"/>
                  </a:cubicBezTo>
                  <a:cubicBezTo>
                    <a:pt x="14" y="3"/>
                    <a:pt x="17" y="0"/>
                    <a:pt x="22" y="0"/>
                  </a:cubicBezTo>
                  <a:lnTo>
                    <a:pt x="134" y="0"/>
                  </a:lnTo>
                  <a:cubicBezTo>
                    <a:pt x="138" y="0"/>
                    <a:pt x="142" y="3"/>
                    <a:pt x="142" y="8"/>
                  </a:cubicBezTo>
                  <a:cubicBezTo>
                    <a:pt x="142" y="12"/>
                    <a:pt x="138" y="16"/>
                    <a:pt x="134" y="1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35" name="Rectangle 408"/>
            <p:cNvSpPr>
              <a:spLocks noChangeArrowheads="1"/>
            </p:cNvSpPr>
            <p:nvPr/>
          </p:nvSpPr>
          <p:spPr bwMode="auto">
            <a:xfrm>
              <a:off x="2895" y="2983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6636" name="Line 409"/>
            <p:cNvSpPr>
              <a:spLocks noChangeShapeType="1"/>
            </p:cNvSpPr>
            <p:nvPr/>
          </p:nvSpPr>
          <p:spPr bwMode="auto">
            <a:xfrm>
              <a:off x="2860" y="3207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37" name="Freeform 410"/>
            <p:cNvSpPr>
              <a:spLocks/>
            </p:cNvSpPr>
            <p:nvPr/>
          </p:nvSpPr>
          <p:spPr bwMode="auto">
            <a:xfrm>
              <a:off x="2954" y="3177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38" name="Line 413"/>
            <p:cNvSpPr>
              <a:spLocks noChangeShapeType="1"/>
            </p:cNvSpPr>
            <p:nvPr/>
          </p:nvSpPr>
          <p:spPr bwMode="auto">
            <a:xfrm>
              <a:off x="2854" y="3334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39" name="Freeform 414"/>
            <p:cNvSpPr>
              <a:spLocks/>
            </p:cNvSpPr>
            <p:nvPr/>
          </p:nvSpPr>
          <p:spPr bwMode="auto">
            <a:xfrm>
              <a:off x="2948" y="3304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0" name="Line 415"/>
            <p:cNvSpPr>
              <a:spLocks noChangeShapeType="1"/>
            </p:cNvSpPr>
            <p:nvPr/>
          </p:nvSpPr>
          <p:spPr bwMode="auto">
            <a:xfrm>
              <a:off x="2854" y="3447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1" name="Freeform 416"/>
            <p:cNvSpPr>
              <a:spLocks/>
            </p:cNvSpPr>
            <p:nvPr/>
          </p:nvSpPr>
          <p:spPr bwMode="auto">
            <a:xfrm>
              <a:off x="2948" y="3417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2" name="Line 478"/>
            <p:cNvSpPr>
              <a:spLocks noChangeShapeType="1"/>
            </p:cNvSpPr>
            <p:nvPr/>
          </p:nvSpPr>
          <p:spPr bwMode="auto">
            <a:xfrm>
              <a:off x="2856" y="3556"/>
              <a:ext cx="101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3" name="Freeform 479"/>
            <p:cNvSpPr>
              <a:spLocks/>
            </p:cNvSpPr>
            <p:nvPr/>
          </p:nvSpPr>
          <p:spPr bwMode="auto">
            <a:xfrm>
              <a:off x="2950" y="3526"/>
              <a:ext cx="92" cy="61"/>
            </a:xfrm>
            <a:custGeom>
              <a:avLst/>
              <a:gdLst>
                <a:gd name="T0" fmla="*/ 0 w 92"/>
                <a:gd name="T1" fmla="*/ 0 h 61"/>
                <a:gd name="T2" fmla="*/ 92 w 92"/>
                <a:gd name="T3" fmla="*/ 30 h 61"/>
                <a:gd name="T4" fmla="*/ 0 w 92"/>
                <a:gd name="T5" fmla="*/ 61 h 61"/>
                <a:gd name="T6" fmla="*/ 0 w 9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61"/>
                <a:gd name="T14" fmla="*/ 92 w 9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61">
                  <a:moveTo>
                    <a:pt x="0" y="0"/>
                  </a:moveTo>
                  <a:lnTo>
                    <a:pt x="92" y="30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481"/>
          <p:cNvGrpSpPr>
            <a:grpSpLocks/>
          </p:cNvGrpSpPr>
          <p:nvPr/>
        </p:nvGrpSpPr>
        <p:grpSpPr bwMode="auto">
          <a:xfrm>
            <a:off x="4187825" y="2084388"/>
            <a:ext cx="4302125" cy="192087"/>
            <a:chOff x="2638" y="1313"/>
            <a:chExt cx="2710" cy="121"/>
          </a:xfrm>
        </p:grpSpPr>
        <p:grpSp>
          <p:nvGrpSpPr>
            <p:cNvPr id="29" name="Group 482"/>
            <p:cNvGrpSpPr>
              <a:grpSpLocks/>
            </p:cNvGrpSpPr>
            <p:nvPr/>
          </p:nvGrpSpPr>
          <p:grpSpPr bwMode="auto">
            <a:xfrm>
              <a:off x="3122" y="1313"/>
              <a:ext cx="2226" cy="121"/>
              <a:chOff x="3122" y="1652"/>
              <a:chExt cx="2226" cy="121"/>
            </a:xfrm>
          </p:grpSpPr>
          <p:sp>
            <p:nvSpPr>
              <p:cNvPr id="66630" name="Rectangle 483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-</a:t>
                </a:r>
              </a:p>
            </p:txBody>
          </p:sp>
          <p:sp>
            <p:nvSpPr>
              <p:cNvPr id="66631" name="Rectangle 484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B</a:t>
                </a:r>
              </a:p>
            </p:txBody>
          </p:sp>
          <p:sp>
            <p:nvSpPr>
              <p:cNvPr id="66632" name="Rectangle 485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1111</a:t>
                </a:r>
              </a:p>
            </p:txBody>
          </p:sp>
        </p:grpSp>
        <p:grpSp>
          <p:nvGrpSpPr>
            <p:cNvPr id="30" name="Group 486"/>
            <p:cNvGrpSpPr>
              <a:grpSpLocks/>
            </p:cNvGrpSpPr>
            <p:nvPr/>
          </p:nvGrpSpPr>
          <p:grpSpPr bwMode="auto">
            <a:xfrm>
              <a:off x="2638" y="1313"/>
              <a:ext cx="478" cy="121"/>
              <a:chOff x="2638" y="1313"/>
              <a:chExt cx="478" cy="121"/>
            </a:xfrm>
          </p:grpSpPr>
          <p:cxnSp>
            <p:nvCxnSpPr>
              <p:cNvPr id="66628" name="AutoShape 487"/>
              <p:cNvCxnSpPr>
                <a:cxnSpLocks noChangeShapeType="1"/>
                <a:stCxn id="66629" idx="3"/>
                <a:endCxn id="66630" idx="1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629" name="Rectangle 488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TOS</a:t>
                </a:r>
              </a:p>
            </p:txBody>
          </p:sp>
        </p:grpSp>
      </p:grpSp>
      <p:grpSp>
        <p:nvGrpSpPr>
          <p:cNvPr id="31" name="Group 497"/>
          <p:cNvGrpSpPr>
            <a:grpSpLocks/>
          </p:cNvGrpSpPr>
          <p:nvPr/>
        </p:nvGrpSpPr>
        <p:grpSpPr bwMode="auto">
          <a:xfrm>
            <a:off x="4187825" y="2084388"/>
            <a:ext cx="4302125" cy="192087"/>
            <a:chOff x="2638" y="1313"/>
            <a:chExt cx="2710" cy="121"/>
          </a:xfrm>
        </p:grpSpPr>
        <p:grpSp>
          <p:nvGrpSpPr>
            <p:cNvPr id="66762" name="Group 498"/>
            <p:cNvGrpSpPr>
              <a:grpSpLocks/>
            </p:cNvGrpSpPr>
            <p:nvPr/>
          </p:nvGrpSpPr>
          <p:grpSpPr bwMode="auto">
            <a:xfrm>
              <a:off x="3122" y="1313"/>
              <a:ext cx="2226" cy="121"/>
              <a:chOff x="3122" y="1652"/>
              <a:chExt cx="2226" cy="121"/>
            </a:xfrm>
          </p:grpSpPr>
          <p:sp>
            <p:nvSpPr>
              <p:cNvPr id="66623" name="Rectangle 499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-</a:t>
                </a:r>
              </a:p>
            </p:txBody>
          </p:sp>
          <p:sp>
            <p:nvSpPr>
              <p:cNvPr id="66624" name="Rectangle 500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E</a:t>
                </a:r>
              </a:p>
            </p:txBody>
          </p:sp>
          <p:sp>
            <p:nvSpPr>
              <p:cNvPr id="66625" name="Rectangle 501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1111</a:t>
                </a:r>
              </a:p>
            </p:txBody>
          </p:sp>
        </p:grpSp>
        <p:grpSp>
          <p:nvGrpSpPr>
            <p:cNvPr id="66763" name="Group 502"/>
            <p:cNvGrpSpPr>
              <a:grpSpLocks/>
            </p:cNvGrpSpPr>
            <p:nvPr/>
          </p:nvGrpSpPr>
          <p:grpSpPr bwMode="auto">
            <a:xfrm>
              <a:off x="2638" y="1313"/>
              <a:ext cx="478" cy="121"/>
              <a:chOff x="2638" y="1313"/>
              <a:chExt cx="478" cy="121"/>
            </a:xfrm>
          </p:grpSpPr>
          <p:cxnSp>
            <p:nvCxnSpPr>
              <p:cNvPr id="66621" name="AutoShape 503"/>
              <p:cNvCxnSpPr>
                <a:cxnSpLocks noChangeShapeType="1"/>
                <a:stCxn id="66622" idx="3"/>
                <a:endCxn id="66623" idx="1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622" name="Rectangle 504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TOS</a:t>
                </a:r>
              </a:p>
            </p:txBody>
          </p:sp>
        </p:grpSp>
      </p:grpSp>
      <p:grpSp>
        <p:nvGrpSpPr>
          <p:cNvPr id="66769" name="Group 528"/>
          <p:cNvGrpSpPr>
            <a:grpSpLocks/>
          </p:cNvGrpSpPr>
          <p:nvPr/>
        </p:nvGrpSpPr>
        <p:grpSpPr bwMode="auto">
          <a:xfrm>
            <a:off x="4956175" y="1508125"/>
            <a:ext cx="3533775" cy="568325"/>
            <a:chOff x="3122" y="950"/>
            <a:chExt cx="2226" cy="358"/>
          </a:xfrm>
        </p:grpSpPr>
        <p:grpSp>
          <p:nvGrpSpPr>
            <p:cNvPr id="66770" name="Group 527"/>
            <p:cNvGrpSpPr>
              <a:grpSpLocks/>
            </p:cNvGrpSpPr>
            <p:nvPr/>
          </p:nvGrpSpPr>
          <p:grpSpPr bwMode="auto">
            <a:xfrm>
              <a:off x="3219" y="1168"/>
              <a:ext cx="2122" cy="140"/>
              <a:chOff x="3219" y="1168"/>
              <a:chExt cx="2122" cy="140"/>
            </a:xfrm>
          </p:grpSpPr>
          <p:sp>
            <p:nvSpPr>
              <p:cNvPr id="66616" name="Rectangle 188"/>
              <p:cNvSpPr>
                <a:spLocks noChangeArrowheads="1"/>
              </p:cNvSpPr>
              <p:nvPr/>
            </p:nvSpPr>
            <p:spPr bwMode="auto">
              <a:xfrm>
                <a:off x="3219" y="1168"/>
                <a:ext cx="59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Reconv. PC</a:t>
                </a:r>
                <a:endParaRPr lang="en-US"/>
              </a:p>
            </p:txBody>
          </p:sp>
          <p:sp>
            <p:nvSpPr>
              <p:cNvPr id="66617" name="Rectangle 189"/>
              <p:cNvSpPr>
                <a:spLocks noChangeArrowheads="1"/>
              </p:cNvSpPr>
              <p:nvPr/>
            </p:nvSpPr>
            <p:spPr bwMode="auto">
              <a:xfrm>
                <a:off x="4132" y="1174"/>
                <a:ext cx="41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Next PC</a:t>
                </a:r>
                <a:endParaRPr lang="en-US"/>
              </a:p>
            </p:txBody>
          </p:sp>
          <p:sp>
            <p:nvSpPr>
              <p:cNvPr id="66618" name="Rectangle 190"/>
              <p:cNvSpPr>
                <a:spLocks noChangeArrowheads="1"/>
              </p:cNvSpPr>
              <p:nvPr/>
            </p:nvSpPr>
            <p:spPr bwMode="auto">
              <a:xfrm>
                <a:off x="4738" y="1174"/>
                <a:ext cx="60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Active Mask</a:t>
                </a:r>
                <a:endParaRPr lang="en-US"/>
              </a:p>
            </p:txBody>
          </p:sp>
        </p:grpSp>
        <p:sp>
          <p:nvSpPr>
            <p:cNvPr id="66614" name="Line 505"/>
            <p:cNvSpPr>
              <a:spLocks noChangeShapeType="1"/>
            </p:cNvSpPr>
            <p:nvPr/>
          </p:nvSpPr>
          <p:spPr bwMode="auto">
            <a:xfrm>
              <a:off x="3122" y="1168"/>
              <a:ext cx="2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15" name="Text Box 506"/>
            <p:cNvSpPr txBox="1">
              <a:spLocks noChangeArrowheads="1"/>
            </p:cNvSpPr>
            <p:nvPr/>
          </p:nvSpPr>
          <p:spPr bwMode="auto">
            <a:xfrm>
              <a:off x="3944" y="950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/>
                <a:t>Stack</a:t>
              </a:r>
            </a:p>
          </p:txBody>
        </p:sp>
      </p:grpSp>
      <p:grpSp>
        <p:nvGrpSpPr>
          <p:cNvPr id="66771" name="Group 509"/>
          <p:cNvGrpSpPr>
            <a:grpSpLocks/>
          </p:cNvGrpSpPr>
          <p:nvPr/>
        </p:nvGrpSpPr>
        <p:grpSpPr bwMode="auto">
          <a:xfrm>
            <a:off x="4187825" y="2084388"/>
            <a:ext cx="4302125" cy="576262"/>
            <a:chOff x="2638" y="1434"/>
            <a:chExt cx="2710" cy="363"/>
          </a:xfrm>
        </p:grpSpPr>
        <p:grpSp>
          <p:nvGrpSpPr>
            <p:cNvPr id="66772" name="Group 510"/>
            <p:cNvGrpSpPr>
              <a:grpSpLocks/>
            </p:cNvGrpSpPr>
            <p:nvPr/>
          </p:nvGrpSpPr>
          <p:grpSpPr bwMode="auto">
            <a:xfrm>
              <a:off x="3122" y="1555"/>
              <a:ext cx="2226" cy="121"/>
              <a:chOff x="3122" y="1652"/>
              <a:chExt cx="2226" cy="121"/>
            </a:xfrm>
          </p:grpSpPr>
          <p:sp>
            <p:nvSpPr>
              <p:cNvPr id="66610" name="Rectangle 511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E</a:t>
                </a:r>
              </a:p>
            </p:txBody>
          </p:sp>
          <p:sp>
            <p:nvSpPr>
              <p:cNvPr id="66611" name="Rectangle 512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D</a:t>
                </a:r>
              </a:p>
            </p:txBody>
          </p:sp>
          <p:sp>
            <p:nvSpPr>
              <p:cNvPr id="66612" name="Rectangle 513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0110</a:t>
                </a:r>
              </a:p>
            </p:txBody>
          </p:sp>
        </p:grpSp>
        <p:grpSp>
          <p:nvGrpSpPr>
            <p:cNvPr id="66773" name="Group 514"/>
            <p:cNvGrpSpPr>
              <a:grpSpLocks/>
            </p:cNvGrpSpPr>
            <p:nvPr/>
          </p:nvGrpSpPr>
          <p:grpSpPr bwMode="auto">
            <a:xfrm>
              <a:off x="3122" y="1676"/>
              <a:ext cx="2226" cy="121"/>
              <a:chOff x="3122" y="1652"/>
              <a:chExt cx="2226" cy="121"/>
            </a:xfrm>
          </p:grpSpPr>
          <p:sp>
            <p:nvSpPr>
              <p:cNvPr id="66607" name="Rectangle 515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E</a:t>
                </a:r>
              </a:p>
            </p:txBody>
          </p:sp>
          <p:sp>
            <p:nvSpPr>
              <p:cNvPr id="66608" name="Rectangle 516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E</a:t>
                </a:r>
              </a:p>
            </p:txBody>
          </p:sp>
          <p:sp>
            <p:nvSpPr>
              <p:cNvPr id="66609" name="Rectangle 517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1001</a:t>
                </a:r>
              </a:p>
            </p:txBody>
          </p:sp>
        </p:grpSp>
        <p:grpSp>
          <p:nvGrpSpPr>
            <p:cNvPr id="66774" name="Group 518"/>
            <p:cNvGrpSpPr>
              <a:grpSpLocks/>
            </p:cNvGrpSpPr>
            <p:nvPr/>
          </p:nvGrpSpPr>
          <p:grpSpPr bwMode="auto">
            <a:xfrm>
              <a:off x="2638" y="1676"/>
              <a:ext cx="478" cy="121"/>
              <a:chOff x="2638" y="1313"/>
              <a:chExt cx="478" cy="121"/>
            </a:xfrm>
          </p:grpSpPr>
          <p:cxnSp>
            <p:nvCxnSpPr>
              <p:cNvPr id="66605" name="AutoShape 519"/>
              <p:cNvCxnSpPr>
                <a:cxnSpLocks noChangeShapeType="1"/>
                <a:stCxn id="66606" idx="3"/>
                <a:endCxn id="66607" idx="1"/>
              </p:cNvCxnSpPr>
              <p:nvPr/>
            </p:nvCxnSpPr>
            <p:spPr bwMode="auto">
              <a:xfrm>
                <a:off x="2928" y="1374"/>
                <a:ext cx="1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6606" name="Rectangle 520"/>
              <p:cNvSpPr>
                <a:spLocks noChangeArrowheads="1"/>
              </p:cNvSpPr>
              <p:nvPr/>
            </p:nvSpPr>
            <p:spPr bwMode="auto">
              <a:xfrm>
                <a:off x="2638" y="1313"/>
                <a:ext cx="29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TOS</a:t>
                </a:r>
              </a:p>
            </p:txBody>
          </p:sp>
        </p:grpSp>
        <p:grpSp>
          <p:nvGrpSpPr>
            <p:cNvPr id="66775" name="Group 521"/>
            <p:cNvGrpSpPr>
              <a:grpSpLocks/>
            </p:cNvGrpSpPr>
            <p:nvPr/>
          </p:nvGrpSpPr>
          <p:grpSpPr bwMode="auto">
            <a:xfrm>
              <a:off x="3122" y="1434"/>
              <a:ext cx="2226" cy="121"/>
              <a:chOff x="3122" y="1652"/>
              <a:chExt cx="2226" cy="121"/>
            </a:xfrm>
          </p:grpSpPr>
          <p:sp>
            <p:nvSpPr>
              <p:cNvPr id="66602" name="Rectangle 522"/>
              <p:cNvSpPr>
                <a:spLocks noChangeArrowheads="1"/>
              </p:cNvSpPr>
              <p:nvPr/>
            </p:nvSpPr>
            <p:spPr bwMode="auto">
              <a:xfrm>
                <a:off x="3122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-</a:t>
                </a:r>
              </a:p>
            </p:txBody>
          </p:sp>
          <p:sp>
            <p:nvSpPr>
              <p:cNvPr id="66603" name="Rectangle 523"/>
              <p:cNvSpPr>
                <a:spLocks noChangeArrowheads="1"/>
              </p:cNvSpPr>
              <p:nvPr/>
            </p:nvSpPr>
            <p:spPr bwMode="auto">
              <a:xfrm>
                <a:off x="3944" y="1652"/>
                <a:ext cx="822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E</a:t>
                </a:r>
              </a:p>
            </p:txBody>
          </p:sp>
          <p:sp>
            <p:nvSpPr>
              <p:cNvPr id="66604" name="Rectangle 524"/>
              <p:cNvSpPr>
                <a:spLocks noChangeArrowheads="1"/>
              </p:cNvSpPr>
              <p:nvPr/>
            </p:nvSpPr>
            <p:spPr bwMode="auto">
              <a:xfrm>
                <a:off x="4767" y="1652"/>
                <a:ext cx="581" cy="1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/>
                  <a:t>1111</a:t>
                </a:r>
              </a:p>
            </p:txBody>
          </p:sp>
        </p:grpSp>
      </p:grpSp>
      <p:sp>
        <p:nvSpPr>
          <p:cNvPr id="66594" name="Line 525"/>
          <p:cNvSpPr>
            <a:spLocks noChangeShapeType="1"/>
          </p:cNvSpPr>
          <p:nvPr/>
        </p:nvSpPr>
        <p:spPr bwMode="auto">
          <a:xfrm>
            <a:off x="2344738" y="4427538"/>
            <a:ext cx="0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95" name="Line 526"/>
          <p:cNvSpPr>
            <a:spLocks noChangeShapeType="1"/>
          </p:cNvSpPr>
          <p:nvPr/>
        </p:nvSpPr>
        <p:spPr bwMode="auto">
          <a:xfrm>
            <a:off x="2344738" y="1355725"/>
            <a:ext cx="0" cy="344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96" name="TextBox 206"/>
          <p:cNvSpPr txBox="1">
            <a:spLocks noChangeArrowheads="1"/>
          </p:cNvSpPr>
          <p:nvPr/>
        </p:nvSpPr>
        <p:spPr bwMode="auto">
          <a:xfrm>
            <a:off x="1108075" y="747713"/>
            <a:ext cx="755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CA" sz="1800" dirty="0"/>
              <a:t>Stack approach invented at </a:t>
            </a:r>
            <a:r>
              <a:rPr lang="en-CA" sz="1800" dirty="0" err="1"/>
              <a:t>Lucafilm</a:t>
            </a:r>
            <a:r>
              <a:rPr lang="en-CA" sz="1800" dirty="0"/>
              <a:t>, Ltd in early 1980’s</a:t>
            </a:r>
          </a:p>
        </p:txBody>
      </p:sp>
      <p:sp>
        <p:nvSpPr>
          <p:cNvPr id="66597" name="TextBox 207"/>
          <p:cNvSpPr txBox="1">
            <a:spLocks noChangeArrowheads="1"/>
          </p:cNvSpPr>
          <p:nvPr/>
        </p:nvSpPr>
        <p:spPr bwMode="auto">
          <a:xfrm>
            <a:off x="1327150" y="6396038"/>
            <a:ext cx="5978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CA" altLang="ja-JP">
                <a:solidFill>
                  <a:srgbClr val="FF0000"/>
                </a:solidFill>
                <a:latin typeface="Arial  " charset="0"/>
              </a:rPr>
              <a:t>SIMT = SIMD Execution of Scalar Threads</a:t>
            </a:r>
            <a:endParaRPr lang="en-CA">
              <a:solidFill>
                <a:srgbClr val="FF0000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721101" y="1116013"/>
            <a:ext cx="432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here from [Fung et al., MICRO 2007]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06" grpId="0" animBg="1"/>
      <p:bldP spid="58507" grpId="0" animBg="1"/>
      <p:bldP spid="58508" grpId="0" animBg="1"/>
      <p:bldP spid="58509" grpId="0" animBg="1"/>
      <p:bldP spid="58511" grpId="0" animBg="1"/>
      <p:bldP spid="58512" grpId="0" animBg="1"/>
      <p:bldP spid="58830" grpId="0" animBg="1"/>
      <p:bldP spid="58831" grpId="0" animBg="1"/>
      <p:bldP spid="58831" grpId="1" animBg="1"/>
      <p:bldP spid="58832" grpId="0" animBg="1"/>
      <p:bldP spid="58833" grpId="0" animBg="1"/>
      <p:bldP spid="58834" grpId="0" animBg="1"/>
      <p:bldP spid="588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>
          <a:xfrm>
            <a:off x="638175" y="0"/>
            <a:ext cx="7772400" cy="1143000"/>
          </a:xfrm>
        </p:spPr>
        <p:txBody>
          <a:bodyPr/>
          <a:lstStyle/>
          <a:p>
            <a:r>
              <a:rPr lang="en-CA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Register File</a:t>
            </a:r>
          </a:p>
        </p:txBody>
      </p:sp>
      <p:sp>
        <p:nvSpPr>
          <p:cNvPr id="675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B37696-21AC-DA41-A515-AED153F33353}" type="slidenum">
              <a:rPr lang="en-US"/>
              <a:pPr/>
              <a:t>29</a:t>
            </a:fld>
            <a:endParaRPr lang="en-US">
              <a:latin typeface="Times" pitchFamily="-65" charset="0"/>
            </a:endParaRPr>
          </a:p>
        </p:txBody>
      </p:sp>
      <p:pic>
        <p:nvPicPr>
          <p:cNvPr id="67588" name="Picture 5" descr="detail-ar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8888" y="957263"/>
            <a:ext cx="12646026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0" y="928688"/>
            <a:ext cx="4794250" cy="60055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CA"/>
          </a:p>
        </p:txBody>
      </p:sp>
      <p:sp>
        <p:nvSpPr>
          <p:cNvPr id="67590" name="Content Placeholder 4"/>
          <p:cNvSpPr>
            <a:spLocks noGrp="1"/>
          </p:cNvSpPr>
          <p:nvPr>
            <p:ph idx="1"/>
          </p:nvPr>
        </p:nvSpPr>
        <p:spPr>
          <a:xfrm>
            <a:off x="352425" y="1190625"/>
            <a:ext cx="4198938" cy="5037138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32 warps, 32 threads per warp, 16 </a:t>
            </a:r>
            <a:r>
              <a:rPr lang="en-CA" sz="24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x</a:t>
            </a:r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32-bit registers per thread = </a:t>
            </a:r>
            <a:r>
              <a:rPr lang="en-CA" sz="2400" dirty="0">
                <a:solidFill>
                  <a:srgbClr val="FF0000"/>
                </a:solidFill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64KB register file.</a:t>
            </a:r>
          </a:p>
          <a:p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Need “4 ports” (e.g., FMA) greatly increase area.</a:t>
            </a:r>
          </a:p>
          <a:p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Alternative: banked single ported register file.  How to avoid bank conflicts?  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646613" y="877888"/>
            <a:ext cx="4768850" cy="337343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1371600" y="3962400"/>
            <a:ext cx="5181600" cy="1600200"/>
            <a:chOff x="1371600" y="3962400"/>
            <a:chExt cx="5181600" cy="16002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371600" y="3962400"/>
              <a:ext cx="5181600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371600" y="4495800"/>
              <a:ext cx="5181600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371600" y="5029200"/>
              <a:ext cx="5181600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371600" y="5562600"/>
              <a:ext cx="5181600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SIMT Execution Model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828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/>
              <a:t>Challenge:  How to handle branch operations when different threads in a warp follow a different path through program?</a:t>
            </a:r>
          </a:p>
          <a:p>
            <a:pPr eaLnBrk="1" hangingPunct="1">
              <a:defRPr/>
            </a:pPr>
            <a:r>
              <a:rPr lang="en-US" sz="2800" dirty="0"/>
              <a:t>Solution: Serialize different paths.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1447800" y="3657600"/>
            <a:ext cx="40386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A: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 = foo[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threadIdx.x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];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B: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if (v &lt; 10)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C:   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 = 0;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else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D:   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v = 10;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E: 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w = bar[</a:t>
            </a:r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threadIdx.x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]+v;</a:t>
            </a:r>
          </a:p>
        </p:txBody>
      </p:sp>
      <p:sp>
        <p:nvSpPr>
          <p:cNvPr id="12296" name="Line 76"/>
          <p:cNvSpPr>
            <a:spLocks noChangeShapeType="1"/>
          </p:cNvSpPr>
          <p:nvPr/>
        </p:nvSpPr>
        <p:spPr bwMode="auto">
          <a:xfrm>
            <a:off x="8304212" y="3429000"/>
            <a:ext cx="0" cy="2819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CA"/>
          </a:p>
        </p:txBody>
      </p:sp>
      <p:sp>
        <p:nvSpPr>
          <p:cNvPr id="12297" name="Text Box 83"/>
          <p:cNvSpPr txBox="1">
            <a:spLocks noChangeArrowheads="1"/>
          </p:cNvSpPr>
          <p:nvPr/>
        </p:nvSpPr>
        <p:spPr bwMode="auto">
          <a:xfrm>
            <a:off x="8304212" y="4495800"/>
            <a:ext cx="458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>
                <a:ea typeface="ＭＳ Ｐゴシック" pitchFamily="34" charset="-128"/>
              </a:rPr>
              <a:t>Time</a:t>
            </a:r>
          </a:p>
        </p:txBody>
      </p: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6323012" y="3505200"/>
            <a:ext cx="1752600" cy="457200"/>
            <a:chOff x="2208" y="1392"/>
            <a:chExt cx="1104" cy="288"/>
          </a:xfrm>
        </p:grpSpPr>
        <p:sp>
          <p:nvSpPr>
            <p:cNvPr id="12331" name="Rectangle 27"/>
            <p:cNvSpPr>
              <a:spLocks noChangeArrowheads="1"/>
            </p:cNvSpPr>
            <p:nvPr/>
          </p:nvSpPr>
          <p:spPr bwMode="auto">
            <a:xfrm>
              <a:off x="2448" y="1392"/>
              <a:ext cx="86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ea typeface="ＭＳ Ｐゴシック" pitchFamily="34" charset="-128"/>
              </a:endParaRPr>
            </a:p>
          </p:txBody>
        </p:sp>
        <p:sp>
          <p:nvSpPr>
            <p:cNvPr id="12332" name="Rectangle 93"/>
            <p:cNvSpPr>
              <a:spLocks noChangeArrowheads="1"/>
            </p:cNvSpPr>
            <p:nvPr/>
          </p:nvSpPr>
          <p:spPr bwMode="auto">
            <a:xfrm>
              <a:off x="2208" y="1392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  <a:ea typeface="ＭＳ Ｐゴシック" pitchFamily="34" charset="-128"/>
                </a:rPr>
                <a:t>A</a:t>
              </a:r>
            </a:p>
          </p:txBody>
        </p:sp>
        <p:sp>
          <p:nvSpPr>
            <p:cNvPr id="12333" name="Rectangle 126"/>
            <p:cNvSpPr>
              <a:spLocks noChangeArrowheads="1"/>
            </p:cNvSpPr>
            <p:nvPr/>
          </p:nvSpPr>
          <p:spPr bwMode="auto">
            <a:xfrm>
              <a:off x="2496" y="144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T1</a:t>
              </a:r>
            </a:p>
          </p:txBody>
        </p:sp>
        <p:sp>
          <p:nvSpPr>
            <p:cNvPr id="12334" name="Rectangle 127"/>
            <p:cNvSpPr>
              <a:spLocks noChangeArrowheads="1"/>
            </p:cNvSpPr>
            <p:nvPr/>
          </p:nvSpPr>
          <p:spPr bwMode="auto">
            <a:xfrm>
              <a:off x="2688" y="144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T2</a:t>
              </a:r>
            </a:p>
          </p:txBody>
        </p:sp>
        <p:sp>
          <p:nvSpPr>
            <p:cNvPr id="12335" name="Rectangle 128"/>
            <p:cNvSpPr>
              <a:spLocks noChangeArrowheads="1"/>
            </p:cNvSpPr>
            <p:nvPr/>
          </p:nvSpPr>
          <p:spPr bwMode="auto">
            <a:xfrm>
              <a:off x="2880" y="144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T3</a:t>
              </a:r>
            </a:p>
          </p:txBody>
        </p:sp>
        <p:sp>
          <p:nvSpPr>
            <p:cNvPr id="12336" name="Rectangle 129"/>
            <p:cNvSpPr>
              <a:spLocks noChangeArrowheads="1"/>
            </p:cNvSpPr>
            <p:nvPr/>
          </p:nvSpPr>
          <p:spPr bwMode="auto">
            <a:xfrm>
              <a:off x="3072" y="144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T4</a:t>
              </a:r>
            </a:p>
          </p:txBody>
        </p:sp>
      </p:grp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6323012" y="4038600"/>
            <a:ext cx="1752600" cy="457200"/>
            <a:chOff x="2208" y="1680"/>
            <a:chExt cx="1104" cy="288"/>
          </a:xfrm>
        </p:grpSpPr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448" y="1680"/>
              <a:ext cx="86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ea typeface="ＭＳ Ｐゴシック" pitchFamily="34" charset="-128"/>
              </a:endParaRPr>
            </a:p>
          </p:txBody>
        </p:sp>
        <p:sp>
          <p:nvSpPr>
            <p:cNvPr id="12326" name="Rectangle 94"/>
            <p:cNvSpPr>
              <a:spLocks noChangeArrowheads="1"/>
            </p:cNvSpPr>
            <p:nvPr/>
          </p:nvSpPr>
          <p:spPr bwMode="auto">
            <a:xfrm>
              <a:off x="2208" y="1680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12327" name="Rectangle 130"/>
            <p:cNvSpPr>
              <a:spLocks noChangeArrowheads="1"/>
            </p:cNvSpPr>
            <p:nvPr/>
          </p:nvSpPr>
          <p:spPr bwMode="auto">
            <a:xfrm>
              <a:off x="2496" y="1728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T1</a:t>
              </a:r>
            </a:p>
          </p:txBody>
        </p:sp>
        <p:sp>
          <p:nvSpPr>
            <p:cNvPr id="12328" name="Rectangle 131"/>
            <p:cNvSpPr>
              <a:spLocks noChangeArrowheads="1"/>
            </p:cNvSpPr>
            <p:nvPr/>
          </p:nvSpPr>
          <p:spPr bwMode="auto">
            <a:xfrm>
              <a:off x="2688" y="1728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T2</a:t>
              </a:r>
            </a:p>
          </p:txBody>
        </p:sp>
        <p:sp>
          <p:nvSpPr>
            <p:cNvPr id="12329" name="Rectangle 132"/>
            <p:cNvSpPr>
              <a:spLocks noChangeArrowheads="1"/>
            </p:cNvSpPr>
            <p:nvPr/>
          </p:nvSpPr>
          <p:spPr bwMode="auto">
            <a:xfrm>
              <a:off x="2880" y="1728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T3</a:t>
              </a:r>
            </a:p>
          </p:txBody>
        </p:sp>
        <p:sp>
          <p:nvSpPr>
            <p:cNvPr id="12330" name="Rectangle 133"/>
            <p:cNvSpPr>
              <a:spLocks noChangeArrowheads="1"/>
            </p:cNvSpPr>
            <p:nvPr/>
          </p:nvSpPr>
          <p:spPr bwMode="auto">
            <a:xfrm>
              <a:off x="3072" y="1728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T4</a:t>
              </a:r>
            </a:p>
          </p:txBody>
        </p:sp>
      </p:grp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6323012" y="4572000"/>
            <a:ext cx="1752600" cy="457200"/>
            <a:chOff x="2208" y="2016"/>
            <a:chExt cx="1104" cy="288"/>
          </a:xfrm>
        </p:grpSpPr>
        <p:sp>
          <p:nvSpPr>
            <p:cNvPr id="12319" name="Rectangle 47"/>
            <p:cNvSpPr>
              <a:spLocks noChangeArrowheads="1"/>
            </p:cNvSpPr>
            <p:nvPr/>
          </p:nvSpPr>
          <p:spPr bwMode="auto">
            <a:xfrm>
              <a:off x="2448" y="2016"/>
              <a:ext cx="86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ea typeface="ＭＳ Ｐゴシック" pitchFamily="34" charset="-128"/>
              </a:endParaRPr>
            </a:p>
          </p:txBody>
        </p:sp>
        <p:sp>
          <p:nvSpPr>
            <p:cNvPr id="12320" name="Rectangle 80"/>
            <p:cNvSpPr>
              <a:spLocks noChangeArrowheads="1"/>
            </p:cNvSpPr>
            <p:nvPr/>
          </p:nvSpPr>
          <p:spPr bwMode="auto">
            <a:xfrm>
              <a:off x="2208" y="2016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  <a:ea typeface="ＭＳ Ｐゴシック" pitchFamily="34" charset="-128"/>
                </a:rPr>
                <a:t>C</a:t>
              </a:r>
            </a:p>
          </p:txBody>
        </p:sp>
        <p:sp>
          <p:nvSpPr>
            <p:cNvPr id="12321" name="Rectangle 134"/>
            <p:cNvSpPr>
              <a:spLocks noChangeArrowheads="1"/>
            </p:cNvSpPr>
            <p:nvPr/>
          </p:nvSpPr>
          <p:spPr bwMode="auto">
            <a:xfrm>
              <a:off x="2496" y="2064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T1</a:t>
              </a:r>
            </a:p>
          </p:txBody>
        </p:sp>
        <p:sp>
          <p:nvSpPr>
            <p:cNvPr id="12322" name="Rectangle 135"/>
            <p:cNvSpPr>
              <a:spLocks noChangeArrowheads="1"/>
            </p:cNvSpPr>
            <p:nvPr/>
          </p:nvSpPr>
          <p:spPr bwMode="auto">
            <a:xfrm>
              <a:off x="2688" y="2064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T2</a:t>
              </a:r>
            </a:p>
          </p:txBody>
        </p:sp>
      </p:grpSp>
      <p:grpSp>
        <p:nvGrpSpPr>
          <p:cNvPr id="6" name="Group 150"/>
          <p:cNvGrpSpPr>
            <a:grpSpLocks/>
          </p:cNvGrpSpPr>
          <p:nvPr/>
        </p:nvGrpSpPr>
        <p:grpSpPr bwMode="auto">
          <a:xfrm>
            <a:off x="6323012" y="5105400"/>
            <a:ext cx="1752600" cy="457200"/>
            <a:chOff x="2208" y="2352"/>
            <a:chExt cx="1104" cy="288"/>
          </a:xfrm>
        </p:grpSpPr>
        <p:sp>
          <p:nvSpPr>
            <p:cNvPr id="12313" name="Rectangle 57"/>
            <p:cNvSpPr>
              <a:spLocks noChangeArrowheads="1"/>
            </p:cNvSpPr>
            <p:nvPr/>
          </p:nvSpPr>
          <p:spPr bwMode="auto">
            <a:xfrm>
              <a:off x="2448" y="2352"/>
              <a:ext cx="86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ea typeface="ＭＳ Ｐゴシック" pitchFamily="34" charset="-128"/>
              </a:endParaRPr>
            </a:p>
          </p:txBody>
        </p:sp>
        <p:sp>
          <p:nvSpPr>
            <p:cNvPr id="12314" name="Rectangle 81"/>
            <p:cNvSpPr>
              <a:spLocks noChangeArrowheads="1"/>
            </p:cNvSpPr>
            <p:nvPr/>
          </p:nvSpPr>
          <p:spPr bwMode="auto">
            <a:xfrm>
              <a:off x="2208" y="2352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  <a:ea typeface="ＭＳ Ｐゴシック" pitchFamily="34" charset="-128"/>
                </a:rPr>
                <a:t>D</a:t>
              </a:r>
            </a:p>
          </p:txBody>
        </p:sp>
        <p:sp>
          <p:nvSpPr>
            <p:cNvPr id="12317" name="Rectangle 140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T3</a:t>
              </a:r>
            </a:p>
          </p:txBody>
        </p:sp>
        <p:sp>
          <p:nvSpPr>
            <p:cNvPr id="12318" name="Rectangle 141"/>
            <p:cNvSpPr>
              <a:spLocks noChangeArrowheads="1"/>
            </p:cNvSpPr>
            <p:nvPr/>
          </p:nvSpPr>
          <p:spPr bwMode="auto">
            <a:xfrm>
              <a:off x="3072" y="240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T4</a:t>
              </a:r>
            </a:p>
          </p:txBody>
        </p:sp>
      </p:grp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6323012" y="5638800"/>
            <a:ext cx="1752600" cy="457200"/>
            <a:chOff x="2208" y="2688"/>
            <a:chExt cx="1104" cy="288"/>
          </a:xfrm>
        </p:grpSpPr>
        <p:sp>
          <p:nvSpPr>
            <p:cNvPr id="12307" name="Rectangle 67"/>
            <p:cNvSpPr>
              <a:spLocks noChangeArrowheads="1"/>
            </p:cNvSpPr>
            <p:nvPr/>
          </p:nvSpPr>
          <p:spPr bwMode="auto">
            <a:xfrm>
              <a:off x="2448" y="2688"/>
              <a:ext cx="86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ea typeface="ＭＳ Ｐゴシック" pitchFamily="34" charset="-128"/>
              </a:endParaRPr>
            </a:p>
          </p:txBody>
        </p:sp>
        <p:sp>
          <p:nvSpPr>
            <p:cNvPr id="12308" name="Rectangle 82"/>
            <p:cNvSpPr>
              <a:spLocks noChangeArrowheads="1"/>
            </p:cNvSpPr>
            <p:nvPr/>
          </p:nvSpPr>
          <p:spPr bwMode="auto">
            <a:xfrm>
              <a:off x="2208" y="2688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  <a:ea typeface="ＭＳ Ｐゴシック" pitchFamily="34" charset="-128"/>
                </a:rPr>
                <a:t>E</a:t>
              </a:r>
            </a:p>
          </p:txBody>
        </p:sp>
        <p:sp>
          <p:nvSpPr>
            <p:cNvPr id="12309" name="Rectangle 142"/>
            <p:cNvSpPr>
              <a:spLocks noChangeArrowheads="1"/>
            </p:cNvSpPr>
            <p:nvPr/>
          </p:nvSpPr>
          <p:spPr bwMode="auto">
            <a:xfrm>
              <a:off x="2496" y="2736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T1</a:t>
              </a:r>
            </a:p>
          </p:txBody>
        </p:sp>
        <p:sp>
          <p:nvSpPr>
            <p:cNvPr id="12310" name="Rectangle 143"/>
            <p:cNvSpPr>
              <a:spLocks noChangeArrowheads="1"/>
            </p:cNvSpPr>
            <p:nvPr/>
          </p:nvSpPr>
          <p:spPr bwMode="auto">
            <a:xfrm>
              <a:off x="2688" y="2736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T2</a:t>
              </a:r>
            </a:p>
          </p:txBody>
        </p:sp>
        <p:sp>
          <p:nvSpPr>
            <p:cNvPr id="12311" name="Rectangle 144"/>
            <p:cNvSpPr>
              <a:spLocks noChangeArrowheads="1"/>
            </p:cNvSpPr>
            <p:nvPr/>
          </p:nvSpPr>
          <p:spPr bwMode="auto">
            <a:xfrm>
              <a:off x="2880" y="2736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T3</a:t>
              </a:r>
            </a:p>
          </p:txBody>
        </p:sp>
        <p:sp>
          <p:nvSpPr>
            <p:cNvPr id="12312" name="Rectangle 145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a typeface="ＭＳ Ｐゴシック" pitchFamily="34" charset="-128"/>
                </a:rPr>
                <a:t>T4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6932612" y="4343400"/>
            <a:ext cx="690563" cy="384175"/>
            <a:chOff x="3195" y="2015"/>
            <a:chExt cx="435" cy="242"/>
          </a:xfrm>
        </p:grpSpPr>
        <p:sp>
          <p:nvSpPr>
            <p:cNvPr id="12305" name="AutoShape 89"/>
            <p:cNvSpPr>
              <a:spLocks noChangeArrowheads="1"/>
            </p:cNvSpPr>
            <p:nvPr/>
          </p:nvSpPr>
          <p:spPr bwMode="auto">
            <a:xfrm>
              <a:off x="3195" y="2015"/>
              <a:ext cx="435" cy="242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ea typeface="ＭＳ Ｐゴシック" pitchFamily="34" charset="-128"/>
              </a:endParaRPr>
            </a:p>
          </p:txBody>
        </p:sp>
        <p:sp>
          <p:nvSpPr>
            <p:cNvPr id="12306" name="AutoShape 90"/>
            <p:cNvSpPr>
              <a:spLocks noChangeArrowheads="1"/>
            </p:cNvSpPr>
            <p:nvPr/>
          </p:nvSpPr>
          <p:spPr bwMode="auto">
            <a:xfrm>
              <a:off x="3267" y="2087"/>
              <a:ext cx="290" cy="97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ea typeface="ＭＳ Ｐゴシック" pitchFamily="34" charset="-128"/>
              </a:endParaRPr>
            </a:p>
          </p:txBody>
        </p:sp>
      </p:grpSp>
      <p:sp>
        <p:nvSpPr>
          <p:cNvPr id="12304" name="Text Box 86"/>
          <p:cNvSpPr txBox="1">
            <a:spLocks noChangeArrowheads="1"/>
          </p:cNvSpPr>
          <p:nvPr/>
        </p:nvSpPr>
        <p:spPr bwMode="auto">
          <a:xfrm>
            <a:off x="1371600" y="3200400"/>
            <a:ext cx="2941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  <a:ea typeface="ＭＳ Ｐゴシック" pitchFamily="34" charset="-128"/>
              </a:rPr>
              <a:t>foo</a:t>
            </a:r>
            <a:r>
              <a:rPr lang="en-US" dirty="0">
                <a:latin typeface="Courier New" pitchFamily="49" charset="0"/>
                <a:ea typeface="ＭＳ Ｐゴシック" pitchFamily="34" charset="-128"/>
              </a:rPr>
              <a:t>[] = {4,8,12,16};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</a:t>
            </a:r>
            <a:fld id="{2DCAE7AC-0DFB-40CF-A4F2-C416A0FCE1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42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1143000"/>
          </a:xfrm>
        </p:spPr>
        <p:txBody>
          <a:bodyPr/>
          <a:lstStyle/>
          <a:p>
            <a:r>
              <a:rPr lang="en-CA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Banked Register File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504825" y="1143000"/>
            <a:ext cx="8169275" cy="3913188"/>
          </a:xfrm>
        </p:spPr>
        <p:txBody>
          <a:bodyPr/>
          <a:lstStyle/>
          <a:p>
            <a:pPr>
              <a:buNone/>
            </a:pPr>
            <a:r>
              <a:rPr lang="en-CA" sz="24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Strawman</a:t>
            </a:r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microarchitecture: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D5C35D-670A-2F4E-8A83-83781CA59153}" type="slidenum">
              <a:rPr lang="en-US"/>
              <a:pPr/>
              <a:t>30</a:t>
            </a:fld>
            <a:endParaRPr lang="en-US">
              <a:latin typeface="Times" pitchFamily="-65" charset="0"/>
            </a:endParaRPr>
          </a:p>
        </p:txBody>
      </p:sp>
      <p:pic>
        <p:nvPicPr>
          <p:cNvPr id="68613" name="Picture 4" descr="bank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413" y="1924050"/>
            <a:ext cx="55483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5" descr="banked-reg-lay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4762500"/>
            <a:ext cx="32067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Box 6"/>
          <p:cNvSpPr txBox="1">
            <a:spLocks noChangeArrowheads="1"/>
          </p:cNvSpPr>
          <p:nvPr/>
        </p:nvSpPr>
        <p:spPr bwMode="auto">
          <a:xfrm>
            <a:off x="433388" y="4295775"/>
            <a:ext cx="2138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CA"/>
              <a:t>Register layout: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38175" y="0"/>
            <a:ext cx="7772400" cy="1143000"/>
          </a:xfrm>
        </p:spPr>
        <p:txBody>
          <a:bodyPr/>
          <a:lstStyle/>
          <a:p>
            <a:r>
              <a:rPr lang="en-CA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Register Bank Conflicts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25438" y="4692650"/>
            <a:ext cx="7807325" cy="1684338"/>
          </a:xfrm>
        </p:spPr>
        <p:txBody>
          <a:bodyPr>
            <a:normAutofit lnSpcReduction="10000"/>
          </a:bodyPr>
          <a:lstStyle/>
          <a:p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warp 0, instruction 2 has two source operands in bank 1: takes two cycles to read.</a:t>
            </a:r>
          </a:p>
          <a:p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Also, warp 1 instruction 2 is same and is also stalled.</a:t>
            </a:r>
          </a:p>
          <a:p>
            <a:r>
              <a:rPr lang="en-CA" sz="24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Can use warp ID as part of register layout to help. 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B595CA-42DF-0A46-92FE-03685F0A99E2}" type="slidenum">
              <a:rPr lang="en-US"/>
              <a:pPr/>
              <a:t>31</a:t>
            </a:fld>
            <a:endParaRPr lang="en-US">
              <a:latin typeface="Times" pitchFamily="-65" charset="0"/>
            </a:endParaRPr>
          </a:p>
        </p:txBody>
      </p:sp>
      <p:pic>
        <p:nvPicPr>
          <p:cNvPr id="69637" name="Picture 4" descr="banked-tim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1392238"/>
            <a:ext cx="51911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anked-reg-lay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514600"/>
            <a:ext cx="3216925" cy="125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2" y="39688"/>
            <a:ext cx="8229600" cy="1143000"/>
          </a:xfrm>
        </p:spPr>
        <p:txBody>
          <a:bodyPr/>
          <a:lstStyle/>
          <a:p>
            <a:r>
              <a:rPr lang="en-US" dirty="0"/>
              <a:t>Operand Collector</a:t>
            </a: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6324600" y="5791200"/>
            <a:ext cx="2257425" cy="660400"/>
            <a:chOff x="3984" y="3648"/>
            <a:chExt cx="1422" cy="416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31" name="Oval 11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32" name="Oval 12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33" name="Oval 13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35" name="Oval 15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36" name="Oval 16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153" y="3879"/>
              <a:ext cx="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38" name="Freeform 18"/>
            <p:cNvSpPr>
              <a:spLocks/>
            </p:cNvSpPr>
            <p:nvPr/>
          </p:nvSpPr>
          <p:spPr bwMode="auto">
            <a:xfrm>
              <a:off x="4168" y="3859"/>
              <a:ext cx="27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365" y="3913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auto">
            <a:xfrm>
              <a:off x="4398" y="3907"/>
              <a:ext cx="30" cy="3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41" name="Line 21"/>
            <p:cNvSpPr>
              <a:spLocks noChangeShapeType="1"/>
            </p:cNvSpPr>
            <p:nvPr/>
          </p:nvSpPr>
          <p:spPr bwMode="auto">
            <a:xfrm flipV="1">
              <a:off x="4365" y="3828"/>
              <a:ext cx="43" cy="1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42" name="Freeform 22"/>
            <p:cNvSpPr>
              <a:spLocks/>
            </p:cNvSpPr>
            <p:nvPr/>
          </p:nvSpPr>
          <p:spPr bwMode="auto">
            <a:xfrm>
              <a:off x="4398" y="3811"/>
              <a:ext cx="30" cy="40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 flipV="1">
              <a:off x="4513" y="3864"/>
              <a:ext cx="0" cy="3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44" name="Freeform 24"/>
            <p:cNvSpPr>
              <a:spLocks/>
            </p:cNvSpPr>
            <p:nvPr/>
          </p:nvSpPr>
          <p:spPr bwMode="auto">
            <a:xfrm>
              <a:off x="4499" y="3884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45" name="Freeform 25"/>
            <p:cNvSpPr>
              <a:spLocks/>
            </p:cNvSpPr>
            <p:nvPr/>
          </p:nvSpPr>
          <p:spPr bwMode="auto">
            <a:xfrm>
              <a:off x="4499" y="3833"/>
              <a:ext cx="28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46" name="Line 26"/>
            <p:cNvSpPr>
              <a:spLocks noChangeShapeType="1"/>
            </p:cNvSpPr>
            <p:nvPr/>
          </p:nvSpPr>
          <p:spPr bwMode="auto">
            <a:xfrm flipV="1">
              <a:off x="4598" y="3921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47" name="Freeform 27"/>
            <p:cNvSpPr>
              <a:spLocks/>
            </p:cNvSpPr>
            <p:nvPr/>
          </p:nvSpPr>
          <p:spPr bwMode="auto">
            <a:xfrm>
              <a:off x="4631" y="3904"/>
              <a:ext cx="30" cy="3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48" name="Line 28"/>
            <p:cNvSpPr>
              <a:spLocks noChangeShapeType="1"/>
            </p:cNvSpPr>
            <p:nvPr/>
          </p:nvSpPr>
          <p:spPr bwMode="auto">
            <a:xfrm>
              <a:off x="4598" y="3820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49" name="Freeform 29"/>
            <p:cNvSpPr>
              <a:spLocks/>
            </p:cNvSpPr>
            <p:nvPr/>
          </p:nvSpPr>
          <p:spPr bwMode="auto">
            <a:xfrm>
              <a:off x="4631" y="3815"/>
              <a:ext cx="30" cy="3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50" name="Line 30"/>
            <p:cNvSpPr>
              <a:spLocks noChangeShapeType="1"/>
            </p:cNvSpPr>
            <p:nvPr/>
          </p:nvSpPr>
          <p:spPr bwMode="auto">
            <a:xfrm>
              <a:off x="4830" y="3882"/>
              <a:ext cx="6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51" name="Freeform 31"/>
            <p:cNvSpPr>
              <a:spLocks/>
            </p:cNvSpPr>
            <p:nvPr/>
          </p:nvSpPr>
          <p:spPr bwMode="auto">
            <a:xfrm>
              <a:off x="4887" y="3862"/>
              <a:ext cx="28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52" name="Line 32"/>
            <p:cNvSpPr>
              <a:spLocks noChangeShapeType="1"/>
            </p:cNvSpPr>
            <p:nvPr/>
          </p:nvSpPr>
          <p:spPr bwMode="auto">
            <a:xfrm>
              <a:off x="5117" y="3921"/>
              <a:ext cx="32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53" name="Freeform 33"/>
            <p:cNvSpPr>
              <a:spLocks/>
            </p:cNvSpPr>
            <p:nvPr/>
          </p:nvSpPr>
          <p:spPr bwMode="auto">
            <a:xfrm>
              <a:off x="5097" y="3886"/>
              <a:ext cx="31" cy="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54" name="Freeform 34"/>
            <p:cNvSpPr>
              <a:spLocks/>
            </p:cNvSpPr>
            <p:nvPr/>
          </p:nvSpPr>
          <p:spPr bwMode="auto">
            <a:xfrm>
              <a:off x="5138" y="3894"/>
              <a:ext cx="31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55" name="Line 35"/>
            <p:cNvSpPr>
              <a:spLocks noChangeShapeType="1"/>
            </p:cNvSpPr>
            <p:nvPr/>
          </p:nvSpPr>
          <p:spPr bwMode="auto">
            <a:xfrm flipV="1">
              <a:off x="5117" y="3827"/>
              <a:ext cx="32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56" name="Freeform 36"/>
            <p:cNvSpPr>
              <a:spLocks/>
            </p:cNvSpPr>
            <p:nvPr/>
          </p:nvSpPr>
          <p:spPr bwMode="auto">
            <a:xfrm>
              <a:off x="5097" y="3802"/>
              <a:ext cx="31" cy="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57" name="Freeform 37"/>
            <p:cNvSpPr>
              <a:spLocks/>
            </p:cNvSpPr>
            <p:nvPr/>
          </p:nvSpPr>
          <p:spPr bwMode="auto">
            <a:xfrm>
              <a:off x="5138" y="3793"/>
              <a:ext cx="3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58" name="Rectangle 38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59" name="Rectangle 39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60" name="Rectangle 40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61" name="Rectangle 41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62" name="Rectangle 42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63" name="Rectangle 43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64" name="Rectangle 44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65" name="Rectangle 45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66" name="Rectangle 46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67" name="Rectangle 47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68" name="Rectangle 48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69" name="Rectangle 49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70" name="Rectangle 50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71" name="Rectangle 51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72" name="Rectangle 52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73" name="Rectangle 53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74" name="Rectangle 54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75" name="Rectangle 55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76" name="Rectangle 56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77" name="Rectangle 57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78" name="Freeform 58"/>
            <p:cNvSpPr>
              <a:spLocks/>
            </p:cNvSpPr>
            <p:nvPr/>
          </p:nvSpPr>
          <p:spPr bwMode="auto">
            <a:xfrm>
              <a:off x="4365" y="3679"/>
              <a:ext cx="1041" cy="385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79" name="Freeform 59"/>
            <p:cNvSpPr>
              <a:spLocks/>
            </p:cNvSpPr>
            <p:nvPr/>
          </p:nvSpPr>
          <p:spPr bwMode="auto">
            <a:xfrm>
              <a:off x="4406" y="3971"/>
              <a:ext cx="22" cy="32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80" name="Line 60"/>
            <p:cNvSpPr>
              <a:spLocks noChangeShapeType="1"/>
            </p:cNvSpPr>
            <p:nvPr/>
          </p:nvSpPr>
          <p:spPr bwMode="auto">
            <a:xfrm flipH="1">
              <a:off x="4170" y="3691"/>
              <a:ext cx="4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81" name="Freeform 61"/>
            <p:cNvSpPr>
              <a:spLocks/>
            </p:cNvSpPr>
            <p:nvPr/>
          </p:nvSpPr>
          <p:spPr bwMode="auto">
            <a:xfrm>
              <a:off x="4153" y="3675"/>
              <a:ext cx="23" cy="3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82" name="Line 62"/>
            <p:cNvSpPr>
              <a:spLocks noChangeShapeType="1"/>
            </p:cNvSpPr>
            <p:nvPr/>
          </p:nvSpPr>
          <p:spPr bwMode="auto">
            <a:xfrm>
              <a:off x="4051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83" name="Freeform 63"/>
            <p:cNvSpPr>
              <a:spLocks/>
            </p:cNvSpPr>
            <p:nvPr/>
          </p:nvSpPr>
          <p:spPr bwMode="auto">
            <a:xfrm>
              <a:off x="4037" y="3792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84" name="Freeform 64"/>
            <p:cNvSpPr>
              <a:spLocks/>
            </p:cNvSpPr>
            <p:nvPr/>
          </p:nvSpPr>
          <p:spPr bwMode="auto">
            <a:xfrm>
              <a:off x="4128" y="3765"/>
              <a:ext cx="300" cy="25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85" name="Freeform 65"/>
            <p:cNvSpPr>
              <a:spLocks/>
            </p:cNvSpPr>
            <p:nvPr/>
          </p:nvSpPr>
          <p:spPr bwMode="auto">
            <a:xfrm>
              <a:off x="4117" y="3741"/>
              <a:ext cx="22" cy="3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86" name="Line 66"/>
            <p:cNvSpPr>
              <a:spLocks noChangeShapeType="1"/>
            </p:cNvSpPr>
            <p:nvPr/>
          </p:nvSpPr>
          <p:spPr bwMode="auto">
            <a:xfrm flipV="1">
              <a:off x="4737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87" name="Freeform 67"/>
            <p:cNvSpPr>
              <a:spLocks/>
            </p:cNvSpPr>
            <p:nvPr/>
          </p:nvSpPr>
          <p:spPr bwMode="auto">
            <a:xfrm>
              <a:off x="4723" y="3792"/>
              <a:ext cx="29" cy="41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88" name="Line 68"/>
            <p:cNvSpPr>
              <a:spLocks noChangeShapeType="1"/>
            </p:cNvSpPr>
            <p:nvPr/>
          </p:nvSpPr>
          <p:spPr bwMode="auto">
            <a:xfrm>
              <a:off x="4879" y="3760"/>
              <a:ext cx="36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89" name="Freeform 69"/>
            <p:cNvSpPr>
              <a:spLocks/>
            </p:cNvSpPr>
            <p:nvPr/>
          </p:nvSpPr>
          <p:spPr bwMode="auto">
            <a:xfrm>
              <a:off x="4862" y="3741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90" name="Line 70"/>
            <p:cNvSpPr>
              <a:spLocks noChangeShapeType="1"/>
            </p:cNvSpPr>
            <p:nvPr/>
          </p:nvSpPr>
          <p:spPr bwMode="auto">
            <a:xfrm>
              <a:off x="5338" y="3790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91" name="Freeform 71"/>
            <p:cNvSpPr>
              <a:spLocks/>
            </p:cNvSpPr>
            <p:nvPr/>
          </p:nvSpPr>
          <p:spPr bwMode="auto">
            <a:xfrm>
              <a:off x="5384" y="3773"/>
              <a:ext cx="22" cy="33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92" name="Line 72"/>
            <p:cNvSpPr>
              <a:spLocks noChangeShapeType="1"/>
            </p:cNvSpPr>
            <p:nvPr/>
          </p:nvSpPr>
          <p:spPr bwMode="auto">
            <a:xfrm>
              <a:off x="5338" y="3974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393" name="Freeform 73"/>
            <p:cNvSpPr>
              <a:spLocks/>
            </p:cNvSpPr>
            <p:nvPr/>
          </p:nvSpPr>
          <p:spPr bwMode="auto">
            <a:xfrm>
              <a:off x="5384" y="3958"/>
              <a:ext cx="22" cy="32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6394" name="Text Placeholder 2"/>
          <p:cNvSpPr>
            <a:spLocks/>
          </p:cNvSpPr>
          <p:nvPr/>
        </p:nvSpPr>
        <p:spPr bwMode="auto">
          <a:xfrm>
            <a:off x="457200" y="4648199"/>
            <a:ext cx="8001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2000" dirty="0">
                <a:latin typeface="Calibri" pitchFamily="34" charset="0"/>
              </a:rPr>
              <a:t>Term “Operand Collector” appears in figure in NVIDIA Fermi Whitepaper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2000" dirty="0">
                <a:latin typeface="Calibri" pitchFamily="34" charset="0"/>
              </a:rPr>
              <a:t>Operand Collector Architecture (US Patent: 7834881)</a:t>
            </a:r>
          </a:p>
          <a:p>
            <a:pPr marL="742950" lvl="1" indent="-285750" defTabSz="457200">
              <a:spcBef>
                <a:spcPct val="20000"/>
              </a:spcBef>
              <a:buFont typeface="Arial" pitchFamily="34" charset="0"/>
              <a:buChar char="–"/>
            </a:pPr>
            <a:r>
              <a:rPr lang="en-CA" dirty="0">
                <a:latin typeface="Calibri" pitchFamily="34" charset="0"/>
              </a:rPr>
              <a:t>Interleave operand fetch from different threads to achieve full utilization</a:t>
            </a:r>
          </a:p>
        </p:txBody>
      </p:sp>
      <p:sp>
        <p:nvSpPr>
          <p:cNvPr id="56395" name="Rectangle 6"/>
          <p:cNvSpPr>
            <a:spLocks noChangeArrowheads="1"/>
          </p:cNvSpPr>
          <p:nvPr/>
        </p:nvSpPr>
        <p:spPr bwMode="auto">
          <a:xfrm>
            <a:off x="1185862" y="1365250"/>
            <a:ext cx="1441450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Bank 0</a:t>
            </a:r>
          </a:p>
        </p:txBody>
      </p:sp>
      <p:sp>
        <p:nvSpPr>
          <p:cNvPr id="56396" name="Rectangle 7"/>
          <p:cNvSpPr>
            <a:spLocks noChangeArrowheads="1"/>
          </p:cNvSpPr>
          <p:nvPr/>
        </p:nvSpPr>
        <p:spPr bwMode="auto">
          <a:xfrm>
            <a:off x="2770187" y="1365250"/>
            <a:ext cx="1441450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Bank 1</a:t>
            </a:r>
          </a:p>
        </p:txBody>
      </p:sp>
      <p:sp>
        <p:nvSpPr>
          <p:cNvPr id="56397" name="Rectangle 8"/>
          <p:cNvSpPr>
            <a:spLocks noChangeArrowheads="1"/>
          </p:cNvSpPr>
          <p:nvPr/>
        </p:nvSpPr>
        <p:spPr bwMode="auto">
          <a:xfrm>
            <a:off x="4354512" y="1365250"/>
            <a:ext cx="1441450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Bank 2</a:t>
            </a:r>
          </a:p>
        </p:txBody>
      </p:sp>
      <p:sp>
        <p:nvSpPr>
          <p:cNvPr id="56398" name="Rectangle 9"/>
          <p:cNvSpPr>
            <a:spLocks noChangeArrowheads="1"/>
          </p:cNvSpPr>
          <p:nvPr/>
        </p:nvSpPr>
        <p:spPr bwMode="auto">
          <a:xfrm>
            <a:off x="5938837" y="1365250"/>
            <a:ext cx="1441450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Bank 3</a:t>
            </a:r>
          </a:p>
        </p:txBody>
      </p:sp>
      <p:sp>
        <p:nvSpPr>
          <p:cNvPr id="56399" name="Rectangle 11"/>
          <p:cNvSpPr>
            <a:spLocks noChangeArrowheads="1"/>
          </p:cNvSpPr>
          <p:nvPr/>
        </p:nvSpPr>
        <p:spPr bwMode="auto">
          <a:xfrm>
            <a:off x="1401762" y="1797050"/>
            <a:ext cx="1052513" cy="3603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R0</a:t>
            </a:r>
          </a:p>
        </p:txBody>
      </p:sp>
      <p:sp>
        <p:nvSpPr>
          <p:cNvPr id="56400" name="Rectangle 12"/>
          <p:cNvSpPr>
            <a:spLocks noChangeArrowheads="1"/>
          </p:cNvSpPr>
          <p:nvPr/>
        </p:nvSpPr>
        <p:spPr bwMode="auto">
          <a:xfrm>
            <a:off x="2986087" y="1797050"/>
            <a:ext cx="1052513" cy="3603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R1</a:t>
            </a:r>
          </a:p>
        </p:txBody>
      </p:sp>
      <p:sp>
        <p:nvSpPr>
          <p:cNvPr id="56401" name="Rectangle 13"/>
          <p:cNvSpPr>
            <a:spLocks noChangeArrowheads="1"/>
          </p:cNvSpPr>
          <p:nvPr/>
        </p:nvSpPr>
        <p:spPr bwMode="auto">
          <a:xfrm>
            <a:off x="4570412" y="1797050"/>
            <a:ext cx="1052513" cy="360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R2</a:t>
            </a:r>
          </a:p>
        </p:txBody>
      </p:sp>
      <p:sp>
        <p:nvSpPr>
          <p:cNvPr id="56402" name="Rectangle 14"/>
          <p:cNvSpPr>
            <a:spLocks noChangeArrowheads="1"/>
          </p:cNvSpPr>
          <p:nvPr/>
        </p:nvSpPr>
        <p:spPr bwMode="auto">
          <a:xfrm>
            <a:off x="6154737" y="1797050"/>
            <a:ext cx="1052513" cy="3603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R3</a:t>
            </a:r>
          </a:p>
        </p:txBody>
      </p:sp>
      <p:sp>
        <p:nvSpPr>
          <p:cNvPr id="56403" name="Rectangle 15"/>
          <p:cNvSpPr>
            <a:spLocks noChangeArrowheads="1"/>
          </p:cNvSpPr>
          <p:nvPr/>
        </p:nvSpPr>
        <p:spPr bwMode="auto">
          <a:xfrm>
            <a:off x="1401762" y="2157413"/>
            <a:ext cx="1052513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R4</a:t>
            </a:r>
          </a:p>
        </p:txBody>
      </p:sp>
      <p:sp>
        <p:nvSpPr>
          <p:cNvPr id="56404" name="Rectangle 16"/>
          <p:cNvSpPr>
            <a:spLocks noChangeArrowheads="1"/>
          </p:cNvSpPr>
          <p:nvPr/>
        </p:nvSpPr>
        <p:spPr bwMode="auto">
          <a:xfrm>
            <a:off x="2986087" y="2157413"/>
            <a:ext cx="1052513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R5</a:t>
            </a:r>
          </a:p>
        </p:txBody>
      </p:sp>
      <p:sp>
        <p:nvSpPr>
          <p:cNvPr id="56405" name="Rectangle 17"/>
          <p:cNvSpPr>
            <a:spLocks noChangeArrowheads="1"/>
          </p:cNvSpPr>
          <p:nvPr/>
        </p:nvSpPr>
        <p:spPr bwMode="auto">
          <a:xfrm>
            <a:off x="4570412" y="2157413"/>
            <a:ext cx="1052513" cy="360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R6</a:t>
            </a:r>
          </a:p>
        </p:txBody>
      </p:sp>
      <p:sp>
        <p:nvSpPr>
          <p:cNvPr id="56406" name="Rectangle 18"/>
          <p:cNvSpPr>
            <a:spLocks noChangeArrowheads="1"/>
          </p:cNvSpPr>
          <p:nvPr/>
        </p:nvSpPr>
        <p:spPr bwMode="auto">
          <a:xfrm>
            <a:off x="6154737" y="2157413"/>
            <a:ext cx="1052513" cy="3603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R7</a:t>
            </a:r>
          </a:p>
        </p:txBody>
      </p:sp>
      <p:sp>
        <p:nvSpPr>
          <p:cNvPr id="56407" name="Rectangle 19"/>
          <p:cNvSpPr>
            <a:spLocks noChangeArrowheads="1"/>
          </p:cNvSpPr>
          <p:nvPr/>
        </p:nvSpPr>
        <p:spPr bwMode="auto">
          <a:xfrm>
            <a:off x="1401762" y="2516188"/>
            <a:ext cx="1052513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R8</a:t>
            </a:r>
          </a:p>
        </p:txBody>
      </p:sp>
      <p:sp>
        <p:nvSpPr>
          <p:cNvPr id="56408" name="Rectangle 20"/>
          <p:cNvSpPr>
            <a:spLocks noChangeArrowheads="1"/>
          </p:cNvSpPr>
          <p:nvPr/>
        </p:nvSpPr>
        <p:spPr bwMode="auto">
          <a:xfrm>
            <a:off x="2986087" y="2516188"/>
            <a:ext cx="1052513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R9</a:t>
            </a:r>
          </a:p>
        </p:txBody>
      </p:sp>
      <p:sp>
        <p:nvSpPr>
          <p:cNvPr id="56409" name="Rectangle 21"/>
          <p:cNvSpPr>
            <a:spLocks noChangeArrowheads="1"/>
          </p:cNvSpPr>
          <p:nvPr/>
        </p:nvSpPr>
        <p:spPr bwMode="auto">
          <a:xfrm>
            <a:off x="4570412" y="2516188"/>
            <a:ext cx="1052513" cy="360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R10</a:t>
            </a:r>
          </a:p>
        </p:txBody>
      </p:sp>
      <p:sp>
        <p:nvSpPr>
          <p:cNvPr id="56410" name="Rectangle 22"/>
          <p:cNvSpPr>
            <a:spLocks noChangeArrowheads="1"/>
          </p:cNvSpPr>
          <p:nvPr/>
        </p:nvSpPr>
        <p:spPr bwMode="auto">
          <a:xfrm>
            <a:off x="6154737" y="2516188"/>
            <a:ext cx="1052513" cy="3603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R11</a:t>
            </a:r>
          </a:p>
        </p:txBody>
      </p:sp>
      <p:sp>
        <p:nvSpPr>
          <p:cNvPr id="56411" name="Text Box 23"/>
          <p:cNvSpPr txBox="1">
            <a:spLocks noChangeArrowheads="1"/>
          </p:cNvSpPr>
          <p:nvPr/>
        </p:nvSpPr>
        <p:spPr bwMode="auto">
          <a:xfrm>
            <a:off x="1401762" y="2805113"/>
            <a:ext cx="105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…</a:t>
            </a:r>
          </a:p>
        </p:txBody>
      </p:sp>
      <p:sp>
        <p:nvSpPr>
          <p:cNvPr id="56412" name="Text Box 26"/>
          <p:cNvSpPr txBox="1">
            <a:spLocks noChangeArrowheads="1"/>
          </p:cNvSpPr>
          <p:nvPr/>
        </p:nvSpPr>
        <p:spPr bwMode="auto">
          <a:xfrm>
            <a:off x="2986087" y="2805113"/>
            <a:ext cx="105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…</a:t>
            </a:r>
          </a:p>
        </p:txBody>
      </p:sp>
      <p:sp>
        <p:nvSpPr>
          <p:cNvPr id="56413" name="Text Box 27"/>
          <p:cNvSpPr txBox="1">
            <a:spLocks noChangeArrowheads="1"/>
          </p:cNvSpPr>
          <p:nvPr/>
        </p:nvSpPr>
        <p:spPr bwMode="auto">
          <a:xfrm>
            <a:off x="4570412" y="2805113"/>
            <a:ext cx="105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…</a:t>
            </a:r>
          </a:p>
        </p:txBody>
      </p:sp>
      <p:sp>
        <p:nvSpPr>
          <p:cNvPr id="56414" name="Text Box 28"/>
          <p:cNvSpPr txBox="1">
            <a:spLocks noChangeArrowheads="1"/>
          </p:cNvSpPr>
          <p:nvPr/>
        </p:nvSpPr>
        <p:spPr bwMode="auto">
          <a:xfrm>
            <a:off x="6154737" y="2805113"/>
            <a:ext cx="105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…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971800" y="3236913"/>
            <a:ext cx="3744913" cy="828675"/>
            <a:chOff x="1918" y="2296"/>
            <a:chExt cx="2359" cy="522"/>
          </a:xfrm>
        </p:grpSpPr>
        <p:sp>
          <p:nvSpPr>
            <p:cNvPr id="56416" name="Text Box 29"/>
            <p:cNvSpPr txBox="1">
              <a:spLocks noChangeArrowheads="1"/>
            </p:cNvSpPr>
            <p:nvPr/>
          </p:nvSpPr>
          <p:spPr bwMode="auto">
            <a:xfrm>
              <a:off x="1918" y="2568"/>
              <a:ext cx="21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add.s32 	R3, R1, R2;</a:t>
              </a:r>
            </a:p>
          </p:txBody>
        </p:sp>
        <p:sp>
          <p:nvSpPr>
            <p:cNvPr id="56417" name="Line 32"/>
            <p:cNvSpPr>
              <a:spLocks noChangeShapeType="1"/>
            </p:cNvSpPr>
            <p:nvPr/>
          </p:nvSpPr>
          <p:spPr bwMode="auto">
            <a:xfrm>
              <a:off x="2245" y="2296"/>
              <a:ext cx="59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418" name="Line 33"/>
            <p:cNvSpPr>
              <a:spLocks noChangeShapeType="1"/>
            </p:cNvSpPr>
            <p:nvPr/>
          </p:nvSpPr>
          <p:spPr bwMode="auto">
            <a:xfrm flipH="1">
              <a:off x="3198" y="2296"/>
              <a:ext cx="9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419" name="Text Box 34"/>
            <p:cNvSpPr txBox="1">
              <a:spLocks noChangeArrowheads="1"/>
            </p:cNvSpPr>
            <p:nvPr/>
          </p:nvSpPr>
          <p:spPr bwMode="auto">
            <a:xfrm>
              <a:off x="3457" y="2581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 Conflict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828800" y="3236914"/>
            <a:ext cx="5457825" cy="1354138"/>
            <a:chOff x="1247" y="2296"/>
            <a:chExt cx="3438" cy="853"/>
          </a:xfrm>
        </p:grpSpPr>
        <p:sp>
          <p:nvSpPr>
            <p:cNvPr id="56421" name="Text Box 37"/>
            <p:cNvSpPr txBox="1">
              <a:spLocks noChangeArrowheads="1"/>
            </p:cNvSpPr>
            <p:nvPr/>
          </p:nvSpPr>
          <p:spPr bwMode="auto">
            <a:xfrm>
              <a:off x="1967" y="2899"/>
              <a:ext cx="21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mul.s32 	R3, R0, R4;</a:t>
              </a:r>
            </a:p>
          </p:txBody>
        </p:sp>
        <p:sp>
          <p:nvSpPr>
            <p:cNvPr id="56422" name="Line 38"/>
            <p:cNvSpPr>
              <a:spLocks noChangeShapeType="1"/>
            </p:cNvSpPr>
            <p:nvPr/>
          </p:nvSpPr>
          <p:spPr bwMode="auto">
            <a:xfrm>
              <a:off x="1247" y="2296"/>
              <a:ext cx="1588" cy="6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423" name="Line 39"/>
            <p:cNvSpPr>
              <a:spLocks noChangeShapeType="1"/>
            </p:cNvSpPr>
            <p:nvPr/>
          </p:nvSpPr>
          <p:spPr bwMode="auto">
            <a:xfrm>
              <a:off x="1292" y="2296"/>
              <a:ext cx="1906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424" name="Text Box 40"/>
            <p:cNvSpPr txBox="1">
              <a:spLocks noChangeArrowheads="1"/>
            </p:cNvSpPr>
            <p:nvPr/>
          </p:nvSpPr>
          <p:spPr bwMode="auto">
            <a:xfrm>
              <a:off x="3457" y="2899"/>
              <a:ext cx="1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Conflict at bank 0</a:t>
              </a:r>
            </a:p>
          </p:txBody>
        </p:sp>
      </p:grp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4a.</a:t>
            </a:r>
            <a:fld id="{5F092435-35AC-4890-8608-A6F8B593184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14363" y="0"/>
            <a:ext cx="7772400" cy="1143000"/>
          </a:xfrm>
        </p:spPr>
        <p:txBody>
          <a:bodyPr/>
          <a:lstStyle/>
          <a:p>
            <a:r>
              <a:rPr lang="en-CA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Operand Collector (1)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517525" y="4500563"/>
            <a:ext cx="8132763" cy="1863725"/>
          </a:xfrm>
        </p:spPr>
        <p:txBody>
          <a:bodyPr/>
          <a:lstStyle/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Issue instruction to collector unit.  </a:t>
            </a:r>
          </a:p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Collector unit similar to reservation station in </a:t>
            </a:r>
            <a:r>
              <a:rPr lang="en-CA" sz="18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tomasulo’s</a:t>
            </a:r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algorithm.</a:t>
            </a:r>
          </a:p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Stores source register identifiers.  </a:t>
            </a:r>
          </a:p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Arbiter selects operand accesses that do not conflict on a given cycle.</a:t>
            </a:r>
          </a:p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Arbiter needs to also consider </a:t>
            </a:r>
            <a:r>
              <a:rPr lang="en-CA" sz="18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writeback</a:t>
            </a:r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(or need </a:t>
            </a:r>
            <a:r>
              <a:rPr lang="en-CA" sz="18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read+write</a:t>
            </a:r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port)</a:t>
            </a:r>
          </a:p>
          <a:p>
            <a:endParaRPr lang="en-CA" sz="1800" dirty="0">
              <a:latin typeface="Arial" pitchFamily="-65" charset="0"/>
              <a:ea typeface="ＭＳ Ｐゴシック" pitchFamily="-65" charset="-128"/>
              <a:cs typeface="Arial" pitchFamily="-65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BEA8A-C417-3F44-9187-AB166779C8A3}" type="slidenum">
              <a:rPr lang="en-US"/>
              <a:pPr/>
              <a:t>33</a:t>
            </a:fld>
            <a:endParaRPr lang="en-US">
              <a:latin typeface="Times" pitchFamily="-65" charset="0"/>
            </a:endParaRPr>
          </a:p>
        </p:txBody>
      </p:sp>
      <p:pic>
        <p:nvPicPr>
          <p:cNvPr id="70661" name="Picture 4" descr="o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8" y="1189038"/>
            <a:ext cx="62785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CA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Operand Collector (2)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76225" y="1211263"/>
            <a:ext cx="3357563" cy="2987675"/>
          </a:xfrm>
        </p:spPr>
        <p:txBody>
          <a:bodyPr/>
          <a:lstStyle/>
          <a:p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Combining </a:t>
            </a:r>
            <a:r>
              <a:rPr lang="en-CA" sz="1800" dirty="0" err="1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swizzling</a:t>
            </a:r>
            <a:r>
              <a:rPr lang="en-CA" sz="1800" dirty="0">
                <a:latin typeface="Arial" pitchFamily="-65" charset="0"/>
                <a:ea typeface="ＭＳ Ｐゴシック" pitchFamily="-65" charset="-128"/>
                <a:cs typeface="Arial" pitchFamily="-65" charset="0"/>
              </a:rPr>
              <a:t> and access scheduling can give up to ~ 2x improvement in throughput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4E6698-0CF0-034F-A7F7-444BCF487AC5}" type="slidenum">
              <a:rPr lang="en-US"/>
              <a:pPr/>
              <a:t>34</a:t>
            </a:fld>
            <a:endParaRPr lang="en-US">
              <a:latin typeface="Times" pitchFamily="-65" charset="0"/>
            </a:endParaRPr>
          </a:p>
        </p:txBody>
      </p:sp>
      <p:pic>
        <p:nvPicPr>
          <p:cNvPr id="71685" name="Picture 4" descr="oc-reg-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5214938"/>
            <a:ext cx="35782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oc-tim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013" y="1633538"/>
            <a:ext cx="40290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Warp </a:t>
            </a:r>
            <a:r>
              <a:rPr lang="en-US" dirty="0" smtClean="0"/>
              <a:t>Scheduling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14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Loose Round Robin (LRR)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Goes around to every warp </a:t>
            </a:r>
            <a:br>
              <a:rPr lang="en-US" dirty="0"/>
            </a:br>
            <a:r>
              <a:rPr lang="en-US" dirty="0"/>
              <a:t>and issue if ready (R)</a:t>
            </a:r>
          </a:p>
          <a:p>
            <a:endParaRPr lang="en-US" dirty="0"/>
          </a:p>
          <a:p>
            <a:r>
              <a:rPr lang="en-US" dirty="0"/>
              <a:t>If warp is not ready (W), </a:t>
            </a:r>
            <a:br>
              <a:rPr lang="en-US" dirty="0"/>
            </a:br>
            <a:r>
              <a:rPr lang="en-US" dirty="0"/>
              <a:t>skip and issue next ready warp</a:t>
            </a:r>
          </a:p>
          <a:p>
            <a:endParaRPr lang="en-US" dirty="0"/>
          </a:p>
          <a:p>
            <a:r>
              <a:rPr lang="en-US" dirty="0"/>
              <a:t>Issue: Warps all run at the same speed,</a:t>
            </a:r>
            <a:br>
              <a:rPr lang="en-US" dirty="0"/>
            </a:br>
            <a:r>
              <a:rPr lang="en-US" dirty="0"/>
              <a:t>potentially all reaching memory access</a:t>
            </a:r>
            <a:br>
              <a:rPr lang="en-US" dirty="0"/>
            </a:br>
            <a:r>
              <a:rPr lang="en-US" dirty="0"/>
              <a:t>phase together and stalling.</a:t>
            </a:r>
          </a:p>
        </p:txBody>
      </p:sp>
      <p:sp>
        <p:nvSpPr>
          <p:cNvPr id="27" name="Rounded Rectangle 81"/>
          <p:cNvSpPr/>
          <p:nvPr/>
        </p:nvSpPr>
        <p:spPr>
          <a:xfrm>
            <a:off x="5682817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8" name="Rounded Rectangle 82"/>
          <p:cNvSpPr/>
          <p:nvPr/>
        </p:nvSpPr>
        <p:spPr>
          <a:xfrm>
            <a:off x="5489874" y="2444606"/>
            <a:ext cx="2586038" cy="270510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29" name="Rounded Rectangle 83"/>
          <p:cNvSpPr/>
          <p:nvPr/>
        </p:nvSpPr>
        <p:spPr>
          <a:xfrm>
            <a:off x="5921808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30" name="Rounded Rectangle 84"/>
          <p:cNvSpPr/>
          <p:nvPr/>
        </p:nvSpPr>
        <p:spPr>
          <a:xfrm>
            <a:off x="6160799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W</a:t>
            </a:r>
          </a:p>
        </p:txBody>
      </p:sp>
      <p:sp>
        <p:nvSpPr>
          <p:cNvPr id="31" name="Rounded Rectangle 85"/>
          <p:cNvSpPr/>
          <p:nvPr/>
        </p:nvSpPr>
        <p:spPr>
          <a:xfrm>
            <a:off x="6399790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32" name="Rounded Rectangle 86"/>
          <p:cNvSpPr/>
          <p:nvPr/>
        </p:nvSpPr>
        <p:spPr>
          <a:xfrm>
            <a:off x="7670947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33" name="Rounded Rectangle 93"/>
          <p:cNvSpPr/>
          <p:nvPr/>
        </p:nvSpPr>
        <p:spPr>
          <a:xfrm>
            <a:off x="6642937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34" name="Rounded Rectangle 94"/>
          <p:cNvSpPr/>
          <p:nvPr/>
        </p:nvSpPr>
        <p:spPr>
          <a:xfrm>
            <a:off x="6882967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41" name="Down Arrow Callout 7"/>
          <p:cNvSpPr/>
          <p:nvPr/>
        </p:nvSpPr>
        <p:spPr>
          <a:xfrm>
            <a:off x="6117505" y="3720463"/>
            <a:ext cx="1333500" cy="37234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473"/>
            </a:avLst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prstClr val="black"/>
                </a:solidFill>
              </a:rPr>
              <a:t>Select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47389" y="2918777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200" kern="0" dirty="0">
                <a:solidFill>
                  <a:prstClr val="black"/>
                </a:solidFill>
              </a:rPr>
              <a:t>All Warps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84550" y="4187978"/>
            <a:ext cx="2199409" cy="346364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prstClr val="black"/>
                </a:solidFill>
              </a:rPr>
              <a:t>Execution Units</a:t>
            </a:r>
          </a:p>
        </p:txBody>
      </p:sp>
      <p:sp>
        <p:nvSpPr>
          <p:cNvPr id="45" name="Rounded Rectangle 121"/>
          <p:cNvSpPr/>
          <p:nvPr/>
        </p:nvSpPr>
        <p:spPr>
          <a:xfrm>
            <a:off x="7122307" y="3171276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06360" y="3178548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350" kern="0" dirty="0">
                <a:solidFill>
                  <a:prstClr val="black"/>
                </a:solidFill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549809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(TL)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Warps are grouped into two groups:</a:t>
            </a:r>
          </a:p>
          <a:p>
            <a:pPr lvl="1"/>
            <a:r>
              <a:rPr lang="en-US" dirty="0"/>
              <a:t>Pending warps </a:t>
            </a:r>
            <a:br>
              <a:rPr lang="en-US" dirty="0"/>
            </a:br>
            <a:r>
              <a:rPr lang="en-US" dirty="0"/>
              <a:t>(potentially waiting on long latency instr.)</a:t>
            </a:r>
          </a:p>
          <a:p>
            <a:pPr lvl="1"/>
            <a:r>
              <a:rPr lang="en-US" dirty="0"/>
              <a:t>Active warps </a:t>
            </a:r>
            <a:br>
              <a:rPr lang="en-US" dirty="0"/>
            </a:br>
            <a:r>
              <a:rPr lang="en-US" dirty="0"/>
              <a:t>(Ready to execute)</a:t>
            </a:r>
          </a:p>
          <a:p>
            <a:pPr lvl="1"/>
            <a:r>
              <a:rPr lang="en-US" dirty="0"/>
              <a:t>Warps move between Pending and Active groups</a:t>
            </a:r>
          </a:p>
          <a:p>
            <a:r>
              <a:rPr lang="en-US" dirty="0"/>
              <a:t>Within the Active group, issue LRR</a:t>
            </a:r>
          </a:p>
          <a:p>
            <a:r>
              <a:rPr lang="en-US" dirty="0"/>
              <a:t>Goal: Overlap warps performing computation</a:t>
            </a:r>
            <a:br>
              <a:rPr lang="en-US" dirty="0"/>
            </a:br>
            <a:r>
              <a:rPr lang="en-US" dirty="0"/>
              <a:t>with warps performing memory access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929312" y="2463050"/>
            <a:ext cx="2586038" cy="2715491"/>
            <a:chOff x="1000427" y="2016607"/>
            <a:chExt cx="3448050" cy="3620654"/>
          </a:xfrm>
        </p:grpSpPr>
        <p:sp>
          <p:nvSpPr>
            <p:cNvPr id="27" name="Rounded Rectangle 81"/>
            <p:cNvSpPr/>
            <p:nvPr/>
          </p:nvSpPr>
          <p:spPr>
            <a:xfrm>
              <a:off x="1257685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28" name="Rounded Rectangle 82"/>
            <p:cNvSpPr/>
            <p:nvPr/>
          </p:nvSpPr>
          <p:spPr>
            <a:xfrm>
              <a:off x="1000427" y="2030461"/>
              <a:ext cx="3448050" cy="36068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83"/>
            <p:cNvSpPr/>
            <p:nvPr/>
          </p:nvSpPr>
          <p:spPr>
            <a:xfrm>
              <a:off x="1576339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30" name="Rounded Rectangle 84"/>
            <p:cNvSpPr/>
            <p:nvPr/>
          </p:nvSpPr>
          <p:spPr>
            <a:xfrm>
              <a:off x="1894994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31" name="Rounded Rectangle 85"/>
            <p:cNvSpPr/>
            <p:nvPr/>
          </p:nvSpPr>
          <p:spPr>
            <a:xfrm>
              <a:off x="2213648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32" name="Rounded Rectangle 86"/>
            <p:cNvSpPr/>
            <p:nvPr/>
          </p:nvSpPr>
          <p:spPr>
            <a:xfrm>
              <a:off x="3908525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33" name="Rounded Rectangle 93"/>
            <p:cNvSpPr/>
            <p:nvPr/>
          </p:nvSpPr>
          <p:spPr>
            <a:xfrm>
              <a:off x="2537845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34" name="Rounded Rectangle 94"/>
            <p:cNvSpPr/>
            <p:nvPr/>
          </p:nvSpPr>
          <p:spPr>
            <a:xfrm>
              <a:off x="2857885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35" name="Curved Right Arrow 5"/>
            <p:cNvSpPr/>
            <p:nvPr/>
          </p:nvSpPr>
          <p:spPr>
            <a:xfrm>
              <a:off x="1467812" y="2986428"/>
              <a:ext cx="1235364" cy="577273"/>
            </a:xfrm>
            <a:prstGeom prst="curved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6" name="Curved Right Arrow 96"/>
            <p:cNvSpPr/>
            <p:nvPr/>
          </p:nvSpPr>
          <p:spPr>
            <a:xfrm rot="10800000">
              <a:off x="2751667" y="2919465"/>
              <a:ext cx="1235364" cy="577273"/>
            </a:xfrm>
            <a:prstGeom prst="curved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7" name="Rounded Rectangle 100"/>
            <p:cNvSpPr/>
            <p:nvPr/>
          </p:nvSpPr>
          <p:spPr>
            <a:xfrm>
              <a:off x="1858063" y="3819091"/>
              <a:ext cx="280554" cy="51434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38" name="Rounded Rectangle 101"/>
            <p:cNvSpPr/>
            <p:nvPr/>
          </p:nvSpPr>
          <p:spPr>
            <a:xfrm>
              <a:off x="3333585" y="3819091"/>
              <a:ext cx="280554" cy="51434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39" name="Rounded Rectangle 105"/>
            <p:cNvSpPr/>
            <p:nvPr/>
          </p:nvSpPr>
          <p:spPr>
            <a:xfrm>
              <a:off x="2182260" y="3819091"/>
              <a:ext cx="280554" cy="51434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40" name="Rounded Rectangle 106"/>
            <p:cNvSpPr/>
            <p:nvPr/>
          </p:nvSpPr>
          <p:spPr>
            <a:xfrm>
              <a:off x="2502300" y="3819091"/>
              <a:ext cx="280554" cy="51434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41" name="Down Arrow Callout 7"/>
            <p:cNvSpPr/>
            <p:nvPr/>
          </p:nvSpPr>
          <p:spPr>
            <a:xfrm>
              <a:off x="1837268" y="4441149"/>
              <a:ext cx="1778000" cy="49645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56473"/>
              </a:avLst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rgbClr val="385D8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350" kern="0" dirty="0">
                  <a:solidFill>
                    <a:prstClr val="black"/>
                  </a:solidFill>
                </a:rPr>
                <a:t>Select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10445" y="2016607"/>
              <a:ext cx="1505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Pending Warps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82029" y="3473647"/>
              <a:ext cx="134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Active Warps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59994" y="5006876"/>
              <a:ext cx="2932545" cy="461819"/>
            </a:xfrm>
            <a:prstGeom prst="rect">
              <a:avLst/>
            </a:prstGeom>
            <a:solidFill>
              <a:srgbClr val="EEECE1">
                <a:lumMod val="75000"/>
              </a:srgbClr>
            </a:solidFill>
            <a:ln w="25400" cap="flat" cmpd="sng" algn="ctr">
              <a:solidFill>
                <a:srgbClr val="385D8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350" kern="0" dirty="0">
                  <a:solidFill>
                    <a:prstClr val="black"/>
                  </a:solidFill>
                </a:rPr>
                <a:t>Execution Units</a:t>
              </a:r>
            </a:p>
          </p:txBody>
        </p:sp>
        <p:sp>
          <p:nvSpPr>
            <p:cNvPr id="45" name="Rounded Rectangle 121"/>
            <p:cNvSpPr/>
            <p:nvPr/>
          </p:nvSpPr>
          <p:spPr>
            <a:xfrm>
              <a:off x="3177004" y="2353272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22408" y="2362970"/>
              <a:ext cx="5219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kern="0" dirty="0">
                  <a:solidFill>
                    <a:prstClr val="black"/>
                  </a:solidFill>
                </a:rPr>
                <a:t>. . 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01264" y="3831551"/>
              <a:ext cx="5219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kern="0" dirty="0">
                  <a:solidFill>
                    <a:prstClr val="black"/>
                  </a:solidFill>
                </a:rPr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4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Greedy-then-oldest (GTO)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from a single warp until it stalls</a:t>
            </a:r>
          </a:p>
          <a:p>
            <a:endParaRPr lang="en-US" dirty="0"/>
          </a:p>
          <a:p>
            <a:r>
              <a:rPr lang="en-US" dirty="0"/>
              <a:t>Then pick the oldest warp </a:t>
            </a:r>
            <a:br>
              <a:rPr lang="en-US" dirty="0"/>
            </a:br>
            <a:r>
              <a:rPr lang="en-US" dirty="0"/>
              <a:t>(time warp assigned to core)</a:t>
            </a:r>
          </a:p>
          <a:p>
            <a:endParaRPr lang="en-US" dirty="0"/>
          </a:p>
          <a:p>
            <a:r>
              <a:rPr lang="en-US" dirty="0"/>
              <a:t>Goal: Improve cache locality for </a:t>
            </a:r>
            <a:br>
              <a:rPr lang="en-US" dirty="0"/>
            </a:br>
            <a:r>
              <a:rPr lang="en-US" dirty="0"/>
              <a:t>greedy warp</a:t>
            </a:r>
          </a:p>
        </p:txBody>
      </p:sp>
      <p:sp>
        <p:nvSpPr>
          <p:cNvPr id="4" name="Rounded Rectangle 81"/>
          <p:cNvSpPr/>
          <p:nvPr/>
        </p:nvSpPr>
        <p:spPr>
          <a:xfrm>
            <a:off x="5682817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5" name="Rounded Rectangle 82"/>
          <p:cNvSpPr/>
          <p:nvPr/>
        </p:nvSpPr>
        <p:spPr>
          <a:xfrm>
            <a:off x="5489874" y="2444606"/>
            <a:ext cx="2586038" cy="270510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6" name="Rounded Rectangle 83"/>
          <p:cNvSpPr/>
          <p:nvPr/>
        </p:nvSpPr>
        <p:spPr>
          <a:xfrm>
            <a:off x="5921808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7" name="Rounded Rectangle 84"/>
          <p:cNvSpPr/>
          <p:nvPr/>
        </p:nvSpPr>
        <p:spPr>
          <a:xfrm>
            <a:off x="6160799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W</a:t>
            </a:r>
          </a:p>
        </p:txBody>
      </p:sp>
      <p:sp>
        <p:nvSpPr>
          <p:cNvPr id="8" name="Rounded Rectangle 85"/>
          <p:cNvSpPr/>
          <p:nvPr/>
        </p:nvSpPr>
        <p:spPr>
          <a:xfrm>
            <a:off x="6399790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9" name="Rounded Rectangle 86"/>
          <p:cNvSpPr/>
          <p:nvPr/>
        </p:nvSpPr>
        <p:spPr>
          <a:xfrm>
            <a:off x="7670947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0" name="Rounded Rectangle 93"/>
          <p:cNvSpPr/>
          <p:nvPr/>
        </p:nvSpPr>
        <p:spPr>
          <a:xfrm>
            <a:off x="6642937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1" name="Rounded Rectangle 94"/>
          <p:cNvSpPr/>
          <p:nvPr/>
        </p:nvSpPr>
        <p:spPr>
          <a:xfrm>
            <a:off x="6882967" y="3169197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2" name="Down Arrow Callout 7"/>
          <p:cNvSpPr/>
          <p:nvPr/>
        </p:nvSpPr>
        <p:spPr>
          <a:xfrm>
            <a:off x="5682818" y="3720463"/>
            <a:ext cx="210416" cy="37234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473"/>
            </a:avLst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prstClr val="black"/>
                </a:solidFill>
              </a:rPr>
              <a:t>Select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7389" y="2918777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200" kern="0" dirty="0">
                <a:solidFill>
                  <a:prstClr val="black"/>
                </a:solidFill>
              </a:rPr>
              <a:t>All Warps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84550" y="4187978"/>
            <a:ext cx="2199409" cy="346364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prstClr val="black"/>
                </a:solidFill>
              </a:rPr>
              <a:t>Execution Units</a:t>
            </a:r>
          </a:p>
        </p:txBody>
      </p:sp>
      <p:sp>
        <p:nvSpPr>
          <p:cNvPr id="15" name="Rounded Rectangle 121"/>
          <p:cNvSpPr/>
          <p:nvPr/>
        </p:nvSpPr>
        <p:spPr>
          <a:xfrm>
            <a:off x="7122307" y="3171276"/>
            <a:ext cx="210416" cy="3857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prstClr val="black"/>
                </a:solidFill>
              </a:rPr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6360" y="3178548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350" kern="0" dirty="0">
                <a:solidFill>
                  <a:prstClr val="black"/>
                </a:solidFill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8600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grogers\Desktop\800px-MOSE_Project_Venice_from_the_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0" y="142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2800" b="1">
                <a:solidFill>
                  <a:schemeClr val="bg1"/>
                </a:solidFill>
                <a:latin typeface="Verdana" charset="0"/>
              </a:rPr>
              <a:t>Cache-Conscious Wavefront Scheduling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07950" y="4941888"/>
            <a:ext cx="3168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2000" b="1" u="sng">
                <a:solidFill>
                  <a:schemeClr val="bg1"/>
                </a:solidFill>
                <a:latin typeface="Verdana" charset="0"/>
              </a:rPr>
              <a:t>Timothy G. Rogers</a:t>
            </a:r>
            <a:r>
              <a:rPr lang="en-CA" altLang="en-US" sz="2000" b="1" baseline="30000">
                <a:solidFill>
                  <a:schemeClr val="bg1"/>
                </a:solidFill>
                <a:latin typeface="Verdana" charset="0"/>
              </a:rPr>
              <a:t>1</a:t>
            </a:r>
            <a:endParaRPr lang="en-CA" altLang="en-US" sz="2000">
              <a:solidFill>
                <a:schemeClr val="bg1"/>
              </a:solidFill>
              <a:latin typeface="Verdana" charset="0"/>
            </a:endParaRPr>
          </a:p>
          <a:p>
            <a:pPr algn="ctr" eaLnBrk="1" hangingPunct="1"/>
            <a:r>
              <a:rPr lang="en-CA" altLang="en-US" sz="2000">
                <a:solidFill>
                  <a:schemeClr val="bg1"/>
                </a:solidFill>
                <a:latin typeface="Verdana" charset="0"/>
              </a:rPr>
              <a:t>Mike O’Connor</a:t>
            </a:r>
            <a:r>
              <a:rPr lang="en-CA" altLang="en-US" sz="2000" baseline="30000">
                <a:solidFill>
                  <a:schemeClr val="bg1"/>
                </a:solidFill>
                <a:latin typeface="Verdana" charset="0"/>
              </a:rPr>
              <a:t>2</a:t>
            </a:r>
            <a:endParaRPr lang="en-CA" altLang="en-US" sz="2000">
              <a:solidFill>
                <a:schemeClr val="bg1"/>
              </a:solidFill>
              <a:latin typeface="Verdana" charset="0"/>
            </a:endParaRPr>
          </a:p>
          <a:p>
            <a:pPr algn="ctr" eaLnBrk="1" hangingPunct="1"/>
            <a:r>
              <a:rPr lang="en-CA" altLang="en-US" sz="2000">
                <a:solidFill>
                  <a:schemeClr val="bg1"/>
                </a:solidFill>
                <a:latin typeface="Verdana" charset="0"/>
              </a:rPr>
              <a:t>Tor M. Aamodt</a:t>
            </a:r>
            <a:r>
              <a:rPr lang="en-CA" altLang="en-US" sz="2000" baseline="30000">
                <a:solidFill>
                  <a:schemeClr val="bg1"/>
                </a:solidFill>
                <a:latin typeface="Verdana" charset="0"/>
              </a:rPr>
              <a:t>1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3995738" y="6069013"/>
            <a:ext cx="52562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000" baseline="30000">
                <a:solidFill>
                  <a:schemeClr val="bg1"/>
                </a:solidFill>
                <a:latin typeface="Verdana" charset="0"/>
              </a:rPr>
              <a:t>1</a:t>
            </a:r>
            <a:r>
              <a:rPr lang="en-CA" altLang="en-US" sz="2000">
                <a:solidFill>
                  <a:schemeClr val="bg1"/>
                </a:solidFill>
                <a:latin typeface="Verdana" charset="0"/>
              </a:rPr>
              <a:t>The University of British Columbia</a:t>
            </a:r>
          </a:p>
          <a:p>
            <a:pPr eaLnBrk="1" hangingPunct="1"/>
            <a:r>
              <a:rPr lang="en-CA" altLang="en-US" sz="2000" baseline="30000">
                <a:solidFill>
                  <a:schemeClr val="bg1"/>
                </a:solidFill>
                <a:latin typeface="Verdana" charset="0"/>
              </a:rPr>
              <a:t>2</a:t>
            </a:r>
            <a:r>
              <a:rPr lang="en-CA" altLang="en-US" sz="2000">
                <a:solidFill>
                  <a:schemeClr val="bg1"/>
                </a:solidFill>
                <a:latin typeface="Verdana" charset="0"/>
              </a:rPr>
              <a:t>AMD Research</a:t>
            </a:r>
          </a:p>
          <a:p>
            <a:pPr eaLnBrk="1" hangingPunct="1"/>
            <a:endParaRPr lang="en-CA" altLang="en-US" sz="200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2534" name="Picture 3" descr="C:\Users\tgrogers\Desktop\image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07100"/>
            <a:ext cx="14398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grogers\Desktop\moses_project_1154689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125538"/>
            <a:ext cx="584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tgrogers\Dropbox\mcduck_400x400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2150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Users\tgrogers\Desktop\images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997575"/>
            <a:ext cx="6143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GPU Memory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GPU has three </a:t>
            </a:r>
            <a:r>
              <a:rPr lang="en-US" sz="2800" i="1" u="sng" dirty="0"/>
              <a:t>address spaces </a:t>
            </a:r>
            <a:r>
              <a:rPr lang="en-US" sz="2800" dirty="0"/>
              <a:t>to support increasing visibility of data between threads: local, shared, global </a:t>
            </a:r>
          </a:p>
          <a:p>
            <a:r>
              <a:rPr lang="en-US" sz="2800" dirty="0"/>
              <a:t>In addition two more (read-only) address spaces: Constant and texture.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6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310063" y="4387850"/>
            <a:ext cx="4370387" cy="1860550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>
                <a:latin typeface="+mn-lt"/>
                <a:ea typeface="+mn-ea"/>
              </a:rPr>
              <a:t>Compute Unit</a:t>
            </a:r>
            <a:endParaRPr lang="en-CA" dirty="0">
              <a:latin typeface="+mn-lt"/>
              <a:ea typeface="+mn-ea"/>
            </a:endParaRPr>
          </a:p>
        </p:txBody>
      </p: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flipV="1">
            <a:off x="7785100" y="4371975"/>
            <a:ext cx="0" cy="4127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411163" y="3995738"/>
            <a:ext cx="1304925" cy="938212"/>
          </a:xfrm>
          <a:prstGeom prst="rect">
            <a:avLst/>
          </a:prstGeom>
          <a:gradFill rotWithShape="1">
            <a:gsLst>
              <a:gs pos="0">
                <a:srgbClr val="948A54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330200" y="4103688"/>
            <a:ext cx="1304925" cy="938212"/>
          </a:xfrm>
          <a:prstGeom prst="rect">
            <a:avLst/>
          </a:prstGeom>
          <a:gradFill rotWithShape="1">
            <a:gsLst>
              <a:gs pos="0">
                <a:srgbClr val="948A54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142163" y="1412875"/>
            <a:ext cx="1538287" cy="936625"/>
          </a:xfrm>
          <a:prstGeom prst="rect">
            <a:avLst/>
          </a:prstGeom>
          <a:solidFill>
            <a:srgbClr val="860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DRAM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069138" y="1477963"/>
            <a:ext cx="1538287" cy="936625"/>
          </a:xfrm>
          <a:prstGeom prst="rect">
            <a:avLst/>
          </a:prstGeom>
          <a:solidFill>
            <a:srgbClr val="860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DRAM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47650" y="4205288"/>
            <a:ext cx="1304925" cy="938212"/>
          </a:xfrm>
          <a:prstGeom prst="rect">
            <a:avLst/>
          </a:prstGeom>
          <a:gradFill rotWithShape="1">
            <a:gsLst>
              <a:gs pos="0">
                <a:srgbClr val="948A54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2356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784350" y="844550"/>
            <a:ext cx="5595938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Wavefronts and Caches</a:t>
            </a:r>
          </a:p>
        </p:txBody>
      </p:sp>
      <p:cxnSp>
        <p:nvCxnSpPr>
          <p:cNvPr id="6" name="Curved Connector 5"/>
          <p:cNvCxnSpPr>
            <a:cxnSpLocks noChangeShapeType="1"/>
          </p:cNvCxnSpPr>
          <p:nvPr/>
        </p:nvCxnSpPr>
        <p:spPr bwMode="auto">
          <a:xfrm rot="16200000" flipH="1">
            <a:off x="210343" y="4755357"/>
            <a:ext cx="360363" cy="1079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urved Connector 8"/>
          <p:cNvCxnSpPr>
            <a:cxnSpLocks noChangeShapeType="1"/>
          </p:cNvCxnSpPr>
          <p:nvPr/>
        </p:nvCxnSpPr>
        <p:spPr bwMode="auto">
          <a:xfrm rot="16200000" flipH="1">
            <a:off x="388143" y="4755357"/>
            <a:ext cx="360363" cy="1079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urved Connector 9"/>
          <p:cNvCxnSpPr>
            <a:cxnSpLocks noChangeShapeType="1"/>
          </p:cNvCxnSpPr>
          <p:nvPr/>
        </p:nvCxnSpPr>
        <p:spPr bwMode="auto">
          <a:xfrm rot="16200000" flipH="1">
            <a:off x="1146968" y="4755357"/>
            <a:ext cx="360363" cy="1079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01625" y="4341813"/>
            <a:ext cx="11509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38125" y="3282950"/>
            <a:ext cx="134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Threads in Wavefront 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211638" y="4664075"/>
            <a:ext cx="4343400" cy="1860550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>
                <a:latin typeface="+mn-lt"/>
                <a:ea typeface="+mn-ea"/>
              </a:rPr>
              <a:t>Compute Unit</a:t>
            </a:r>
            <a:endParaRPr lang="en-CA" dirty="0">
              <a:latin typeface="+mn-lt"/>
              <a:ea typeface="+mn-ea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356100" y="4951413"/>
            <a:ext cx="2336800" cy="493712"/>
          </a:xfrm>
          <a:prstGeom prst="rect">
            <a:avLst/>
          </a:prstGeom>
          <a:solidFill>
            <a:schemeClr val="bg1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356100" y="4951413"/>
            <a:ext cx="609600" cy="493712"/>
          </a:xfrm>
          <a:prstGeom prst="rect">
            <a:avLst/>
          </a:prstGeom>
          <a:gradFill rotWithShape="1">
            <a:gsLst>
              <a:gs pos="0">
                <a:srgbClr val="948A54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600" b="1" dirty="0">
                <a:solidFill>
                  <a:schemeClr val="lt1"/>
                </a:solidFill>
                <a:latin typeface="+mn-lt"/>
                <a:ea typeface="+mn-ea"/>
              </a:rPr>
              <a:t>W</a:t>
            </a:r>
            <a:r>
              <a:rPr lang="en-CA" sz="1600" b="1" baseline="-25000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 rot="-1926367">
            <a:off x="1674813" y="4267200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924550" y="4951413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4954588" y="5859463"/>
            <a:ext cx="1011237" cy="43180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200" dirty="0" err="1">
                <a:latin typeface="+mn-lt"/>
                <a:ea typeface="+mn-ea"/>
              </a:rPr>
              <a:t>Wavefront</a:t>
            </a:r>
            <a:r>
              <a:rPr lang="en-CA" sz="1200" dirty="0">
                <a:latin typeface="+mn-lt"/>
                <a:ea typeface="+mn-ea"/>
              </a:rPr>
              <a:t> Scheduler</a:t>
            </a:r>
            <a:endParaRPr lang="en-CA" sz="1200" dirty="0">
              <a:latin typeface="+mn-lt"/>
              <a:ea typeface="+mn-ea"/>
            </a:endParaRPr>
          </a:p>
        </p:txBody>
      </p:sp>
      <p:cxnSp>
        <p:nvCxnSpPr>
          <p:cNvPr id="78" name="Straight Arrow Connector 77"/>
          <p:cNvCxnSpPr>
            <a:cxnSpLocks noChangeShapeType="1"/>
            <a:stCxn id="74" idx="3"/>
          </p:cNvCxnSpPr>
          <p:nvPr/>
        </p:nvCxnSpPr>
        <p:spPr bwMode="auto">
          <a:xfrm flipV="1">
            <a:off x="5965825" y="6075363"/>
            <a:ext cx="1270000" cy="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976813" y="4951413"/>
            <a:ext cx="609600" cy="493712"/>
          </a:xfrm>
          <a:prstGeom prst="rect">
            <a:avLst/>
          </a:prstGeom>
          <a:gradFill rotWithShape="1">
            <a:gsLst>
              <a:gs pos="0">
                <a:srgbClr val="948A54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600" b="1" dirty="0">
                <a:solidFill>
                  <a:schemeClr val="lt1"/>
                </a:solidFill>
                <a:latin typeface="+mn-lt"/>
                <a:ea typeface="+mn-ea"/>
              </a:rPr>
              <a:t>W</a:t>
            </a:r>
            <a:r>
              <a:rPr lang="en-CA" sz="1600" b="1" baseline="-25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015163" y="1549400"/>
            <a:ext cx="1539875" cy="935038"/>
          </a:xfrm>
          <a:prstGeom prst="rect">
            <a:avLst/>
          </a:prstGeom>
          <a:solidFill>
            <a:srgbClr val="860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DRAM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 rot="-2445146">
            <a:off x="8497888" y="1485900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-5400000">
            <a:off x="6892132" y="2682081"/>
            <a:ext cx="1684338" cy="1438275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860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2813" y="1660525"/>
            <a:ext cx="437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10’s of thousands concurrent threads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High bandwidth memory system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Include data caches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 rot="-2772820">
            <a:off x="8509000" y="4902200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7342188" y="5748338"/>
            <a:ext cx="712787" cy="433387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latin typeface="+mn-lt"/>
                <a:ea typeface="+mn-ea"/>
              </a:rPr>
              <a:t>ALU</a:t>
            </a:r>
            <a:endParaRPr lang="en-CA" dirty="0">
              <a:latin typeface="+mn-lt"/>
              <a:ea typeface="+mn-ea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7289800" y="5815013"/>
            <a:ext cx="712788" cy="433387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latin typeface="+mn-lt"/>
                <a:ea typeface="+mn-ea"/>
              </a:rPr>
              <a:t>ALU</a:t>
            </a:r>
            <a:endParaRPr lang="en-CA" dirty="0">
              <a:latin typeface="+mn-lt"/>
              <a:ea typeface="+mn-ea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7235825" y="5905500"/>
            <a:ext cx="712788" cy="43180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200" dirty="0">
                <a:latin typeface="+mn-lt"/>
                <a:ea typeface="+mn-ea"/>
              </a:rPr>
              <a:t>ALU</a:t>
            </a:r>
            <a:endParaRPr lang="en-CA" sz="1200" dirty="0">
              <a:latin typeface="+mn-lt"/>
              <a:ea typeface="+mn-ea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 rot="-2772820">
            <a:off x="7993063" y="5702300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777875" y="4572000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>
            <a:off x="1784350" y="4933950"/>
            <a:ext cx="2571750" cy="55563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Connector 106"/>
          <p:cNvCxnSpPr>
            <a:cxnSpLocks noChangeShapeType="1"/>
          </p:cNvCxnSpPr>
          <p:nvPr/>
        </p:nvCxnSpPr>
        <p:spPr bwMode="auto">
          <a:xfrm>
            <a:off x="247650" y="5143500"/>
            <a:ext cx="4108450" cy="30162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Left Brace 113"/>
          <p:cNvSpPr>
            <a:spLocks/>
          </p:cNvSpPr>
          <p:nvPr/>
        </p:nvSpPr>
        <p:spPr bwMode="auto">
          <a:xfrm rot="-5400000">
            <a:off x="5361782" y="4450556"/>
            <a:ext cx="279400" cy="2316163"/>
          </a:xfrm>
          <a:prstGeom prst="leftBrace">
            <a:avLst>
              <a:gd name="adj1" fmla="val 8328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021513" y="2165350"/>
            <a:ext cx="1147762" cy="319088"/>
          </a:xfrm>
          <a:prstGeom prst="rect">
            <a:avLst/>
          </a:prstGeom>
          <a:solidFill>
            <a:srgbClr val="FF0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latin typeface="+mn-lt"/>
                <a:ea typeface="+mn-ea"/>
              </a:rPr>
              <a:t>L2</a:t>
            </a:r>
            <a:r>
              <a:rPr lang="en-CA" dirty="0">
                <a:latin typeface="+mn-lt"/>
                <a:ea typeface="+mn-ea"/>
              </a:rPr>
              <a:t> </a:t>
            </a:r>
            <a:r>
              <a:rPr lang="en-CA" dirty="0">
                <a:latin typeface="+mn-lt"/>
                <a:ea typeface="+mn-ea"/>
              </a:rPr>
              <a:t>cache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142163" y="5076825"/>
            <a:ext cx="979487" cy="601663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CA" sz="1200" dirty="0">
                <a:latin typeface="+mn-lt"/>
                <a:ea typeface="+mn-ea"/>
              </a:rPr>
              <a:t>Memory Unit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91425" y="5445125"/>
            <a:ext cx="509588" cy="22860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400" dirty="0">
                <a:latin typeface="+mn-lt"/>
                <a:ea typeface="+mn-ea"/>
              </a:rPr>
              <a:t>L1D</a:t>
            </a:r>
            <a:endParaRPr lang="en-CA" sz="1400" dirty="0">
              <a:latin typeface="+mn-lt"/>
              <a:ea typeface="+mn-ea"/>
            </a:endParaRPr>
          </a:p>
        </p:txBody>
      </p:sp>
      <p:cxnSp>
        <p:nvCxnSpPr>
          <p:cNvPr id="46" name="Straight Arrow Connector 45"/>
          <p:cNvCxnSpPr>
            <a:cxnSpLocks noChangeShapeType="1"/>
            <a:stCxn id="74" idx="3"/>
            <a:endCxn id="36" idx="1"/>
          </p:cNvCxnSpPr>
          <p:nvPr/>
        </p:nvCxnSpPr>
        <p:spPr bwMode="auto">
          <a:xfrm flipV="1">
            <a:off x="5965825" y="5378450"/>
            <a:ext cx="1176338" cy="696913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12050" y="5381625"/>
            <a:ext cx="669925" cy="355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791075" y="5740400"/>
            <a:ext cx="1352550" cy="6524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2" name="Straight Arrow Connector 51"/>
          <p:cNvCxnSpPr>
            <a:cxnSpLocks noChangeShapeType="1"/>
            <a:stCxn id="36" idx="0"/>
          </p:cNvCxnSpPr>
          <p:nvPr/>
        </p:nvCxnSpPr>
        <p:spPr bwMode="auto">
          <a:xfrm flipV="1">
            <a:off x="7632700" y="4664075"/>
            <a:ext cx="0" cy="4127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514600" y="1244600"/>
            <a:ext cx="4032250" cy="43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High Level Overview of a GPU</a:t>
            </a:r>
          </a:p>
        </p:txBody>
      </p:sp>
    </p:spTree>
    <p:extLst>
      <p:ext uri="{BB962C8B-B14F-4D97-AF65-F5344CB8AC3E}">
        <p14:creationId xmlns:p14="http://schemas.microsoft.com/office/powerpoint/2010/main" val="20512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8" grpId="0" animBg="1"/>
      <p:bldP spid="97" grpId="0" animBg="1"/>
      <p:bldP spid="96" grpId="0" animBg="1"/>
      <p:bldP spid="94" grpId="0" animBg="1"/>
      <p:bldP spid="49" grpId="0" animBg="1"/>
      <p:bldP spid="39" grpId="0"/>
      <p:bldP spid="51" grpId="0" animBg="1"/>
      <p:bldP spid="65" grpId="0" animBg="1"/>
      <p:bldP spid="67" grpId="0" animBg="1"/>
      <p:bldP spid="69" grpId="0"/>
      <p:bldP spid="73" grpId="0"/>
      <p:bldP spid="74" grpId="0" animBg="1"/>
      <p:bldP spid="72" grpId="0" animBg="1"/>
      <p:bldP spid="91" grpId="0" animBg="1"/>
      <p:bldP spid="93" grpId="0"/>
      <p:bldP spid="11" grpId="0" animBg="1"/>
      <p:bldP spid="99" grpId="0"/>
      <p:bldP spid="104" grpId="0" animBg="1"/>
      <p:bldP spid="103" grpId="0" animBg="1"/>
      <p:bldP spid="102" grpId="0" animBg="1"/>
      <p:bldP spid="105" grpId="0"/>
      <p:bldP spid="106" grpId="0"/>
      <p:bldP spid="114" grpId="0" animBg="1"/>
      <p:bldP spid="35" grpId="0" animBg="1"/>
      <p:bldP spid="36" grpId="0" animBg="1"/>
      <p:bldP spid="43" grpId="0" animBg="1"/>
      <p:bldP spid="17" grpId="0" animBg="1"/>
      <p:bldP spid="50" grpId="0" animBg="1"/>
      <p:bldP spid="5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14388" y="1196975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Motivation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292100" y="1747838"/>
            <a:ext cx="8353425" cy="81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Improve performance of highly parallel applications with irregular or data dependent access patterns on GPU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11188" y="4110038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These workloads can be highly cache-sensitive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4652963"/>
            <a:ext cx="612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Increase 32k L1D to 8M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/>
              <a:t>Minimum </a:t>
            </a:r>
            <a:r>
              <a:rPr lang="en-US" altLang="en-US" b="1"/>
              <a:t>3x </a:t>
            </a:r>
            <a:r>
              <a:rPr lang="en-US" altLang="en-US"/>
              <a:t>speedup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/>
              <a:t>Mean speedup </a:t>
            </a:r>
            <a:r>
              <a:rPr lang="en-US" altLang="en-US" b="1"/>
              <a:t>&gt;5x</a:t>
            </a:r>
            <a:r>
              <a:rPr lang="en-US" altLang="en-US"/>
              <a:t> </a:t>
            </a:r>
          </a:p>
          <a:p>
            <a:pPr lvl="1" eaLnBrk="1" hangingPunct="1">
              <a:buFont typeface="Arial" charset="0"/>
              <a:buChar char="•"/>
            </a:pPr>
            <a:endParaRPr lang="en-US" altLang="en-US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1720850" y="2498725"/>
            <a:ext cx="476567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Breadth First Search (BFS)</a:t>
            </a:r>
          </a:p>
          <a:p>
            <a:pPr defTabSz="914400"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K-Means (KMN)</a:t>
            </a:r>
          </a:p>
          <a:p>
            <a:pPr defTabSz="914400"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Memcached-GPU (MEMC)</a:t>
            </a:r>
          </a:p>
          <a:p>
            <a:pPr defTabSz="914400"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Parallel Garbage Collection (GC)</a:t>
            </a:r>
          </a:p>
        </p:txBody>
      </p:sp>
    </p:spTree>
    <p:extLst>
      <p:ext uri="{BB962C8B-B14F-4D97-AF65-F5344CB8AC3E}">
        <p14:creationId xmlns:p14="http://schemas.microsoft.com/office/powerpoint/2010/main" val="742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24525" y="5156200"/>
            <a:ext cx="1655763" cy="1296988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latin typeface="+mn-lt"/>
                <a:ea typeface="+mn-ea"/>
              </a:rPr>
              <a:t>Data Cache</a:t>
            </a:r>
            <a:endParaRPr lang="en-CA" dirty="0">
              <a:latin typeface="+mn-lt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31913" y="5141913"/>
            <a:ext cx="1655762" cy="1296987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latin typeface="+mn-lt"/>
                <a:ea typeface="+mn-ea"/>
              </a:rPr>
              <a:t>Data Cache</a:t>
            </a:r>
            <a:endParaRPr lang="en-CA" dirty="0">
              <a:latin typeface="+mn-lt"/>
              <a:ea typeface="+mn-ea"/>
            </a:endParaRPr>
          </a:p>
        </p:txBody>
      </p:sp>
      <p:sp>
        <p:nvSpPr>
          <p:cNvPr id="2560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84213" y="1125538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Where does the locality come from?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63550" y="1557338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Classify two types of locality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63600" y="1989138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Intra-wavefront locality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97463" y="1989138"/>
            <a:ext cx="2516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Inter-wavefront locality</a:t>
            </a:r>
          </a:p>
        </p:txBody>
      </p:sp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rot="16200000" flipH="1">
            <a:off x="0" y="3533775"/>
            <a:ext cx="1727200" cy="6477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03350" y="4289425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LD $line (X)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04938" y="2994025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LD $line (X)</a:t>
            </a:r>
          </a:p>
        </p:txBody>
      </p:sp>
      <p:cxnSp>
        <p:nvCxnSpPr>
          <p:cNvPr id="14" name="Curved Connector 13"/>
          <p:cNvCxnSpPr>
            <a:cxnSpLocks noChangeShapeType="1"/>
          </p:cNvCxnSpPr>
          <p:nvPr/>
        </p:nvCxnSpPr>
        <p:spPr bwMode="auto">
          <a:xfrm rot="16200000" flipH="1">
            <a:off x="4428332" y="3412331"/>
            <a:ext cx="1727200" cy="649287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urved Connector 14"/>
          <p:cNvCxnSpPr>
            <a:cxnSpLocks noChangeShapeType="1"/>
          </p:cNvCxnSpPr>
          <p:nvPr/>
        </p:nvCxnSpPr>
        <p:spPr bwMode="auto">
          <a:xfrm rot="16200000" flipH="1">
            <a:off x="6192838" y="3411538"/>
            <a:ext cx="1727200" cy="6477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10450" y="4057650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LD $line (X)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11750" y="2935288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LD $line (X)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4140200" y="2195513"/>
            <a:ext cx="0" cy="45466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8763" y="2543175"/>
            <a:ext cx="900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8" name="Explosion 1 7"/>
          <p:cNvSpPr>
            <a:spLocks noChangeArrowheads="1"/>
          </p:cNvSpPr>
          <p:nvPr/>
        </p:nvSpPr>
        <p:spPr bwMode="auto">
          <a:xfrm>
            <a:off x="2411413" y="4586288"/>
            <a:ext cx="936625" cy="55562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rgbClr val="002040"/>
                </a:solidFill>
                <a:latin typeface="+mn-lt"/>
                <a:ea typeface="+mn-ea"/>
              </a:rPr>
              <a:t>Hit</a:t>
            </a:r>
            <a:endParaRPr lang="en-CA" dirty="0">
              <a:solidFill>
                <a:srgbClr val="002040"/>
              </a:solidFill>
              <a:latin typeface="+mn-lt"/>
              <a:ea typeface="+mn-ea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18025" y="2371725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54763" y="2371725"/>
            <a:ext cx="900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1</a:t>
            </a:r>
          </a:p>
        </p:txBody>
      </p:sp>
      <p:sp>
        <p:nvSpPr>
          <p:cNvPr id="24" name="Explosion 1 23"/>
          <p:cNvSpPr>
            <a:spLocks noChangeArrowheads="1"/>
          </p:cNvSpPr>
          <p:nvPr/>
        </p:nvSpPr>
        <p:spPr bwMode="auto">
          <a:xfrm>
            <a:off x="5334000" y="4664075"/>
            <a:ext cx="936625" cy="55562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rgbClr val="002040"/>
                </a:solidFill>
                <a:latin typeface="+mn-lt"/>
                <a:ea typeface="+mn-ea"/>
              </a:rPr>
              <a:t>Hit</a:t>
            </a:r>
            <a:endParaRPr lang="en-CA" dirty="0">
              <a:solidFill>
                <a:srgbClr val="00204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2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4.72222E-6 0.309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0.067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6302 0.3405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701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17257 0.1182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6" grpId="0" build="p"/>
      <p:bldP spid="3" grpId="0"/>
      <p:bldP spid="5" grpId="0"/>
      <p:bldP spid="12" grpId="0"/>
      <p:bldP spid="12" grpId="1"/>
      <p:bldP spid="13" grpId="0"/>
      <p:bldP spid="13" grpId="1"/>
      <p:bldP spid="16" grpId="0"/>
      <p:bldP spid="16" grpId="1"/>
      <p:bldP spid="17" grpId="0"/>
      <p:bldP spid="17" grpId="1"/>
      <p:bldP spid="20" grpId="0"/>
      <p:bldP spid="8" grpId="0" animBg="1"/>
      <p:bldP spid="22" grpId="0"/>
      <p:bldP spid="23" grpId="0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/>
          <p:cNvSpPr>
            <a:spLocks noChangeAspect="1" noChangeArrowheads="1" noTextEdit="1"/>
          </p:cNvSpPr>
          <p:nvPr/>
        </p:nvSpPr>
        <p:spPr bwMode="auto">
          <a:xfrm>
            <a:off x="1476375" y="1679575"/>
            <a:ext cx="5486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2357438" y="2011363"/>
            <a:ext cx="4310062" cy="2759075"/>
          </a:xfrm>
          <a:custGeom>
            <a:avLst/>
            <a:gdLst>
              <a:gd name="T0" fmla="*/ 419100 w 2715"/>
              <a:gd name="T1" fmla="*/ 2749550 h 1738"/>
              <a:gd name="T2" fmla="*/ 765175 w 2715"/>
              <a:gd name="T3" fmla="*/ 2759075 h 1738"/>
              <a:gd name="T4" fmla="*/ 1212850 w 2715"/>
              <a:gd name="T5" fmla="*/ 2749550 h 1738"/>
              <a:gd name="T6" fmla="*/ 1631950 w 2715"/>
              <a:gd name="T7" fmla="*/ 2759075 h 1738"/>
              <a:gd name="T8" fmla="*/ 1979613 w 2715"/>
              <a:gd name="T9" fmla="*/ 2749550 h 1738"/>
              <a:gd name="T10" fmla="*/ 2462213 w 2715"/>
              <a:gd name="T11" fmla="*/ 2749550 h 1738"/>
              <a:gd name="T12" fmla="*/ 2809875 w 2715"/>
              <a:gd name="T13" fmla="*/ 2759075 h 1738"/>
              <a:gd name="T14" fmla="*/ 3255963 w 2715"/>
              <a:gd name="T15" fmla="*/ 2749550 h 1738"/>
              <a:gd name="T16" fmla="*/ 3676650 w 2715"/>
              <a:gd name="T17" fmla="*/ 2759075 h 1738"/>
              <a:gd name="T18" fmla="*/ 4022725 w 2715"/>
              <a:gd name="T19" fmla="*/ 2749550 h 1738"/>
              <a:gd name="T20" fmla="*/ 163513 w 2715"/>
              <a:gd name="T21" fmla="*/ 2200275 h 1738"/>
              <a:gd name="T22" fmla="*/ 509588 w 2715"/>
              <a:gd name="T23" fmla="*/ 2209800 h 1738"/>
              <a:gd name="T24" fmla="*/ 957263 w 2715"/>
              <a:gd name="T25" fmla="*/ 2200275 h 1738"/>
              <a:gd name="T26" fmla="*/ 1376363 w 2715"/>
              <a:gd name="T27" fmla="*/ 2209800 h 1738"/>
              <a:gd name="T28" fmla="*/ 1724025 w 2715"/>
              <a:gd name="T29" fmla="*/ 2200275 h 1738"/>
              <a:gd name="T30" fmla="*/ 2206625 w 2715"/>
              <a:gd name="T31" fmla="*/ 2200275 h 1738"/>
              <a:gd name="T32" fmla="*/ 2554288 w 2715"/>
              <a:gd name="T33" fmla="*/ 2209800 h 1738"/>
              <a:gd name="T34" fmla="*/ 3000375 w 2715"/>
              <a:gd name="T35" fmla="*/ 2200275 h 1738"/>
              <a:gd name="T36" fmla="*/ 3421063 w 2715"/>
              <a:gd name="T37" fmla="*/ 2209800 h 1738"/>
              <a:gd name="T38" fmla="*/ 3767138 w 2715"/>
              <a:gd name="T39" fmla="*/ 2200275 h 1738"/>
              <a:gd name="T40" fmla="*/ 4251325 w 2715"/>
              <a:gd name="T41" fmla="*/ 2200275 h 1738"/>
              <a:gd name="T42" fmla="*/ 255588 w 2715"/>
              <a:gd name="T43" fmla="*/ 1660525 h 1738"/>
              <a:gd name="T44" fmla="*/ 701675 w 2715"/>
              <a:gd name="T45" fmla="*/ 1651000 h 1738"/>
              <a:gd name="T46" fmla="*/ 1120775 w 2715"/>
              <a:gd name="T47" fmla="*/ 1660525 h 1738"/>
              <a:gd name="T48" fmla="*/ 1468438 w 2715"/>
              <a:gd name="T49" fmla="*/ 1651000 h 1738"/>
              <a:gd name="T50" fmla="*/ 1951038 w 2715"/>
              <a:gd name="T51" fmla="*/ 1651000 h 1738"/>
              <a:gd name="T52" fmla="*/ 2298700 w 2715"/>
              <a:gd name="T53" fmla="*/ 1660525 h 1738"/>
              <a:gd name="T54" fmla="*/ 2744788 w 2715"/>
              <a:gd name="T55" fmla="*/ 1651000 h 1738"/>
              <a:gd name="T56" fmla="*/ 3165475 w 2715"/>
              <a:gd name="T57" fmla="*/ 1660525 h 1738"/>
              <a:gd name="T58" fmla="*/ 3511550 w 2715"/>
              <a:gd name="T59" fmla="*/ 1651000 h 1738"/>
              <a:gd name="T60" fmla="*/ 3995738 w 2715"/>
              <a:gd name="T61" fmla="*/ 1651000 h 1738"/>
              <a:gd name="T62" fmla="*/ 0 w 2715"/>
              <a:gd name="T63" fmla="*/ 1109663 h 1738"/>
              <a:gd name="T64" fmla="*/ 446088 w 2715"/>
              <a:gd name="T65" fmla="*/ 1100138 h 1738"/>
              <a:gd name="T66" fmla="*/ 866775 w 2715"/>
              <a:gd name="T67" fmla="*/ 1109663 h 1738"/>
              <a:gd name="T68" fmla="*/ 1212850 w 2715"/>
              <a:gd name="T69" fmla="*/ 1100138 h 1738"/>
              <a:gd name="T70" fmla="*/ 1697038 w 2715"/>
              <a:gd name="T71" fmla="*/ 1100138 h 1738"/>
              <a:gd name="T72" fmla="*/ 2043113 w 2715"/>
              <a:gd name="T73" fmla="*/ 1109663 h 1738"/>
              <a:gd name="T74" fmla="*/ 2490788 w 2715"/>
              <a:gd name="T75" fmla="*/ 1100138 h 1738"/>
              <a:gd name="T76" fmla="*/ 2909888 w 2715"/>
              <a:gd name="T77" fmla="*/ 1109663 h 1738"/>
              <a:gd name="T78" fmla="*/ 3255963 w 2715"/>
              <a:gd name="T79" fmla="*/ 1100138 h 1738"/>
              <a:gd name="T80" fmla="*/ 3740150 w 2715"/>
              <a:gd name="T81" fmla="*/ 1100138 h 1738"/>
              <a:gd name="T82" fmla="*/ 4086225 w 2715"/>
              <a:gd name="T83" fmla="*/ 1109663 h 1738"/>
              <a:gd name="T84" fmla="*/ 190500 w 2715"/>
              <a:gd name="T85" fmla="*/ 550863 h 1738"/>
              <a:gd name="T86" fmla="*/ 611188 w 2715"/>
              <a:gd name="T87" fmla="*/ 558800 h 1738"/>
              <a:gd name="T88" fmla="*/ 957263 w 2715"/>
              <a:gd name="T89" fmla="*/ 550863 h 1738"/>
              <a:gd name="T90" fmla="*/ 1441450 w 2715"/>
              <a:gd name="T91" fmla="*/ 550863 h 1738"/>
              <a:gd name="T92" fmla="*/ 1787525 w 2715"/>
              <a:gd name="T93" fmla="*/ 558800 h 1738"/>
              <a:gd name="T94" fmla="*/ 2235200 w 2715"/>
              <a:gd name="T95" fmla="*/ 550863 h 1738"/>
              <a:gd name="T96" fmla="*/ 2654300 w 2715"/>
              <a:gd name="T97" fmla="*/ 558800 h 1738"/>
              <a:gd name="T98" fmla="*/ 3000375 w 2715"/>
              <a:gd name="T99" fmla="*/ 550863 h 1738"/>
              <a:gd name="T100" fmla="*/ 3484563 w 2715"/>
              <a:gd name="T101" fmla="*/ 550863 h 1738"/>
              <a:gd name="T102" fmla="*/ 3830638 w 2715"/>
              <a:gd name="T103" fmla="*/ 558800 h 1738"/>
              <a:gd name="T104" fmla="*/ 4278313 w 2715"/>
              <a:gd name="T105" fmla="*/ 550863 h 1738"/>
              <a:gd name="T106" fmla="*/ 355600 w 2715"/>
              <a:gd name="T107" fmla="*/ 9525 h 1738"/>
              <a:gd name="T108" fmla="*/ 701675 w 2715"/>
              <a:gd name="T109" fmla="*/ 0 h 1738"/>
              <a:gd name="T110" fmla="*/ 1185863 w 2715"/>
              <a:gd name="T111" fmla="*/ 0 h 1738"/>
              <a:gd name="T112" fmla="*/ 1531938 w 2715"/>
              <a:gd name="T113" fmla="*/ 9525 h 1738"/>
              <a:gd name="T114" fmla="*/ 1979613 w 2715"/>
              <a:gd name="T115" fmla="*/ 0 h 1738"/>
              <a:gd name="T116" fmla="*/ 2398713 w 2715"/>
              <a:gd name="T117" fmla="*/ 9525 h 1738"/>
              <a:gd name="T118" fmla="*/ 2744788 w 2715"/>
              <a:gd name="T119" fmla="*/ 0 h 1738"/>
              <a:gd name="T120" fmla="*/ 3228975 w 2715"/>
              <a:gd name="T121" fmla="*/ 0 h 1738"/>
              <a:gd name="T122" fmla="*/ 3575050 w 2715"/>
              <a:gd name="T123" fmla="*/ 9525 h 1738"/>
              <a:gd name="T124" fmla="*/ 4022725 w 2715"/>
              <a:gd name="T125" fmla="*/ 0 h 17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15" h="1738">
                <a:moveTo>
                  <a:pt x="0" y="1732"/>
                </a:moveTo>
                <a:lnTo>
                  <a:pt x="23" y="1732"/>
                </a:lnTo>
                <a:lnTo>
                  <a:pt x="23" y="1738"/>
                </a:lnTo>
                <a:lnTo>
                  <a:pt x="0" y="1738"/>
                </a:lnTo>
                <a:lnTo>
                  <a:pt x="0" y="1732"/>
                </a:lnTo>
                <a:close/>
                <a:moveTo>
                  <a:pt x="40" y="1732"/>
                </a:moveTo>
                <a:lnTo>
                  <a:pt x="63" y="1732"/>
                </a:lnTo>
                <a:lnTo>
                  <a:pt x="63" y="1738"/>
                </a:lnTo>
                <a:lnTo>
                  <a:pt x="40" y="1738"/>
                </a:lnTo>
                <a:lnTo>
                  <a:pt x="40" y="1732"/>
                </a:lnTo>
                <a:close/>
                <a:moveTo>
                  <a:pt x="80" y="1732"/>
                </a:moveTo>
                <a:lnTo>
                  <a:pt x="103" y="1732"/>
                </a:lnTo>
                <a:lnTo>
                  <a:pt x="103" y="1738"/>
                </a:lnTo>
                <a:lnTo>
                  <a:pt x="80" y="1738"/>
                </a:lnTo>
                <a:lnTo>
                  <a:pt x="80" y="1732"/>
                </a:lnTo>
                <a:close/>
                <a:moveTo>
                  <a:pt x="120" y="1732"/>
                </a:moveTo>
                <a:lnTo>
                  <a:pt x="143" y="1732"/>
                </a:lnTo>
                <a:lnTo>
                  <a:pt x="143" y="1738"/>
                </a:lnTo>
                <a:lnTo>
                  <a:pt x="120" y="1738"/>
                </a:lnTo>
                <a:lnTo>
                  <a:pt x="120" y="1732"/>
                </a:lnTo>
                <a:close/>
                <a:moveTo>
                  <a:pt x="161" y="1732"/>
                </a:moveTo>
                <a:lnTo>
                  <a:pt x="184" y="1732"/>
                </a:lnTo>
                <a:lnTo>
                  <a:pt x="184" y="1738"/>
                </a:lnTo>
                <a:lnTo>
                  <a:pt x="161" y="1738"/>
                </a:lnTo>
                <a:lnTo>
                  <a:pt x="161" y="1732"/>
                </a:lnTo>
                <a:close/>
                <a:moveTo>
                  <a:pt x="201" y="1732"/>
                </a:moveTo>
                <a:lnTo>
                  <a:pt x="224" y="1732"/>
                </a:lnTo>
                <a:lnTo>
                  <a:pt x="224" y="1738"/>
                </a:lnTo>
                <a:lnTo>
                  <a:pt x="201" y="1738"/>
                </a:lnTo>
                <a:lnTo>
                  <a:pt x="201" y="1732"/>
                </a:lnTo>
                <a:close/>
                <a:moveTo>
                  <a:pt x="241" y="1732"/>
                </a:moveTo>
                <a:lnTo>
                  <a:pt x="264" y="1732"/>
                </a:lnTo>
                <a:lnTo>
                  <a:pt x="264" y="1738"/>
                </a:lnTo>
                <a:lnTo>
                  <a:pt x="241" y="1738"/>
                </a:lnTo>
                <a:lnTo>
                  <a:pt x="241" y="1732"/>
                </a:lnTo>
                <a:close/>
                <a:moveTo>
                  <a:pt x="281" y="1732"/>
                </a:moveTo>
                <a:lnTo>
                  <a:pt x="304" y="1732"/>
                </a:lnTo>
                <a:lnTo>
                  <a:pt x="304" y="1738"/>
                </a:lnTo>
                <a:lnTo>
                  <a:pt x="281" y="1738"/>
                </a:lnTo>
                <a:lnTo>
                  <a:pt x="281" y="1732"/>
                </a:lnTo>
                <a:close/>
                <a:moveTo>
                  <a:pt x="321" y="1732"/>
                </a:moveTo>
                <a:lnTo>
                  <a:pt x="344" y="1732"/>
                </a:lnTo>
                <a:lnTo>
                  <a:pt x="344" y="1738"/>
                </a:lnTo>
                <a:lnTo>
                  <a:pt x="321" y="1738"/>
                </a:lnTo>
                <a:lnTo>
                  <a:pt x="321" y="1732"/>
                </a:lnTo>
                <a:close/>
                <a:moveTo>
                  <a:pt x="362" y="1732"/>
                </a:moveTo>
                <a:lnTo>
                  <a:pt x="385" y="1732"/>
                </a:lnTo>
                <a:lnTo>
                  <a:pt x="385" y="1738"/>
                </a:lnTo>
                <a:lnTo>
                  <a:pt x="362" y="1738"/>
                </a:lnTo>
                <a:lnTo>
                  <a:pt x="362" y="1732"/>
                </a:lnTo>
                <a:close/>
                <a:moveTo>
                  <a:pt x="402" y="1732"/>
                </a:moveTo>
                <a:lnTo>
                  <a:pt x="425" y="1732"/>
                </a:lnTo>
                <a:lnTo>
                  <a:pt x="425" y="1738"/>
                </a:lnTo>
                <a:lnTo>
                  <a:pt x="402" y="1738"/>
                </a:lnTo>
                <a:lnTo>
                  <a:pt x="402" y="1732"/>
                </a:lnTo>
                <a:close/>
                <a:moveTo>
                  <a:pt x="442" y="1732"/>
                </a:moveTo>
                <a:lnTo>
                  <a:pt x="465" y="1732"/>
                </a:lnTo>
                <a:lnTo>
                  <a:pt x="465" y="1738"/>
                </a:lnTo>
                <a:lnTo>
                  <a:pt x="442" y="1738"/>
                </a:lnTo>
                <a:lnTo>
                  <a:pt x="442" y="1732"/>
                </a:lnTo>
                <a:close/>
                <a:moveTo>
                  <a:pt x="482" y="1732"/>
                </a:moveTo>
                <a:lnTo>
                  <a:pt x="505" y="1732"/>
                </a:lnTo>
                <a:lnTo>
                  <a:pt x="505" y="1738"/>
                </a:lnTo>
                <a:lnTo>
                  <a:pt x="482" y="1738"/>
                </a:lnTo>
                <a:lnTo>
                  <a:pt x="482" y="1732"/>
                </a:lnTo>
                <a:close/>
                <a:moveTo>
                  <a:pt x="523" y="1732"/>
                </a:moveTo>
                <a:lnTo>
                  <a:pt x="546" y="1732"/>
                </a:lnTo>
                <a:lnTo>
                  <a:pt x="546" y="1738"/>
                </a:lnTo>
                <a:lnTo>
                  <a:pt x="523" y="1738"/>
                </a:lnTo>
                <a:lnTo>
                  <a:pt x="523" y="1732"/>
                </a:lnTo>
                <a:close/>
                <a:moveTo>
                  <a:pt x="563" y="1732"/>
                </a:moveTo>
                <a:lnTo>
                  <a:pt x="586" y="1732"/>
                </a:lnTo>
                <a:lnTo>
                  <a:pt x="586" y="1738"/>
                </a:lnTo>
                <a:lnTo>
                  <a:pt x="563" y="1738"/>
                </a:lnTo>
                <a:lnTo>
                  <a:pt x="563" y="1732"/>
                </a:lnTo>
                <a:close/>
                <a:moveTo>
                  <a:pt x="603" y="1732"/>
                </a:moveTo>
                <a:lnTo>
                  <a:pt x="626" y="1732"/>
                </a:lnTo>
                <a:lnTo>
                  <a:pt x="626" y="1738"/>
                </a:lnTo>
                <a:lnTo>
                  <a:pt x="603" y="1738"/>
                </a:lnTo>
                <a:lnTo>
                  <a:pt x="603" y="1732"/>
                </a:lnTo>
                <a:close/>
                <a:moveTo>
                  <a:pt x="643" y="1732"/>
                </a:moveTo>
                <a:lnTo>
                  <a:pt x="666" y="1732"/>
                </a:lnTo>
                <a:lnTo>
                  <a:pt x="666" y="1738"/>
                </a:lnTo>
                <a:lnTo>
                  <a:pt x="643" y="1738"/>
                </a:lnTo>
                <a:lnTo>
                  <a:pt x="643" y="1732"/>
                </a:lnTo>
                <a:close/>
                <a:moveTo>
                  <a:pt x="684" y="1732"/>
                </a:moveTo>
                <a:lnTo>
                  <a:pt x="706" y="1732"/>
                </a:lnTo>
                <a:lnTo>
                  <a:pt x="706" y="1738"/>
                </a:lnTo>
                <a:lnTo>
                  <a:pt x="684" y="1738"/>
                </a:lnTo>
                <a:lnTo>
                  <a:pt x="684" y="1732"/>
                </a:lnTo>
                <a:close/>
                <a:moveTo>
                  <a:pt x="724" y="1732"/>
                </a:moveTo>
                <a:lnTo>
                  <a:pt x="747" y="1732"/>
                </a:lnTo>
                <a:lnTo>
                  <a:pt x="747" y="1738"/>
                </a:lnTo>
                <a:lnTo>
                  <a:pt x="724" y="1738"/>
                </a:lnTo>
                <a:lnTo>
                  <a:pt x="724" y="1732"/>
                </a:lnTo>
                <a:close/>
                <a:moveTo>
                  <a:pt x="764" y="1732"/>
                </a:moveTo>
                <a:lnTo>
                  <a:pt x="787" y="1732"/>
                </a:lnTo>
                <a:lnTo>
                  <a:pt x="787" y="1738"/>
                </a:lnTo>
                <a:lnTo>
                  <a:pt x="764" y="1738"/>
                </a:lnTo>
                <a:lnTo>
                  <a:pt x="764" y="1732"/>
                </a:lnTo>
                <a:close/>
                <a:moveTo>
                  <a:pt x="804" y="1732"/>
                </a:moveTo>
                <a:lnTo>
                  <a:pt x="827" y="1732"/>
                </a:lnTo>
                <a:lnTo>
                  <a:pt x="827" y="1738"/>
                </a:lnTo>
                <a:lnTo>
                  <a:pt x="804" y="1738"/>
                </a:lnTo>
                <a:lnTo>
                  <a:pt x="804" y="1732"/>
                </a:lnTo>
                <a:close/>
                <a:moveTo>
                  <a:pt x="844" y="1732"/>
                </a:moveTo>
                <a:lnTo>
                  <a:pt x="867" y="1732"/>
                </a:lnTo>
                <a:lnTo>
                  <a:pt x="867" y="1738"/>
                </a:lnTo>
                <a:lnTo>
                  <a:pt x="844" y="1738"/>
                </a:lnTo>
                <a:lnTo>
                  <a:pt x="844" y="1732"/>
                </a:lnTo>
                <a:close/>
                <a:moveTo>
                  <a:pt x="885" y="1732"/>
                </a:moveTo>
                <a:lnTo>
                  <a:pt x="908" y="1732"/>
                </a:lnTo>
                <a:lnTo>
                  <a:pt x="908" y="1738"/>
                </a:lnTo>
                <a:lnTo>
                  <a:pt x="885" y="1738"/>
                </a:lnTo>
                <a:lnTo>
                  <a:pt x="885" y="1732"/>
                </a:lnTo>
                <a:close/>
                <a:moveTo>
                  <a:pt x="925" y="1732"/>
                </a:moveTo>
                <a:lnTo>
                  <a:pt x="948" y="1732"/>
                </a:lnTo>
                <a:lnTo>
                  <a:pt x="948" y="1738"/>
                </a:lnTo>
                <a:lnTo>
                  <a:pt x="925" y="1738"/>
                </a:lnTo>
                <a:lnTo>
                  <a:pt x="925" y="1732"/>
                </a:lnTo>
                <a:close/>
                <a:moveTo>
                  <a:pt x="965" y="1732"/>
                </a:moveTo>
                <a:lnTo>
                  <a:pt x="988" y="1732"/>
                </a:lnTo>
                <a:lnTo>
                  <a:pt x="988" y="1738"/>
                </a:lnTo>
                <a:lnTo>
                  <a:pt x="965" y="1738"/>
                </a:lnTo>
                <a:lnTo>
                  <a:pt x="965" y="1732"/>
                </a:lnTo>
                <a:close/>
                <a:moveTo>
                  <a:pt x="1005" y="1732"/>
                </a:moveTo>
                <a:lnTo>
                  <a:pt x="1028" y="1732"/>
                </a:lnTo>
                <a:lnTo>
                  <a:pt x="1028" y="1738"/>
                </a:lnTo>
                <a:lnTo>
                  <a:pt x="1005" y="1738"/>
                </a:lnTo>
                <a:lnTo>
                  <a:pt x="1005" y="1732"/>
                </a:lnTo>
                <a:close/>
                <a:moveTo>
                  <a:pt x="1046" y="1732"/>
                </a:moveTo>
                <a:lnTo>
                  <a:pt x="1069" y="1732"/>
                </a:lnTo>
                <a:lnTo>
                  <a:pt x="1069" y="1738"/>
                </a:lnTo>
                <a:lnTo>
                  <a:pt x="1046" y="1738"/>
                </a:lnTo>
                <a:lnTo>
                  <a:pt x="1046" y="1732"/>
                </a:lnTo>
                <a:close/>
                <a:moveTo>
                  <a:pt x="1086" y="1732"/>
                </a:moveTo>
                <a:lnTo>
                  <a:pt x="1109" y="1732"/>
                </a:lnTo>
                <a:lnTo>
                  <a:pt x="1109" y="1738"/>
                </a:lnTo>
                <a:lnTo>
                  <a:pt x="1086" y="1738"/>
                </a:lnTo>
                <a:lnTo>
                  <a:pt x="1086" y="1732"/>
                </a:lnTo>
                <a:close/>
                <a:moveTo>
                  <a:pt x="1126" y="1732"/>
                </a:moveTo>
                <a:lnTo>
                  <a:pt x="1149" y="1732"/>
                </a:lnTo>
                <a:lnTo>
                  <a:pt x="1149" y="1738"/>
                </a:lnTo>
                <a:lnTo>
                  <a:pt x="1126" y="1738"/>
                </a:lnTo>
                <a:lnTo>
                  <a:pt x="1126" y="1732"/>
                </a:lnTo>
                <a:close/>
                <a:moveTo>
                  <a:pt x="1166" y="1732"/>
                </a:moveTo>
                <a:lnTo>
                  <a:pt x="1189" y="1732"/>
                </a:lnTo>
                <a:lnTo>
                  <a:pt x="1189" y="1738"/>
                </a:lnTo>
                <a:lnTo>
                  <a:pt x="1166" y="1738"/>
                </a:lnTo>
                <a:lnTo>
                  <a:pt x="1166" y="1732"/>
                </a:lnTo>
                <a:close/>
                <a:moveTo>
                  <a:pt x="1206" y="1732"/>
                </a:moveTo>
                <a:lnTo>
                  <a:pt x="1229" y="1732"/>
                </a:lnTo>
                <a:lnTo>
                  <a:pt x="1229" y="1738"/>
                </a:lnTo>
                <a:lnTo>
                  <a:pt x="1206" y="1738"/>
                </a:lnTo>
                <a:lnTo>
                  <a:pt x="1206" y="1732"/>
                </a:lnTo>
                <a:close/>
                <a:moveTo>
                  <a:pt x="1247" y="1732"/>
                </a:moveTo>
                <a:lnTo>
                  <a:pt x="1270" y="1732"/>
                </a:lnTo>
                <a:lnTo>
                  <a:pt x="1270" y="1738"/>
                </a:lnTo>
                <a:lnTo>
                  <a:pt x="1247" y="1738"/>
                </a:lnTo>
                <a:lnTo>
                  <a:pt x="1247" y="1732"/>
                </a:lnTo>
                <a:close/>
                <a:moveTo>
                  <a:pt x="1287" y="1732"/>
                </a:moveTo>
                <a:lnTo>
                  <a:pt x="1310" y="1732"/>
                </a:lnTo>
                <a:lnTo>
                  <a:pt x="1310" y="1738"/>
                </a:lnTo>
                <a:lnTo>
                  <a:pt x="1287" y="1738"/>
                </a:lnTo>
                <a:lnTo>
                  <a:pt x="1287" y="1732"/>
                </a:lnTo>
                <a:close/>
                <a:moveTo>
                  <a:pt x="1327" y="1732"/>
                </a:moveTo>
                <a:lnTo>
                  <a:pt x="1350" y="1732"/>
                </a:lnTo>
                <a:lnTo>
                  <a:pt x="1350" y="1738"/>
                </a:lnTo>
                <a:lnTo>
                  <a:pt x="1327" y="1738"/>
                </a:lnTo>
                <a:lnTo>
                  <a:pt x="1327" y="1732"/>
                </a:lnTo>
                <a:close/>
                <a:moveTo>
                  <a:pt x="1367" y="1732"/>
                </a:moveTo>
                <a:lnTo>
                  <a:pt x="1390" y="1732"/>
                </a:lnTo>
                <a:lnTo>
                  <a:pt x="1390" y="1738"/>
                </a:lnTo>
                <a:lnTo>
                  <a:pt x="1367" y="1738"/>
                </a:lnTo>
                <a:lnTo>
                  <a:pt x="1367" y="1732"/>
                </a:lnTo>
                <a:close/>
                <a:moveTo>
                  <a:pt x="1408" y="1732"/>
                </a:moveTo>
                <a:lnTo>
                  <a:pt x="1431" y="1732"/>
                </a:lnTo>
                <a:lnTo>
                  <a:pt x="1431" y="1738"/>
                </a:lnTo>
                <a:lnTo>
                  <a:pt x="1408" y="1738"/>
                </a:lnTo>
                <a:lnTo>
                  <a:pt x="1408" y="1732"/>
                </a:lnTo>
                <a:close/>
                <a:moveTo>
                  <a:pt x="1448" y="1732"/>
                </a:moveTo>
                <a:lnTo>
                  <a:pt x="1471" y="1732"/>
                </a:lnTo>
                <a:lnTo>
                  <a:pt x="1471" y="1738"/>
                </a:lnTo>
                <a:lnTo>
                  <a:pt x="1448" y="1738"/>
                </a:lnTo>
                <a:lnTo>
                  <a:pt x="1448" y="1732"/>
                </a:lnTo>
                <a:close/>
                <a:moveTo>
                  <a:pt x="1488" y="1732"/>
                </a:moveTo>
                <a:lnTo>
                  <a:pt x="1511" y="1732"/>
                </a:lnTo>
                <a:lnTo>
                  <a:pt x="1511" y="1738"/>
                </a:lnTo>
                <a:lnTo>
                  <a:pt x="1488" y="1738"/>
                </a:lnTo>
                <a:lnTo>
                  <a:pt x="1488" y="1732"/>
                </a:lnTo>
                <a:close/>
                <a:moveTo>
                  <a:pt x="1528" y="1732"/>
                </a:moveTo>
                <a:lnTo>
                  <a:pt x="1551" y="1732"/>
                </a:lnTo>
                <a:lnTo>
                  <a:pt x="1551" y="1738"/>
                </a:lnTo>
                <a:lnTo>
                  <a:pt x="1528" y="1738"/>
                </a:lnTo>
                <a:lnTo>
                  <a:pt x="1528" y="1732"/>
                </a:lnTo>
                <a:close/>
                <a:moveTo>
                  <a:pt x="1569" y="1732"/>
                </a:moveTo>
                <a:lnTo>
                  <a:pt x="1592" y="1732"/>
                </a:lnTo>
                <a:lnTo>
                  <a:pt x="1592" y="1738"/>
                </a:lnTo>
                <a:lnTo>
                  <a:pt x="1569" y="1738"/>
                </a:lnTo>
                <a:lnTo>
                  <a:pt x="1569" y="1732"/>
                </a:lnTo>
                <a:close/>
                <a:moveTo>
                  <a:pt x="1609" y="1732"/>
                </a:moveTo>
                <a:lnTo>
                  <a:pt x="1632" y="1732"/>
                </a:lnTo>
                <a:lnTo>
                  <a:pt x="1632" y="1738"/>
                </a:lnTo>
                <a:lnTo>
                  <a:pt x="1609" y="1738"/>
                </a:lnTo>
                <a:lnTo>
                  <a:pt x="1609" y="1732"/>
                </a:lnTo>
                <a:close/>
                <a:moveTo>
                  <a:pt x="1649" y="1732"/>
                </a:moveTo>
                <a:lnTo>
                  <a:pt x="1672" y="1732"/>
                </a:lnTo>
                <a:lnTo>
                  <a:pt x="1672" y="1738"/>
                </a:lnTo>
                <a:lnTo>
                  <a:pt x="1649" y="1738"/>
                </a:lnTo>
                <a:lnTo>
                  <a:pt x="1649" y="1732"/>
                </a:lnTo>
                <a:close/>
                <a:moveTo>
                  <a:pt x="1689" y="1732"/>
                </a:moveTo>
                <a:lnTo>
                  <a:pt x="1712" y="1732"/>
                </a:lnTo>
                <a:lnTo>
                  <a:pt x="1712" y="1738"/>
                </a:lnTo>
                <a:lnTo>
                  <a:pt x="1689" y="1738"/>
                </a:lnTo>
                <a:lnTo>
                  <a:pt x="1689" y="1732"/>
                </a:lnTo>
                <a:close/>
                <a:moveTo>
                  <a:pt x="1729" y="1732"/>
                </a:moveTo>
                <a:lnTo>
                  <a:pt x="1752" y="1732"/>
                </a:lnTo>
                <a:lnTo>
                  <a:pt x="1752" y="1738"/>
                </a:lnTo>
                <a:lnTo>
                  <a:pt x="1729" y="1738"/>
                </a:lnTo>
                <a:lnTo>
                  <a:pt x="1729" y="1732"/>
                </a:lnTo>
                <a:close/>
                <a:moveTo>
                  <a:pt x="1770" y="1732"/>
                </a:moveTo>
                <a:lnTo>
                  <a:pt x="1793" y="1732"/>
                </a:lnTo>
                <a:lnTo>
                  <a:pt x="1793" y="1738"/>
                </a:lnTo>
                <a:lnTo>
                  <a:pt x="1770" y="1738"/>
                </a:lnTo>
                <a:lnTo>
                  <a:pt x="1770" y="1732"/>
                </a:lnTo>
                <a:close/>
                <a:moveTo>
                  <a:pt x="1810" y="1732"/>
                </a:moveTo>
                <a:lnTo>
                  <a:pt x="1833" y="1732"/>
                </a:lnTo>
                <a:lnTo>
                  <a:pt x="1833" y="1738"/>
                </a:lnTo>
                <a:lnTo>
                  <a:pt x="1810" y="1738"/>
                </a:lnTo>
                <a:lnTo>
                  <a:pt x="1810" y="1732"/>
                </a:lnTo>
                <a:close/>
                <a:moveTo>
                  <a:pt x="1850" y="1732"/>
                </a:moveTo>
                <a:lnTo>
                  <a:pt x="1873" y="1732"/>
                </a:lnTo>
                <a:lnTo>
                  <a:pt x="1873" y="1738"/>
                </a:lnTo>
                <a:lnTo>
                  <a:pt x="1850" y="1738"/>
                </a:lnTo>
                <a:lnTo>
                  <a:pt x="1850" y="1732"/>
                </a:lnTo>
                <a:close/>
                <a:moveTo>
                  <a:pt x="1890" y="1732"/>
                </a:moveTo>
                <a:lnTo>
                  <a:pt x="1913" y="1732"/>
                </a:lnTo>
                <a:lnTo>
                  <a:pt x="1913" y="1738"/>
                </a:lnTo>
                <a:lnTo>
                  <a:pt x="1890" y="1738"/>
                </a:lnTo>
                <a:lnTo>
                  <a:pt x="1890" y="1732"/>
                </a:lnTo>
                <a:close/>
                <a:moveTo>
                  <a:pt x="1931" y="1732"/>
                </a:moveTo>
                <a:lnTo>
                  <a:pt x="1954" y="1732"/>
                </a:lnTo>
                <a:lnTo>
                  <a:pt x="1954" y="1738"/>
                </a:lnTo>
                <a:lnTo>
                  <a:pt x="1931" y="1738"/>
                </a:lnTo>
                <a:lnTo>
                  <a:pt x="1931" y="1732"/>
                </a:lnTo>
                <a:close/>
                <a:moveTo>
                  <a:pt x="1971" y="1732"/>
                </a:moveTo>
                <a:lnTo>
                  <a:pt x="1994" y="1732"/>
                </a:lnTo>
                <a:lnTo>
                  <a:pt x="1994" y="1738"/>
                </a:lnTo>
                <a:lnTo>
                  <a:pt x="1971" y="1738"/>
                </a:lnTo>
                <a:lnTo>
                  <a:pt x="1971" y="1732"/>
                </a:lnTo>
                <a:close/>
                <a:moveTo>
                  <a:pt x="2011" y="1732"/>
                </a:moveTo>
                <a:lnTo>
                  <a:pt x="2034" y="1732"/>
                </a:lnTo>
                <a:lnTo>
                  <a:pt x="2034" y="1738"/>
                </a:lnTo>
                <a:lnTo>
                  <a:pt x="2011" y="1738"/>
                </a:lnTo>
                <a:lnTo>
                  <a:pt x="2011" y="1732"/>
                </a:lnTo>
                <a:close/>
                <a:moveTo>
                  <a:pt x="2051" y="1732"/>
                </a:moveTo>
                <a:lnTo>
                  <a:pt x="2074" y="1732"/>
                </a:lnTo>
                <a:lnTo>
                  <a:pt x="2074" y="1738"/>
                </a:lnTo>
                <a:lnTo>
                  <a:pt x="2051" y="1738"/>
                </a:lnTo>
                <a:lnTo>
                  <a:pt x="2051" y="1732"/>
                </a:lnTo>
                <a:close/>
                <a:moveTo>
                  <a:pt x="2092" y="1732"/>
                </a:moveTo>
                <a:lnTo>
                  <a:pt x="2114" y="1732"/>
                </a:lnTo>
                <a:lnTo>
                  <a:pt x="2114" y="1738"/>
                </a:lnTo>
                <a:lnTo>
                  <a:pt x="2092" y="1738"/>
                </a:lnTo>
                <a:lnTo>
                  <a:pt x="2092" y="1732"/>
                </a:lnTo>
                <a:close/>
                <a:moveTo>
                  <a:pt x="2132" y="1732"/>
                </a:moveTo>
                <a:lnTo>
                  <a:pt x="2155" y="1732"/>
                </a:lnTo>
                <a:lnTo>
                  <a:pt x="2155" y="1738"/>
                </a:lnTo>
                <a:lnTo>
                  <a:pt x="2132" y="1738"/>
                </a:lnTo>
                <a:lnTo>
                  <a:pt x="2132" y="1732"/>
                </a:lnTo>
                <a:close/>
                <a:moveTo>
                  <a:pt x="2172" y="1732"/>
                </a:moveTo>
                <a:lnTo>
                  <a:pt x="2195" y="1732"/>
                </a:lnTo>
                <a:lnTo>
                  <a:pt x="2195" y="1738"/>
                </a:lnTo>
                <a:lnTo>
                  <a:pt x="2172" y="1738"/>
                </a:lnTo>
                <a:lnTo>
                  <a:pt x="2172" y="1732"/>
                </a:lnTo>
                <a:close/>
                <a:moveTo>
                  <a:pt x="2212" y="1732"/>
                </a:moveTo>
                <a:lnTo>
                  <a:pt x="2235" y="1732"/>
                </a:lnTo>
                <a:lnTo>
                  <a:pt x="2235" y="1738"/>
                </a:lnTo>
                <a:lnTo>
                  <a:pt x="2212" y="1738"/>
                </a:lnTo>
                <a:lnTo>
                  <a:pt x="2212" y="1732"/>
                </a:lnTo>
                <a:close/>
                <a:moveTo>
                  <a:pt x="2252" y="1732"/>
                </a:moveTo>
                <a:lnTo>
                  <a:pt x="2275" y="1732"/>
                </a:lnTo>
                <a:lnTo>
                  <a:pt x="2275" y="1738"/>
                </a:lnTo>
                <a:lnTo>
                  <a:pt x="2252" y="1738"/>
                </a:lnTo>
                <a:lnTo>
                  <a:pt x="2252" y="1732"/>
                </a:lnTo>
                <a:close/>
                <a:moveTo>
                  <a:pt x="2293" y="1732"/>
                </a:moveTo>
                <a:lnTo>
                  <a:pt x="2316" y="1732"/>
                </a:lnTo>
                <a:lnTo>
                  <a:pt x="2316" y="1738"/>
                </a:lnTo>
                <a:lnTo>
                  <a:pt x="2293" y="1738"/>
                </a:lnTo>
                <a:lnTo>
                  <a:pt x="2293" y="1732"/>
                </a:lnTo>
                <a:close/>
                <a:moveTo>
                  <a:pt x="2333" y="1732"/>
                </a:moveTo>
                <a:lnTo>
                  <a:pt x="2356" y="1732"/>
                </a:lnTo>
                <a:lnTo>
                  <a:pt x="2356" y="1738"/>
                </a:lnTo>
                <a:lnTo>
                  <a:pt x="2333" y="1738"/>
                </a:lnTo>
                <a:lnTo>
                  <a:pt x="2333" y="1732"/>
                </a:lnTo>
                <a:close/>
                <a:moveTo>
                  <a:pt x="2373" y="1732"/>
                </a:moveTo>
                <a:lnTo>
                  <a:pt x="2396" y="1732"/>
                </a:lnTo>
                <a:lnTo>
                  <a:pt x="2396" y="1738"/>
                </a:lnTo>
                <a:lnTo>
                  <a:pt x="2373" y="1738"/>
                </a:lnTo>
                <a:lnTo>
                  <a:pt x="2373" y="1732"/>
                </a:lnTo>
                <a:close/>
                <a:moveTo>
                  <a:pt x="2413" y="1732"/>
                </a:moveTo>
                <a:lnTo>
                  <a:pt x="2436" y="1732"/>
                </a:lnTo>
                <a:lnTo>
                  <a:pt x="2436" y="1738"/>
                </a:lnTo>
                <a:lnTo>
                  <a:pt x="2413" y="1738"/>
                </a:lnTo>
                <a:lnTo>
                  <a:pt x="2413" y="1732"/>
                </a:lnTo>
                <a:close/>
                <a:moveTo>
                  <a:pt x="2454" y="1732"/>
                </a:moveTo>
                <a:lnTo>
                  <a:pt x="2477" y="1732"/>
                </a:lnTo>
                <a:lnTo>
                  <a:pt x="2477" y="1738"/>
                </a:lnTo>
                <a:lnTo>
                  <a:pt x="2454" y="1738"/>
                </a:lnTo>
                <a:lnTo>
                  <a:pt x="2454" y="1732"/>
                </a:lnTo>
                <a:close/>
                <a:moveTo>
                  <a:pt x="2494" y="1732"/>
                </a:moveTo>
                <a:lnTo>
                  <a:pt x="2517" y="1732"/>
                </a:lnTo>
                <a:lnTo>
                  <a:pt x="2517" y="1738"/>
                </a:lnTo>
                <a:lnTo>
                  <a:pt x="2494" y="1738"/>
                </a:lnTo>
                <a:lnTo>
                  <a:pt x="2494" y="1732"/>
                </a:lnTo>
                <a:close/>
                <a:moveTo>
                  <a:pt x="2534" y="1732"/>
                </a:moveTo>
                <a:lnTo>
                  <a:pt x="2557" y="1732"/>
                </a:lnTo>
                <a:lnTo>
                  <a:pt x="2557" y="1738"/>
                </a:lnTo>
                <a:lnTo>
                  <a:pt x="2534" y="1738"/>
                </a:lnTo>
                <a:lnTo>
                  <a:pt x="2534" y="1732"/>
                </a:lnTo>
                <a:close/>
                <a:moveTo>
                  <a:pt x="2574" y="1732"/>
                </a:moveTo>
                <a:lnTo>
                  <a:pt x="2597" y="1732"/>
                </a:lnTo>
                <a:lnTo>
                  <a:pt x="2597" y="1738"/>
                </a:lnTo>
                <a:lnTo>
                  <a:pt x="2574" y="1738"/>
                </a:lnTo>
                <a:lnTo>
                  <a:pt x="2574" y="1732"/>
                </a:lnTo>
                <a:close/>
                <a:moveTo>
                  <a:pt x="2614" y="1732"/>
                </a:moveTo>
                <a:lnTo>
                  <a:pt x="2637" y="1732"/>
                </a:lnTo>
                <a:lnTo>
                  <a:pt x="2637" y="1738"/>
                </a:lnTo>
                <a:lnTo>
                  <a:pt x="2614" y="1738"/>
                </a:lnTo>
                <a:lnTo>
                  <a:pt x="2614" y="1732"/>
                </a:lnTo>
                <a:close/>
                <a:moveTo>
                  <a:pt x="2655" y="1732"/>
                </a:moveTo>
                <a:lnTo>
                  <a:pt x="2678" y="1732"/>
                </a:lnTo>
                <a:lnTo>
                  <a:pt x="2678" y="1738"/>
                </a:lnTo>
                <a:lnTo>
                  <a:pt x="2655" y="1738"/>
                </a:lnTo>
                <a:lnTo>
                  <a:pt x="2655" y="1732"/>
                </a:lnTo>
                <a:close/>
                <a:moveTo>
                  <a:pt x="2695" y="1732"/>
                </a:moveTo>
                <a:lnTo>
                  <a:pt x="2715" y="1732"/>
                </a:lnTo>
                <a:lnTo>
                  <a:pt x="2715" y="1738"/>
                </a:lnTo>
                <a:lnTo>
                  <a:pt x="2695" y="1738"/>
                </a:lnTo>
                <a:lnTo>
                  <a:pt x="2695" y="1732"/>
                </a:lnTo>
                <a:close/>
                <a:moveTo>
                  <a:pt x="0" y="1386"/>
                </a:moveTo>
                <a:lnTo>
                  <a:pt x="23" y="1386"/>
                </a:lnTo>
                <a:lnTo>
                  <a:pt x="23" y="1392"/>
                </a:lnTo>
                <a:lnTo>
                  <a:pt x="0" y="1392"/>
                </a:lnTo>
                <a:lnTo>
                  <a:pt x="0" y="1386"/>
                </a:lnTo>
                <a:close/>
                <a:moveTo>
                  <a:pt x="40" y="1386"/>
                </a:moveTo>
                <a:lnTo>
                  <a:pt x="63" y="1386"/>
                </a:lnTo>
                <a:lnTo>
                  <a:pt x="63" y="1392"/>
                </a:lnTo>
                <a:lnTo>
                  <a:pt x="40" y="1392"/>
                </a:lnTo>
                <a:lnTo>
                  <a:pt x="40" y="1386"/>
                </a:lnTo>
                <a:close/>
                <a:moveTo>
                  <a:pt x="80" y="1386"/>
                </a:moveTo>
                <a:lnTo>
                  <a:pt x="103" y="1386"/>
                </a:lnTo>
                <a:lnTo>
                  <a:pt x="103" y="1392"/>
                </a:lnTo>
                <a:lnTo>
                  <a:pt x="80" y="1392"/>
                </a:lnTo>
                <a:lnTo>
                  <a:pt x="80" y="1386"/>
                </a:lnTo>
                <a:close/>
                <a:moveTo>
                  <a:pt x="120" y="1386"/>
                </a:moveTo>
                <a:lnTo>
                  <a:pt x="143" y="1386"/>
                </a:lnTo>
                <a:lnTo>
                  <a:pt x="143" y="1392"/>
                </a:lnTo>
                <a:lnTo>
                  <a:pt x="120" y="1392"/>
                </a:lnTo>
                <a:lnTo>
                  <a:pt x="120" y="1386"/>
                </a:lnTo>
                <a:close/>
                <a:moveTo>
                  <a:pt x="161" y="1386"/>
                </a:moveTo>
                <a:lnTo>
                  <a:pt x="184" y="1386"/>
                </a:lnTo>
                <a:lnTo>
                  <a:pt x="184" y="1392"/>
                </a:lnTo>
                <a:lnTo>
                  <a:pt x="161" y="1392"/>
                </a:lnTo>
                <a:lnTo>
                  <a:pt x="161" y="1386"/>
                </a:lnTo>
                <a:close/>
                <a:moveTo>
                  <a:pt x="201" y="1386"/>
                </a:moveTo>
                <a:lnTo>
                  <a:pt x="224" y="1386"/>
                </a:lnTo>
                <a:lnTo>
                  <a:pt x="224" y="1392"/>
                </a:lnTo>
                <a:lnTo>
                  <a:pt x="201" y="1392"/>
                </a:lnTo>
                <a:lnTo>
                  <a:pt x="201" y="1386"/>
                </a:lnTo>
                <a:close/>
                <a:moveTo>
                  <a:pt x="241" y="1386"/>
                </a:moveTo>
                <a:lnTo>
                  <a:pt x="264" y="1386"/>
                </a:lnTo>
                <a:lnTo>
                  <a:pt x="264" y="1392"/>
                </a:lnTo>
                <a:lnTo>
                  <a:pt x="241" y="1392"/>
                </a:lnTo>
                <a:lnTo>
                  <a:pt x="241" y="1386"/>
                </a:lnTo>
                <a:close/>
                <a:moveTo>
                  <a:pt x="281" y="1386"/>
                </a:moveTo>
                <a:lnTo>
                  <a:pt x="304" y="1386"/>
                </a:lnTo>
                <a:lnTo>
                  <a:pt x="304" y="1392"/>
                </a:lnTo>
                <a:lnTo>
                  <a:pt x="281" y="1392"/>
                </a:lnTo>
                <a:lnTo>
                  <a:pt x="281" y="1386"/>
                </a:lnTo>
                <a:close/>
                <a:moveTo>
                  <a:pt x="321" y="1386"/>
                </a:moveTo>
                <a:lnTo>
                  <a:pt x="344" y="1386"/>
                </a:lnTo>
                <a:lnTo>
                  <a:pt x="344" y="1392"/>
                </a:lnTo>
                <a:lnTo>
                  <a:pt x="321" y="1392"/>
                </a:lnTo>
                <a:lnTo>
                  <a:pt x="321" y="1386"/>
                </a:lnTo>
                <a:close/>
                <a:moveTo>
                  <a:pt x="362" y="1386"/>
                </a:moveTo>
                <a:lnTo>
                  <a:pt x="385" y="1386"/>
                </a:lnTo>
                <a:lnTo>
                  <a:pt x="385" y="1392"/>
                </a:lnTo>
                <a:lnTo>
                  <a:pt x="362" y="1392"/>
                </a:lnTo>
                <a:lnTo>
                  <a:pt x="362" y="1386"/>
                </a:lnTo>
                <a:close/>
                <a:moveTo>
                  <a:pt x="402" y="1386"/>
                </a:moveTo>
                <a:lnTo>
                  <a:pt x="425" y="1386"/>
                </a:lnTo>
                <a:lnTo>
                  <a:pt x="425" y="1392"/>
                </a:lnTo>
                <a:lnTo>
                  <a:pt x="402" y="1392"/>
                </a:lnTo>
                <a:lnTo>
                  <a:pt x="402" y="1386"/>
                </a:lnTo>
                <a:close/>
                <a:moveTo>
                  <a:pt x="442" y="1386"/>
                </a:moveTo>
                <a:lnTo>
                  <a:pt x="465" y="1386"/>
                </a:lnTo>
                <a:lnTo>
                  <a:pt x="465" y="1392"/>
                </a:lnTo>
                <a:lnTo>
                  <a:pt x="442" y="1392"/>
                </a:lnTo>
                <a:lnTo>
                  <a:pt x="442" y="1386"/>
                </a:lnTo>
                <a:close/>
                <a:moveTo>
                  <a:pt x="482" y="1386"/>
                </a:moveTo>
                <a:lnTo>
                  <a:pt x="505" y="1386"/>
                </a:lnTo>
                <a:lnTo>
                  <a:pt x="505" y="1392"/>
                </a:lnTo>
                <a:lnTo>
                  <a:pt x="482" y="1392"/>
                </a:lnTo>
                <a:lnTo>
                  <a:pt x="482" y="1386"/>
                </a:lnTo>
                <a:close/>
                <a:moveTo>
                  <a:pt x="523" y="1386"/>
                </a:moveTo>
                <a:lnTo>
                  <a:pt x="546" y="1386"/>
                </a:lnTo>
                <a:lnTo>
                  <a:pt x="546" y="1392"/>
                </a:lnTo>
                <a:lnTo>
                  <a:pt x="523" y="1392"/>
                </a:lnTo>
                <a:lnTo>
                  <a:pt x="523" y="1386"/>
                </a:lnTo>
                <a:close/>
                <a:moveTo>
                  <a:pt x="563" y="1386"/>
                </a:moveTo>
                <a:lnTo>
                  <a:pt x="586" y="1386"/>
                </a:lnTo>
                <a:lnTo>
                  <a:pt x="586" y="1392"/>
                </a:lnTo>
                <a:lnTo>
                  <a:pt x="563" y="1392"/>
                </a:lnTo>
                <a:lnTo>
                  <a:pt x="563" y="1386"/>
                </a:lnTo>
                <a:close/>
                <a:moveTo>
                  <a:pt x="603" y="1386"/>
                </a:moveTo>
                <a:lnTo>
                  <a:pt x="626" y="1386"/>
                </a:lnTo>
                <a:lnTo>
                  <a:pt x="626" y="1392"/>
                </a:lnTo>
                <a:lnTo>
                  <a:pt x="603" y="1392"/>
                </a:lnTo>
                <a:lnTo>
                  <a:pt x="603" y="1386"/>
                </a:lnTo>
                <a:close/>
                <a:moveTo>
                  <a:pt x="643" y="1386"/>
                </a:moveTo>
                <a:lnTo>
                  <a:pt x="666" y="1386"/>
                </a:lnTo>
                <a:lnTo>
                  <a:pt x="666" y="1392"/>
                </a:lnTo>
                <a:lnTo>
                  <a:pt x="643" y="1392"/>
                </a:lnTo>
                <a:lnTo>
                  <a:pt x="643" y="1386"/>
                </a:lnTo>
                <a:close/>
                <a:moveTo>
                  <a:pt x="684" y="1386"/>
                </a:moveTo>
                <a:lnTo>
                  <a:pt x="706" y="1386"/>
                </a:lnTo>
                <a:lnTo>
                  <a:pt x="706" y="1392"/>
                </a:lnTo>
                <a:lnTo>
                  <a:pt x="684" y="1392"/>
                </a:lnTo>
                <a:lnTo>
                  <a:pt x="684" y="1386"/>
                </a:lnTo>
                <a:close/>
                <a:moveTo>
                  <a:pt x="724" y="1386"/>
                </a:moveTo>
                <a:lnTo>
                  <a:pt x="747" y="1386"/>
                </a:lnTo>
                <a:lnTo>
                  <a:pt x="747" y="1392"/>
                </a:lnTo>
                <a:lnTo>
                  <a:pt x="724" y="1392"/>
                </a:lnTo>
                <a:lnTo>
                  <a:pt x="724" y="1386"/>
                </a:lnTo>
                <a:close/>
                <a:moveTo>
                  <a:pt x="764" y="1386"/>
                </a:moveTo>
                <a:lnTo>
                  <a:pt x="787" y="1386"/>
                </a:lnTo>
                <a:lnTo>
                  <a:pt x="787" y="1392"/>
                </a:lnTo>
                <a:lnTo>
                  <a:pt x="764" y="1392"/>
                </a:lnTo>
                <a:lnTo>
                  <a:pt x="764" y="1386"/>
                </a:lnTo>
                <a:close/>
                <a:moveTo>
                  <a:pt x="804" y="1386"/>
                </a:moveTo>
                <a:lnTo>
                  <a:pt x="827" y="1386"/>
                </a:lnTo>
                <a:lnTo>
                  <a:pt x="827" y="1392"/>
                </a:lnTo>
                <a:lnTo>
                  <a:pt x="804" y="1392"/>
                </a:lnTo>
                <a:lnTo>
                  <a:pt x="804" y="1386"/>
                </a:lnTo>
                <a:close/>
                <a:moveTo>
                  <a:pt x="844" y="1386"/>
                </a:moveTo>
                <a:lnTo>
                  <a:pt x="867" y="1386"/>
                </a:lnTo>
                <a:lnTo>
                  <a:pt x="867" y="1392"/>
                </a:lnTo>
                <a:lnTo>
                  <a:pt x="844" y="1392"/>
                </a:lnTo>
                <a:lnTo>
                  <a:pt x="844" y="1386"/>
                </a:lnTo>
                <a:close/>
                <a:moveTo>
                  <a:pt x="885" y="1386"/>
                </a:moveTo>
                <a:lnTo>
                  <a:pt x="908" y="1386"/>
                </a:lnTo>
                <a:lnTo>
                  <a:pt x="908" y="1392"/>
                </a:lnTo>
                <a:lnTo>
                  <a:pt x="885" y="1392"/>
                </a:lnTo>
                <a:lnTo>
                  <a:pt x="885" y="1386"/>
                </a:lnTo>
                <a:close/>
                <a:moveTo>
                  <a:pt x="925" y="1386"/>
                </a:moveTo>
                <a:lnTo>
                  <a:pt x="948" y="1386"/>
                </a:lnTo>
                <a:lnTo>
                  <a:pt x="948" y="1392"/>
                </a:lnTo>
                <a:lnTo>
                  <a:pt x="925" y="1392"/>
                </a:lnTo>
                <a:lnTo>
                  <a:pt x="925" y="1386"/>
                </a:lnTo>
                <a:close/>
                <a:moveTo>
                  <a:pt x="965" y="1386"/>
                </a:moveTo>
                <a:lnTo>
                  <a:pt x="988" y="1386"/>
                </a:lnTo>
                <a:lnTo>
                  <a:pt x="988" y="1392"/>
                </a:lnTo>
                <a:lnTo>
                  <a:pt x="965" y="1392"/>
                </a:lnTo>
                <a:lnTo>
                  <a:pt x="965" y="1386"/>
                </a:lnTo>
                <a:close/>
                <a:moveTo>
                  <a:pt x="1005" y="1386"/>
                </a:moveTo>
                <a:lnTo>
                  <a:pt x="1028" y="1386"/>
                </a:lnTo>
                <a:lnTo>
                  <a:pt x="1028" y="1392"/>
                </a:lnTo>
                <a:lnTo>
                  <a:pt x="1005" y="1392"/>
                </a:lnTo>
                <a:lnTo>
                  <a:pt x="1005" y="1386"/>
                </a:lnTo>
                <a:close/>
                <a:moveTo>
                  <a:pt x="1046" y="1386"/>
                </a:moveTo>
                <a:lnTo>
                  <a:pt x="1069" y="1386"/>
                </a:lnTo>
                <a:lnTo>
                  <a:pt x="1069" y="1392"/>
                </a:lnTo>
                <a:lnTo>
                  <a:pt x="1046" y="1392"/>
                </a:lnTo>
                <a:lnTo>
                  <a:pt x="1046" y="1386"/>
                </a:lnTo>
                <a:close/>
                <a:moveTo>
                  <a:pt x="1086" y="1386"/>
                </a:moveTo>
                <a:lnTo>
                  <a:pt x="1109" y="1386"/>
                </a:lnTo>
                <a:lnTo>
                  <a:pt x="1109" y="1392"/>
                </a:lnTo>
                <a:lnTo>
                  <a:pt x="1086" y="1392"/>
                </a:lnTo>
                <a:lnTo>
                  <a:pt x="1086" y="1386"/>
                </a:lnTo>
                <a:close/>
                <a:moveTo>
                  <a:pt x="1126" y="1386"/>
                </a:moveTo>
                <a:lnTo>
                  <a:pt x="1149" y="1386"/>
                </a:lnTo>
                <a:lnTo>
                  <a:pt x="1149" y="1392"/>
                </a:lnTo>
                <a:lnTo>
                  <a:pt x="1126" y="1392"/>
                </a:lnTo>
                <a:lnTo>
                  <a:pt x="1126" y="1386"/>
                </a:lnTo>
                <a:close/>
                <a:moveTo>
                  <a:pt x="1166" y="1386"/>
                </a:moveTo>
                <a:lnTo>
                  <a:pt x="1189" y="1386"/>
                </a:lnTo>
                <a:lnTo>
                  <a:pt x="1189" y="1392"/>
                </a:lnTo>
                <a:lnTo>
                  <a:pt x="1166" y="1392"/>
                </a:lnTo>
                <a:lnTo>
                  <a:pt x="1166" y="1386"/>
                </a:lnTo>
                <a:close/>
                <a:moveTo>
                  <a:pt x="1206" y="1386"/>
                </a:moveTo>
                <a:lnTo>
                  <a:pt x="1229" y="1386"/>
                </a:lnTo>
                <a:lnTo>
                  <a:pt x="1229" y="1392"/>
                </a:lnTo>
                <a:lnTo>
                  <a:pt x="1206" y="1392"/>
                </a:lnTo>
                <a:lnTo>
                  <a:pt x="1206" y="1386"/>
                </a:lnTo>
                <a:close/>
                <a:moveTo>
                  <a:pt x="1247" y="1386"/>
                </a:moveTo>
                <a:lnTo>
                  <a:pt x="1270" y="1386"/>
                </a:lnTo>
                <a:lnTo>
                  <a:pt x="1270" y="1392"/>
                </a:lnTo>
                <a:lnTo>
                  <a:pt x="1247" y="1392"/>
                </a:lnTo>
                <a:lnTo>
                  <a:pt x="1247" y="1386"/>
                </a:lnTo>
                <a:close/>
                <a:moveTo>
                  <a:pt x="1287" y="1386"/>
                </a:moveTo>
                <a:lnTo>
                  <a:pt x="1310" y="1386"/>
                </a:lnTo>
                <a:lnTo>
                  <a:pt x="1310" y="1392"/>
                </a:lnTo>
                <a:lnTo>
                  <a:pt x="1287" y="1392"/>
                </a:lnTo>
                <a:lnTo>
                  <a:pt x="1287" y="1386"/>
                </a:lnTo>
                <a:close/>
                <a:moveTo>
                  <a:pt x="1327" y="1386"/>
                </a:moveTo>
                <a:lnTo>
                  <a:pt x="1350" y="1386"/>
                </a:lnTo>
                <a:lnTo>
                  <a:pt x="1350" y="1392"/>
                </a:lnTo>
                <a:lnTo>
                  <a:pt x="1327" y="1392"/>
                </a:lnTo>
                <a:lnTo>
                  <a:pt x="1327" y="1386"/>
                </a:lnTo>
                <a:close/>
                <a:moveTo>
                  <a:pt x="1367" y="1386"/>
                </a:moveTo>
                <a:lnTo>
                  <a:pt x="1390" y="1386"/>
                </a:lnTo>
                <a:lnTo>
                  <a:pt x="1390" y="1392"/>
                </a:lnTo>
                <a:lnTo>
                  <a:pt x="1367" y="1392"/>
                </a:lnTo>
                <a:lnTo>
                  <a:pt x="1367" y="1386"/>
                </a:lnTo>
                <a:close/>
                <a:moveTo>
                  <a:pt x="1408" y="1386"/>
                </a:moveTo>
                <a:lnTo>
                  <a:pt x="1431" y="1386"/>
                </a:lnTo>
                <a:lnTo>
                  <a:pt x="1431" y="1392"/>
                </a:lnTo>
                <a:lnTo>
                  <a:pt x="1408" y="1392"/>
                </a:lnTo>
                <a:lnTo>
                  <a:pt x="1408" y="1386"/>
                </a:lnTo>
                <a:close/>
                <a:moveTo>
                  <a:pt x="1448" y="1386"/>
                </a:moveTo>
                <a:lnTo>
                  <a:pt x="1471" y="1386"/>
                </a:lnTo>
                <a:lnTo>
                  <a:pt x="1471" y="1392"/>
                </a:lnTo>
                <a:lnTo>
                  <a:pt x="1448" y="1392"/>
                </a:lnTo>
                <a:lnTo>
                  <a:pt x="1448" y="1386"/>
                </a:lnTo>
                <a:close/>
                <a:moveTo>
                  <a:pt x="1488" y="1386"/>
                </a:moveTo>
                <a:lnTo>
                  <a:pt x="1511" y="1386"/>
                </a:lnTo>
                <a:lnTo>
                  <a:pt x="1511" y="1392"/>
                </a:lnTo>
                <a:lnTo>
                  <a:pt x="1488" y="1392"/>
                </a:lnTo>
                <a:lnTo>
                  <a:pt x="1488" y="1386"/>
                </a:lnTo>
                <a:close/>
                <a:moveTo>
                  <a:pt x="1528" y="1386"/>
                </a:moveTo>
                <a:lnTo>
                  <a:pt x="1551" y="1386"/>
                </a:lnTo>
                <a:lnTo>
                  <a:pt x="1551" y="1392"/>
                </a:lnTo>
                <a:lnTo>
                  <a:pt x="1528" y="1392"/>
                </a:lnTo>
                <a:lnTo>
                  <a:pt x="1528" y="1386"/>
                </a:lnTo>
                <a:close/>
                <a:moveTo>
                  <a:pt x="1569" y="1386"/>
                </a:moveTo>
                <a:lnTo>
                  <a:pt x="1592" y="1386"/>
                </a:lnTo>
                <a:lnTo>
                  <a:pt x="1592" y="1392"/>
                </a:lnTo>
                <a:lnTo>
                  <a:pt x="1569" y="1392"/>
                </a:lnTo>
                <a:lnTo>
                  <a:pt x="1569" y="1386"/>
                </a:lnTo>
                <a:close/>
                <a:moveTo>
                  <a:pt x="1609" y="1386"/>
                </a:moveTo>
                <a:lnTo>
                  <a:pt x="1632" y="1386"/>
                </a:lnTo>
                <a:lnTo>
                  <a:pt x="1632" y="1392"/>
                </a:lnTo>
                <a:lnTo>
                  <a:pt x="1609" y="1392"/>
                </a:lnTo>
                <a:lnTo>
                  <a:pt x="1609" y="1386"/>
                </a:lnTo>
                <a:close/>
                <a:moveTo>
                  <a:pt x="1649" y="1386"/>
                </a:moveTo>
                <a:lnTo>
                  <a:pt x="1672" y="1386"/>
                </a:lnTo>
                <a:lnTo>
                  <a:pt x="1672" y="1392"/>
                </a:lnTo>
                <a:lnTo>
                  <a:pt x="1649" y="1392"/>
                </a:lnTo>
                <a:lnTo>
                  <a:pt x="1649" y="1386"/>
                </a:lnTo>
                <a:close/>
                <a:moveTo>
                  <a:pt x="1689" y="1386"/>
                </a:moveTo>
                <a:lnTo>
                  <a:pt x="1712" y="1386"/>
                </a:lnTo>
                <a:lnTo>
                  <a:pt x="1712" y="1392"/>
                </a:lnTo>
                <a:lnTo>
                  <a:pt x="1689" y="1392"/>
                </a:lnTo>
                <a:lnTo>
                  <a:pt x="1689" y="1386"/>
                </a:lnTo>
                <a:close/>
                <a:moveTo>
                  <a:pt x="1729" y="1386"/>
                </a:moveTo>
                <a:lnTo>
                  <a:pt x="1752" y="1386"/>
                </a:lnTo>
                <a:lnTo>
                  <a:pt x="1752" y="1392"/>
                </a:lnTo>
                <a:lnTo>
                  <a:pt x="1729" y="1392"/>
                </a:lnTo>
                <a:lnTo>
                  <a:pt x="1729" y="1386"/>
                </a:lnTo>
                <a:close/>
                <a:moveTo>
                  <a:pt x="1770" y="1386"/>
                </a:moveTo>
                <a:lnTo>
                  <a:pt x="1793" y="1386"/>
                </a:lnTo>
                <a:lnTo>
                  <a:pt x="1793" y="1392"/>
                </a:lnTo>
                <a:lnTo>
                  <a:pt x="1770" y="1392"/>
                </a:lnTo>
                <a:lnTo>
                  <a:pt x="1770" y="1386"/>
                </a:lnTo>
                <a:close/>
                <a:moveTo>
                  <a:pt x="1810" y="1386"/>
                </a:moveTo>
                <a:lnTo>
                  <a:pt x="1833" y="1386"/>
                </a:lnTo>
                <a:lnTo>
                  <a:pt x="1833" y="1392"/>
                </a:lnTo>
                <a:lnTo>
                  <a:pt x="1810" y="1392"/>
                </a:lnTo>
                <a:lnTo>
                  <a:pt x="1810" y="1386"/>
                </a:lnTo>
                <a:close/>
                <a:moveTo>
                  <a:pt x="1850" y="1386"/>
                </a:moveTo>
                <a:lnTo>
                  <a:pt x="1873" y="1386"/>
                </a:lnTo>
                <a:lnTo>
                  <a:pt x="1873" y="1392"/>
                </a:lnTo>
                <a:lnTo>
                  <a:pt x="1850" y="1392"/>
                </a:lnTo>
                <a:lnTo>
                  <a:pt x="1850" y="1386"/>
                </a:lnTo>
                <a:close/>
                <a:moveTo>
                  <a:pt x="1890" y="1386"/>
                </a:moveTo>
                <a:lnTo>
                  <a:pt x="1913" y="1386"/>
                </a:lnTo>
                <a:lnTo>
                  <a:pt x="1913" y="1392"/>
                </a:lnTo>
                <a:lnTo>
                  <a:pt x="1890" y="1392"/>
                </a:lnTo>
                <a:lnTo>
                  <a:pt x="1890" y="1386"/>
                </a:lnTo>
                <a:close/>
                <a:moveTo>
                  <a:pt x="1931" y="1386"/>
                </a:moveTo>
                <a:lnTo>
                  <a:pt x="1954" y="1386"/>
                </a:lnTo>
                <a:lnTo>
                  <a:pt x="1954" y="1392"/>
                </a:lnTo>
                <a:lnTo>
                  <a:pt x="1931" y="1392"/>
                </a:lnTo>
                <a:lnTo>
                  <a:pt x="1931" y="1386"/>
                </a:lnTo>
                <a:close/>
                <a:moveTo>
                  <a:pt x="1971" y="1386"/>
                </a:moveTo>
                <a:lnTo>
                  <a:pt x="1994" y="1386"/>
                </a:lnTo>
                <a:lnTo>
                  <a:pt x="1994" y="1392"/>
                </a:lnTo>
                <a:lnTo>
                  <a:pt x="1971" y="1392"/>
                </a:lnTo>
                <a:lnTo>
                  <a:pt x="1971" y="1386"/>
                </a:lnTo>
                <a:close/>
                <a:moveTo>
                  <a:pt x="2011" y="1386"/>
                </a:moveTo>
                <a:lnTo>
                  <a:pt x="2034" y="1386"/>
                </a:lnTo>
                <a:lnTo>
                  <a:pt x="2034" y="1392"/>
                </a:lnTo>
                <a:lnTo>
                  <a:pt x="2011" y="1392"/>
                </a:lnTo>
                <a:lnTo>
                  <a:pt x="2011" y="1386"/>
                </a:lnTo>
                <a:close/>
                <a:moveTo>
                  <a:pt x="2051" y="1386"/>
                </a:moveTo>
                <a:lnTo>
                  <a:pt x="2074" y="1386"/>
                </a:lnTo>
                <a:lnTo>
                  <a:pt x="2074" y="1392"/>
                </a:lnTo>
                <a:lnTo>
                  <a:pt x="2051" y="1392"/>
                </a:lnTo>
                <a:lnTo>
                  <a:pt x="2051" y="1386"/>
                </a:lnTo>
                <a:close/>
                <a:moveTo>
                  <a:pt x="2092" y="1386"/>
                </a:moveTo>
                <a:lnTo>
                  <a:pt x="2114" y="1386"/>
                </a:lnTo>
                <a:lnTo>
                  <a:pt x="2114" y="1392"/>
                </a:lnTo>
                <a:lnTo>
                  <a:pt x="2092" y="1392"/>
                </a:lnTo>
                <a:lnTo>
                  <a:pt x="2092" y="1386"/>
                </a:lnTo>
                <a:close/>
                <a:moveTo>
                  <a:pt x="2132" y="1386"/>
                </a:moveTo>
                <a:lnTo>
                  <a:pt x="2155" y="1386"/>
                </a:lnTo>
                <a:lnTo>
                  <a:pt x="2155" y="1392"/>
                </a:lnTo>
                <a:lnTo>
                  <a:pt x="2132" y="1392"/>
                </a:lnTo>
                <a:lnTo>
                  <a:pt x="2132" y="1386"/>
                </a:lnTo>
                <a:close/>
                <a:moveTo>
                  <a:pt x="2172" y="1386"/>
                </a:moveTo>
                <a:lnTo>
                  <a:pt x="2195" y="1386"/>
                </a:lnTo>
                <a:lnTo>
                  <a:pt x="2195" y="1392"/>
                </a:lnTo>
                <a:lnTo>
                  <a:pt x="2172" y="1392"/>
                </a:lnTo>
                <a:lnTo>
                  <a:pt x="2172" y="1386"/>
                </a:lnTo>
                <a:close/>
                <a:moveTo>
                  <a:pt x="2212" y="1386"/>
                </a:moveTo>
                <a:lnTo>
                  <a:pt x="2235" y="1386"/>
                </a:lnTo>
                <a:lnTo>
                  <a:pt x="2235" y="1392"/>
                </a:lnTo>
                <a:lnTo>
                  <a:pt x="2212" y="1392"/>
                </a:lnTo>
                <a:lnTo>
                  <a:pt x="2212" y="1386"/>
                </a:lnTo>
                <a:close/>
                <a:moveTo>
                  <a:pt x="2252" y="1386"/>
                </a:moveTo>
                <a:lnTo>
                  <a:pt x="2275" y="1386"/>
                </a:lnTo>
                <a:lnTo>
                  <a:pt x="2275" y="1392"/>
                </a:lnTo>
                <a:lnTo>
                  <a:pt x="2252" y="1392"/>
                </a:lnTo>
                <a:lnTo>
                  <a:pt x="2252" y="1386"/>
                </a:lnTo>
                <a:close/>
                <a:moveTo>
                  <a:pt x="2293" y="1386"/>
                </a:moveTo>
                <a:lnTo>
                  <a:pt x="2316" y="1386"/>
                </a:lnTo>
                <a:lnTo>
                  <a:pt x="2316" y="1392"/>
                </a:lnTo>
                <a:lnTo>
                  <a:pt x="2293" y="1392"/>
                </a:lnTo>
                <a:lnTo>
                  <a:pt x="2293" y="1386"/>
                </a:lnTo>
                <a:close/>
                <a:moveTo>
                  <a:pt x="2333" y="1386"/>
                </a:moveTo>
                <a:lnTo>
                  <a:pt x="2356" y="1386"/>
                </a:lnTo>
                <a:lnTo>
                  <a:pt x="2356" y="1392"/>
                </a:lnTo>
                <a:lnTo>
                  <a:pt x="2333" y="1392"/>
                </a:lnTo>
                <a:lnTo>
                  <a:pt x="2333" y="1386"/>
                </a:lnTo>
                <a:close/>
                <a:moveTo>
                  <a:pt x="2373" y="1386"/>
                </a:moveTo>
                <a:lnTo>
                  <a:pt x="2396" y="1386"/>
                </a:lnTo>
                <a:lnTo>
                  <a:pt x="2396" y="1392"/>
                </a:lnTo>
                <a:lnTo>
                  <a:pt x="2373" y="1392"/>
                </a:lnTo>
                <a:lnTo>
                  <a:pt x="2373" y="1386"/>
                </a:lnTo>
                <a:close/>
                <a:moveTo>
                  <a:pt x="2413" y="1386"/>
                </a:moveTo>
                <a:lnTo>
                  <a:pt x="2436" y="1386"/>
                </a:lnTo>
                <a:lnTo>
                  <a:pt x="2436" y="1392"/>
                </a:lnTo>
                <a:lnTo>
                  <a:pt x="2413" y="1392"/>
                </a:lnTo>
                <a:lnTo>
                  <a:pt x="2413" y="1386"/>
                </a:lnTo>
                <a:close/>
                <a:moveTo>
                  <a:pt x="2454" y="1386"/>
                </a:moveTo>
                <a:lnTo>
                  <a:pt x="2477" y="1386"/>
                </a:lnTo>
                <a:lnTo>
                  <a:pt x="2477" y="1392"/>
                </a:lnTo>
                <a:lnTo>
                  <a:pt x="2454" y="1392"/>
                </a:lnTo>
                <a:lnTo>
                  <a:pt x="2454" y="1386"/>
                </a:lnTo>
                <a:close/>
                <a:moveTo>
                  <a:pt x="2494" y="1386"/>
                </a:moveTo>
                <a:lnTo>
                  <a:pt x="2517" y="1386"/>
                </a:lnTo>
                <a:lnTo>
                  <a:pt x="2517" y="1392"/>
                </a:lnTo>
                <a:lnTo>
                  <a:pt x="2494" y="1392"/>
                </a:lnTo>
                <a:lnTo>
                  <a:pt x="2494" y="1386"/>
                </a:lnTo>
                <a:close/>
                <a:moveTo>
                  <a:pt x="2534" y="1386"/>
                </a:moveTo>
                <a:lnTo>
                  <a:pt x="2557" y="1386"/>
                </a:lnTo>
                <a:lnTo>
                  <a:pt x="2557" y="1392"/>
                </a:lnTo>
                <a:lnTo>
                  <a:pt x="2534" y="1392"/>
                </a:lnTo>
                <a:lnTo>
                  <a:pt x="2534" y="1386"/>
                </a:lnTo>
                <a:close/>
                <a:moveTo>
                  <a:pt x="2574" y="1386"/>
                </a:moveTo>
                <a:lnTo>
                  <a:pt x="2597" y="1386"/>
                </a:lnTo>
                <a:lnTo>
                  <a:pt x="2597" y="1392"/>
                </a:lnTo>
                <a:lnTo>
                  <a:pt x="2574" y="1392"/>
                </a:lnTo>
                <a:lnTo>
                  <a:pt x="2574" y="1386"/>
                </a:lnTo>
                <a:close/>
                <a:moveTo>
                  <a:pt x="2614" y="1386"/>
                </a:moveTo>
                <a:lnTo>
                  <a:pt x="2637" y="1386"/>
                </a:lnTo>
                <a:lnTo>
                  <a:pt x="2637" y="1392"/>
                </a:lnTo>
                <a:lnTo>
                  <a:pt x="2614" y="1392"/>
                </a:lnTo>
                <a:lnTo>
                  <a:pt x="2614" y="1386"/>
                </a:lnTo>
                <a:close/>
                <a:moveTo>
                  <a:pt x="2655" y="1386"/>
                </a:moveTo>
                <a:lnTo>
                  <a:pt x="2678" y="1386"/>
                </a:lnTo>
                <a:lnTo>
                  <a:pt x="2678" y="1392"/>
                </a:lnTo>
                <a:lnTo>
                  <a:pt x="2655" y="1392"/>
                </a:lnTo>
                <a:lnTo>
                  <a:pt x="2655" y="1386"/>
                </a:lnTo>
                <a:close/>
                <a:moveTo>
                  <a:pt x="2695" y="1386"/>
                </a:moveTo>
                <a:lnTo>
                  <a:pt x="2715" y="1386"/>
                </a:lnTo>
                <a:lnTo>
                  <a:pt x="2715" y="1392"/>
                </a:lnTo>
                <a:lnTo>
                  <a:pt x="2695" y="1392"/>
                </a:lnTo>
                <a:lnTo>
                  <a:pt x="2695" y="1386"/>
                </a:lnTo>
                <a:close/>
                <a:moveTo>
                  <a:pt x="0" y="1040"/>
                </a:moveTo>
                <a:lnTo>
                  <a:pt x="23" y="1040"/>
                </a:lnTo>
                <a:lnTo>
                  <a:pt x="23" y="1046"/>
                </a:lnTo>
                <a:lnTo>
                  <a:pt x="0" y="1046"/>
                </a:lnTo>
                <a:lnTo>
                  <a:pt x="0" y="1040"/>
                </a:lnTo>
                <a:close/>
                <a:moveTo>
                  <a:pt x="40" y="1040"/>
                </a:moveTo>
                <a:lnTo>
                  <a:pt x="63" y="1040"/>
                </a:lnTo>
                <a:lnTo>
                  <a:pt x="63" y="1046"/>
                </a:lnTo>
                <a:lnTo>
                  <a:pt x="40" y="1046"/>
                </a:lnTo>
                <a:lnTo>
                  <a:pt x="40" y="1040"/>
                </a:lnTo>
                <a:close/>
                <a:moveTo>
                  <a:pt x="80" y="1040"/>
                </a:moveTo>
                <a:lnTo>
                  <a:pt x="103" y="1040"/>
                </a:lnTo>
                <a:lnTo>
                  <a:pt x="103" y="1046"/>
                </a:lnTo>
                <a:lnTo>
                  <a:pt x="80" y="1046"/>
                </a:lnTo>
                <a:lnTo>
                  <a:pt x="80" y="1040"/>
                </a:lnTo>
                <a:close/>
                <a:moveTo>
                  <a:pt x="120" y="1040"/>
                </a:moveTo>
                <a:lnTo>
                  <a:pt x="143" y="1040"/>
                </a:lnTo>
                <a:lnTo>
                  <a:pt x="143" y="1046"/>
                </a:lnTo>
                <a:lnTo>
                  <a:pt x="120" y="1046"/>
                </a:lnTo>
                <a:lnTo>
                  <a:pt x="120" y="1040"/>
                </a:lnTo>
                <a:close/>
                <a:moveTo>
                  <a:pt x="161" y="1040"/>
                </a:moveTo>
                <a:lnTo>
                  <a:pt x="184" y="1040"/>
                </a:lnTo>
                <a:lnTo>
                  <a:pt x="184" y="1046"/>
                </a:lnTo>
                <a:lnTo>
                  <a:pt x="161" y="1046"/>
                </a:lnTo>
                <a:lnTo>
                  <a:pt x="161" y="1040"/>
                </a:lnTo>
                <a:close/>
                <a:moveTo>
                  <a:pt x="201" y="1040"/>
                </a:moveTo>
                <a:lnTo>
                  <a:pt x="224" y="1040"/>
                </a:lnTo>
                <a:lnTo>
                  <a:pt x="224" y="1046"/>
                </a:lnTo>
                <a:lnTo>
                  <a:pt x="201" y="1046"/>
                </a:lnTo>
                <a:lnTo>
                  <a:pt x="201" y="1040"/>
                </a:lnTo>
                <a:close/>
                <a:moveTo>
                  <a:pt x="241" y="1040"/>
                </a:moveTo>
                <a:lnTo>
                  <a:pt x="264" y="1040"/>
                </a:lnTo>
                <a:lnTo>
                  <a:pt x="264" y="1046"/>
                </a:lnTo>
                <a:lnTo>
                  <a:pt x="241" y="1046"/>
                </a:lnTo>
                <a:lnTo>
                  <a:pt x="241" y="1040"/>
                </a:lnTo>
                <a:close/>
                <a:moveTo>
                  <a:pt x="281" y="1040"/>
                </a:moveTo>
                <a:lnTo>
                  <a:pt x="304" y="1040"/>
                </a:lnTo>
                <a:lnTo>
                  <a:pt x="304" y="1046"/>
                </a:lnTo>
                <a:lnTo>
                  <a:pt x="281" y="1046"/>
                </a:lnTo>
                <a:lnTo>
                  <a:pt x="281" y="1040"/>
                </a:lnTo>
                <a:close/>
                <a:moveTo>
                  <a:pt x="321" y="1040"/>
                </a:moveTo>
                <a:lnTo>
                  <a:pt x="344" y="1040"/>
                </a:lnTo>
                <a:lnTo>
                  <a:pt x="344" y="1046"/>
                </a:lnTo>
                <a:lnTo>
                  <a:pt x="321" y="1046"/>
                </a:lnTo>
                <a:lnTo>
                  <a:pt x="321" y="1040"/>
                </a:lnTo>
                <a:close/>
                <a:moveTo>
                  <a:pt x="362" y="1040"/>
                </a:moveTo>
                <a:lnTo>
                  <a:pt x="385" y="1040"/>
                </a:lnTo>
                <a:lnTo>
                  <a:pt x="385" y="1046"/>
                </a:lnTo>
                <a:lnTo>
                  <a:pt x="362" y="1046"/>
                </a:lnTo>
                <a:lnTo>
                  <a:pt x="362" y="1040"/>
                </a:lnTo>
                <a:close/>
                <a:moveTo>
                  <a:pt x="402" y="1040"/>
                </a:moveTo>
                <a:lnTo>
                  <a:pt x="425" y="1040"/>
                </a:lnTo>
                <a:lnTo>
                  <a:pt x="425" y="1046"/>
                </a:lnTo>
                <a:lnTo>
                  <a:pt x="402" y="1046"/>
                </a:lnTo>
                <a:lnTo>
                  <a:pt x="402" y="1040"/>
                </a:lnTo>
                <a:close/>
                <a:moveTo>
                  <a:pt x="442" y="1040"/>
                </a:moveTo>
                <a:lnTo>
                  <a:pt x="465" y="1040"/>
                </a:lnTo>
                <a:lnTo>
                  <a:pt x="465" y="1046"/>
                </a:lnTo>
                <a:lnTo>
                  <a:pt x="442" y="1046"/>
                </a:lnTo>
                <a:lnTo>
                  <a:pt x="442" y="1040"/>
                </a:lnTo>
                <a:close/>
                <a:moveTo>
                  <a:pt x="482" y="1040"/>
                </a:moveTo>
                <a:lnTo>
                  <a:pt x="505" y="1040"/>
                </a:lnTo>
                <a:lnTo>
                  <a:pt x="505" y="1046"/>
                </a:lnTo>
                <a:lnTo>
                  <a:pt x="482" y="1046"/>
                </a:lnTo>
                <a:lnTo>
                  <a:pt x="482" y="1040"/>
                </a:lnTo>
                <a:close/>
                <a:moveTo>
                  <a:pt x="523" y="1040"/>
                </a:moveTo>
                <a:lnTo>
                  <a:pt x="546" y="1040"/>
                </a:lnTo>
                <a:lnTo>
                  <a:pt x="546" y="1046"/>
                </a:lnTo>
                <a:lnTo>
                  <a:pt x="523" y="1046"/>
                </a:lnTo>
                <a:lnTo>
                  <a:pt x="523" y="1040"/>
                </a:lnTo>
                <a:close/>
                <a:moveTo>
                  <a:pt x="563" y="1040"/>
                </a:moveTo>
                <a:lnTo>
                  <a:pt x="586" y="1040"/>
                </a:lnTo>
                <a:lnTo>
                  <a:pt x="586" y="1046"/>
                </a:lnTo>
                <a:lnTo>
                  <a:pt x="563" y="1046"/>
                </a:lnTo>
                <a:lnTo>
                  <a:pt x="563" y="1040"/>
                </a:lnTo>
                <a:close/>
                <a:moveTo>
                  <a:pt x="603" y="1040"/>
                </a:moveTo>
                <a:lnTo>
                  <a:pt x="626" y="1040"/>
                </a:lnTo>
                <a:lnTo>
                  <a:pt x="626" y="1046"/>
                </a:lnTo>
                <a:lnTo>
                  <a:pt x="603" y="1046"/>
                </a:lnTo>
                <a:lnTo>
                  <a:pt x="603" y="1040"/>
                </a:lnTo>
                <a:close/>
                <a:moveTo>
                  <a:pt x="643" y="1040"/>
                </a:moveTo>
                <a:lnTo>
                  <a:pt x="666" y="1040"/>
                </a:lnTo>
                <a:lnTo>
                  <a:pt x="666" y="1046"/>
                </a:lnTo>
                <a:lnTo>
                  <a:pt x="643" y="1046"/>
                </a:lnTo>
                <a:lnTo>
                  <a:pt x="643" y="1040"/>
                </a:lnTo>
                <a:close/>
                <a:moveTo>
                  <a:pt x="684" y="1040"/>
                </a:moveTo>
                <a:lnTo>
                  <a:pt x="706" y="1040"/>
                </a:lnTo>
                <a:lnTo>
                  <a:pt x="706" y="1046"/>
                </a:lnTo>
                <a:lnTo>
                  <a:pt x="684" y="1046"/>
                </a:lnTo>
                <a:lnTo>
                  <a:pt x="684" y="1040"/>
                </a:lnTo>
                <a:close/>
                <a:moveTo>
                  <a:pt x="724" y="1040"/>
                </a:moveTo>
                <a:lnTo>
                  <a:pt x="747" y="1040"/>
                </a:lnTo>
                <a:lnTo>
                  <a:pt x="747" y="1046"/>
                </a:lnTo>
                <a:lnTo>
                  <a:pt x="724" y="1046"/>
                </a:lnTo>
                <a:lnTo>
                  <a:pt x="724" y="1040"/>
                </a:lnTo>
                <a:close/>
                <a:moveTo>
                  <a:pt x="764" y="1040"/>
                </a:moveTo>
                <a:lnTo>
                  <a:pt x="787" y="1040"/>
                </a:lnTo>
                <a:lnTo>
                  <a:pt x="787" y="1046"/>
                </a:lnTo>
                <a:lnTo>
                  <a:pt x="764" y="1046"/>
                </a:lnTo>
                <a:lnTo>
                  <a:pt x="764" y="1040"/>
                </a:lnTo>
                <a:close/>
                <a:moveTo>
                  <a:pt x="804" y="1040"/>
                </a:moveTo>
                <a:lnTo>
                  <a:pt x="827" y="1040"/>
                </a:lnTo>
                <a:lnTo>
                  <a:pt x="827" y="1046"/>
                </a:lnTo>
                <a:lnTo>
                  <a:pt x="804" y="1046"/>
                </a:lnTo>
                <a:lnTo>
                  <a:pt x="804" y="1040"/>
                </a:lnTo>
                <a:close/>
                <a:moveTo>
                  <a:pt x="844" y="1040"/>
                </a:moveTo>
                <a:lnTo>
                  <a:pt x="867" y="1040"/>
                </a:lnTo>
                <a:lnTo>
                  <a:pt x="867" y="1046"/>
                </a:lnTo>
                <a:lnTo>
                  <a:pt x="844" y="1046"/>
                </a:lnTo>
                <a:lnTo>
                  <a:pt x="844" y="1040"/>
                </a:lnTo>
                <a:close/>
                <a:moveTo>
                  <a:pt x="885" y="1040"/>
                </a:moveTo>
                <a:lnTo>
                  <a:pt x="908" y="1040"/>
                </a:lnTo>
                <a:lnTo>
                  <a:pt x="908" y="1046"/>
                </a:lnTo>
                <a:lnTo>
                  <a:pt x="885" y="1046"/>
                </a:lnTo>
                <a:lnTo>
                  <a:pt x="885" y="1040"/>
                </a:lnTo>
                <a:close/>
                <a:moveTo>
                  <a:pt x="925" y="1040"/>
                </a:moveTo>
                <a:lnTo>
                  <a:pt x="948" y="1040"/>
                </a:lnTo>
                <a:lnTo>
                  <a:pt x="948" y="1046"/>
                </a:lnTo>
                <a:lnTo>
                  <a:pt x="925" y="1046"/>
                </a:lnTo>
                <a:lnTo>
                  <a:pt x="925" y="1040"/>
                </a:lnTo>
                <a:close/>
                <a:moveTo>
                  <a:pt x="965" y="1040"/>
                </a:moveTo>
                <a:lnTo>
                  <a:pt x="988" y="1040"/>
                </a:lnTo>
                <a:lnTo>
                  <a:pt x="988" y="1046"/>
                </a:lnTo>
                <a:lnTo>
                  <a:pt x="965" y="1046"/>
                </a:lnTo>
                <a:lnTo>
                  <a:pt x="965" y="1040"/>
                </a:lnTo>
                <a:close/>
                <a:moveTo>
                  <a:pt x="1005" y="1040"/>
                </a:moveTo>
                <a:lnTo>
                  <a:pt x="1028" y="1040"/>
                </a:lnTo>
                <a:lnTo>
                  <a:pt x="1028" y="1046"/>
                </a:lnTo>
                <a:lnTo>
                  <a:pt x="1005" y="1046"/>
                </a:lnTo>
                <a:lnTo>
                  <a:pt x="1005" y="1040"/>
                </a:lnTo>
                <a:close/>
                <a:moveTo>
                  <a:pt x="1046" y="1040"/>
                </a:moveTo>
                <a:lnTo>
                  <a:pt x="1069" y="1040"/>
                </a:lnTo>
                <a:lnTo>
                  <a:pt x="1069" y="1046"/>
                </a:lnTo>
                <a:lnTo>
                  <a:pt x="1046" y="1046"/>
                </a:lnTo>
                <a:lnTo>
                  <a:pt x="1046" y="1040"/>
                </a:lnTo>
                <a:close/>
                <a:moveTo>
                  <a:pt x="1086" y="1040"/>
                </a:moveTo>
                <a:lnTo>
                  <a:pt x="1109" y="1040"/>
                </a:lnTo>
                <a:lnTo>
                  <a:pt x="1109" y="1046"/>
                </a:lnTo>
                <a:lnTo>
                  <a:pt x="1086" y="1046"/>
                </a:lnTo>
                <a:lnTo>
                  <a:pt x="1086" y="1040"/>
                </a:lnTo>
                <a:close/>
                <a:moveTo>
                  <a:pt x="1126" y="1040"/>
                </a:moveTo>
                <a:lnTo>
                  <a:pt x="1149" y="1040"/>
                </a:lnTo>
                <a:lnTo>
                  <a:pt x="1149" y="1046"/>
                </a:lnTo>
                <a:lnTo>
                  <a:pt x="1126" y="1046"/>
                </a:lnTo>
                <a:lnTo>
                  <a:pt x="1126" y="1040"/>
                </a:lnTo>
                <a:close/>
                <a:moveTo>
                  <a:pt x="1166" y="1040"/>
                </a:moveTo>
                <a:lnTo>
                  <a:pt x="1189" y="1040"/>
                </a:lnTo>
                <a:lnTo>
                  <a:pt x="1189" y="1046"/>
                </a:lnTo>
                <a:lnTo>
                  <a:pt x="1166" y="1046"/>
                </a:lnTo>
                <a:lnTo>
                  <a:pt x="1166" y="1040"/>
                </a:lnTo>
                <a:close/>
                <a:moveTo>
                  <a:pt x="1206" y="1040"/>
                </a:moveTo>
                <a:lnTo>
                  <a:pt x="1229" y="1040"/>
                </a:lnTo>
                <a:lnTo>
                  <a:pt x="1229" y="1046"/>
                </a:lnTo>
                <a:lnTo>
                  <a:pt x="1206" y="1046"/>
                </a:lnTo>
                <a:lnTo>
                  <a:pt x="1206" y="1040"/>
                </a:lnTo>
                <a:close/>
                <a:moveTo>
                  <a:pt x="1247" y="1040"/>
                </a:moveTo>
                <a:lnTo>
                  <a:pt x="1270" y="1040"/>
                </a:lnTo>
                <a:lnTo>
                  <a:pt x="1270" y="1046"/>
                </a:lnTo>
                <a:lnTo>
                  <a:pt x="1247" y="1046"/>
                </a:lnTo>
                <a:lnTo>
                  <a:pt x="1247" y="1040"/>
                </a:lnTo>
                <a:close/>
                <a:moveTo>
                  <a:pt x="1287" y="1040"/>
                </a:moveTo>
                <a:lnTo>
                  <a:pt x="1310" y="1040"/>
                </a:lnTo>
                <a:lnTo>
                  <a:pt x="1310" y="1046"/>
                </a:lnTo>
                <a:lnTo>
                  <a:pt x="1287" y="1046"/>
                </a:lnTo>
                <a:lnTo>
                  <a:pt x="1287" y="1040"/>
                </a:lnTo>
                <a:close/>
                <a:moveTo>
                  <a:pt x="1327" y="1040"/>
                </a:moveTo>
                <a:lnTo>
                  <a:pt x="1350" y="1040"/>
                </a:lnTo>
                <a:lnTo>
                  <a:pt x="1350" y="1046"/>
                </a:lnTo>
                <a:lnTo>
                  <a:pt x="1327" y="1046"/>
                </a:lnTo>
                <a:lnTo>
                  <a:pt x="1327" y="1040"/>
                </a:lnTo>
                <a:close/>
                <a:moveTo>
                  <a:pt x="1367" y="1040"/>
                </a:moveTo>
                <a:lnTo>
                  <a:pt x="1390" y="1040"/>
                </a:lnTo>
                <a:lnTo>
                  <a:pt x="1390" y="1046"/>
                </a:lnTo>
                <a:lnTo>
                  <a:pt x="1367" y="1046"/>
                </a:lnTo>
                <a:lnTo>
                  <a:pt x="1367" y="1040"/>
                </a:lnTo>
                <a:close/>
                <a:moveTo>
                  <a:pt x="1408" y="1040"/>
                </a:moveTo>
                <a:lnTo>
                  <a:pt x="1431" y="1040"/>
                </a:lnTo>
                <a:lnTo>
                  <a:pt x="1431" y="1046"/>
                </a:lnTo>
                <a:lnTo>
                  <a:pt x="1408" y="1046"/>
                </a:lnTo>
                <a:lnTo>
                  <a:pt x="1408" y="1040"/>
                </a:lnTo>
                <a:close/>
                <a:moveTo>
                  <a:pt x="1448" y="1040"/>
                </a:moveTo>
                <a:lnTo>
                  <a:pt x="1471" y="1040"/>
                </a:lnTo>
                <a:lnTo>
                  <a:pt x="1471" y="1046"/>
                </a:lnTo>
                <a:lnTo>
                  <a:pt x="1448" y="1046"/>
                </a:lnTo>
                <a:lnTo>
                  <a:pt x="1448" y="1040"/>
                </a:lnTo>
                <a:close/>
                <a:moveTo>
                  <a:pt x="1488" y="1040"/>
                </a:moveTo>
                <a:lnTo>
                  <a:pt x="1511" y="1040"/>
                </a:lnTo>
                <a:lnTo>
                  <a:pt x="1511" y="1046"/>
                </a:lnTo>
                <a:lnTo>
                  <a:pt x="1488" y="1046"/>
                </a:lnTo>
                <a:lnTo>
                  <a:pt x="1488" y="1040"/>
                </a:lnTo>
                <a:close/>
                <a:moveTo>
                  <a:pt x="1528" y="1040"/>
                </a:moveTo>
                <a:lnTo>
                  <a:pt x="1551" y="1040"/>
                </a:lnTo>
                <a:lnTo>
                  <a:pt x="1551" y="1046"/>
                </a:lnTo>
                <a:lnTo>
                  <a:pt x="1528" y="1046"/>
                </a:lnTo>
                <a:lnTo>
                  <a:pt x="1528" y="1040"/>
                </a:lnTo>
                <a:close/>
                <a:moveTo>
                  <a:pt x="1569" y="1040"/>
                </a:moveTo>
                <a:lnTo>
                  <a:pt x="1592" y="1040"/>
                </a:lnTo>
                <a:lnTo>
                  <a:pt x="1592" y="1046"/>
                </a:lnTo>
                <a:lnTo>
                  <a:pt x="1569" y="1046"/>
                </a:lnTo>
                <a:lnTo>
                  <a:pt x="1569" y="1040"/>
                </a:lnTo>
                <a:close/>
                <a:moveTo>
                  <a:pt x="1609" y="1040"/>
                </a:moveTo>
                <a:lnTo>
                  <a:pt x="1632" y="1040"/>
                </a:lnTo>
                <a:lnTo>
                  <a:pt x="1632" y="1046"/>
                </a:lnTo>
                <a:lnTo>
                  <a:pt x="1609" y="1046"/>
                </a:lnTo>
                <a:lnTo>
                  <a:pt x="1609" y="1040"/>
                </a:lnTo>
                <a:close/>
                <a:moveTo>
                  <a:pt x="1649" y="1040"/>
                </a:moveTo>
                <a:lnTo>
                  <a:pt x="1672" y="1040"/>
                </a:lnTo>
                <a:lnTo>
                  <a:pt x="1672" y="1046"/>
                </a:lnTo>
                <a:lnTo>
                  <a:pt x="1649" y="1046"/>
                </a:lnTo>
                <a:lnTo>
                  <a:pt x="1649" y="1040"/>
                </a:lnTo>
                <a:close/>
                <a:moveTo>
                  <a:pt x="1689" y="1040"/>
                </a:moveTo>
                <a:lnTo>
                  <a:pt x="1712" y="1040"/>
                </a:lnTo>
                <a:lnTo>
                  <a:pt x="1712" y="1046"/>
                </a:lnTo>
                <a:lnTo>
                  <a:pt x="1689" y="1046"/>
                </a:lnTo>
                <a:lnTo>
                  <a:pt x="1689" y="1040"/>
                </a:lnTo>
                <a:close/>
                <a:moveTo>
                  <a:pt x="1729" y="1040"/>
                </a:moveTo>
                <a:lnTo>
                  <a:pt x="1752" y="1040"/>
                </a:lnTo>
                <a:lnTo>
                  <a:pt x="1752" y="1046"/>
                </a:lnTo>
                <a:lnTo>
                  <a:pt x="1729" y="1046"/>
                </a:lnTo>
                <a:lnTo>
                  <a:pt x="1729" y="1040"/>
                </a:lnTo>
                <a:close/>
                <a:moveTo>
                  <a:pt x="1770" y="1040"/>
                </a:moveTo>
                <a:lnTo>
                  <a:pt x="1793" y="1040"/>
                </a:lnTo>
                <a:lnTo>
                  <a:pt x="1793" y="1046"/>
                </a:lnTo>
                <a:lnTo>
                  <a:pt x="1770" y="1046"/>
                </a:lnTo>
                <a:lnTo>
                  <a:pt x="1770" y="1040"/>
                </a:lnTo>
                <a:close/>
                <a:moveTo>
                  <a:pt x="1810" y="1040"/>
                </a:moveTo>
                <a:lnTo>
                  <a:pt x="1833" y="1040"/>
                </a:lnTo>
                <a:lnTo>
                  <a:pt x="1833" y="1046"/>
                </a:lnTo>
                <a:lnTo>
                  <a:pt x="1810" y="1046"/>
                </a:lnTo>
                <a:lnTo>
                  <a:pt x="1810" y="1040"/>
                </a:lnTo>
                <a:close/>
                <a:moveTo>
                  <a:pt x="1850" y="1040"/>
                </a:moveTo>
                <a:lnTo>
                  <a:pt x="1873" y="1040"/>
                </a:lnTo>
                <a:lnTo>
                  <a:pt x="1873" y="1046"/>
                </a:lnTo>
                <a:lnTo>
                  <a:pt x="1850" y="1046"/>
                </a:lnTo>
                <a:lnTo>
                  <a:pt x="1850" y="1040"/>
                </a:lnTo>
                <a:close/>
                <a:moveTo>
                  <a:pt x="1890" y="1040"/>
                </a:moveTo>
                <a:lnTo>
                  <a:pt x="1913" y="1040"/>
                </a:lnTo>
                <a:lnTo>
                  <a:pt x="1913" y="1046"/>
                </a:lnTo>
                <a:lnTo>
                  <a:pt x="1890" y="1046"/>
                </a:lnTo>
                <a:lnTo>
                  <a:pt x="1890" y="1040"/>
                </a:lnTo>
                <a:close/>
                <a:moveTo>
                  <a:pt x="1931" y="1040"/>
                </a:moveTo>
                <a:lnTo>
                  <a:pt x="1954" y="1040"/>
                </a:lnTo>
                <a:lnTo>
                  <a:pt x="1954" y="1046"/>
                </a:lnTo>
                <a:lnTo>
                  <a:pt x="1931" y="1046"/>
                </a:lnTo>
                <a:lnTo>
                  <a:pt x="1931" y="1040"/>
                </a:lnTo>
                <a:close/>
                <a:moveTo>
                  <a:pt x="1971" y="1040"/>
                </a:moveTo>
                <a:lnTo>
                  <a:pt x="1994" y="1040"/>
                </a:lnTo>
                <a:lnTo>
                  <a:pt x="1994" y="1046"/>
                </a:lnTo>
                <a:lnTo>
                  <a:pt x="1971" y="1046"/>
                </a:lnTo>
                <a:lnTo>
                  <a:pt x="1971" y="1040"/>
                </a:lnTo>
                <a:close/>
                <a:moveTo>
                  <a:pt x="2011" y="1040"/>
                </a:moveTo>
                <a:lnTo>
                  <a:pt x="2034" y="1040"/>
                </a:lnTo>
                <a:lnTo>
                  <a:pt x="2034" y="1046"/>
                </a:lnTo>
                <a:lnTo>
                  <a:pt x="2011" y="1046"/>
                </a:lnTo>
                <a:lnTo>
                  <a:pt x="2011" y="1040"/>
                </a:lnTo>
                <a:close/>
                <a:moveTo>
                  <a:pt x="2051" y="1040"/>
                </a:moveTo>
                <a:lnTo>
                  <a:pt x="2074" y="1040"/>
                </a:lnTo>
                <a:lnTo>
                  <a:pt x="2074" y="1046"/>
                </a:lnTo>
                <a:lnTo>
                  <a:pt x="2051" y="1046"/>
                </a:lnTo>
                <a:lnTo>
                  <a:pt x="2051" y="1040"/>
                </a:lnTo>
                <a:close/>
                <a:moveTo>
                  <a:pt x="2092" y="1040"/>
                </a:moveTo>
                <a:lnTo>
                  <a:pt x="2114" y="1040"/>
                </a:lnTo>
                <a:lnTo>
                  <a:pt x="2114" y="1046"/>
                </a:lnTo>
                <a:lnTo>
                  <a:pt x="2092" y="1046"/>
                </a:lnTo>
                <a:lnTo>
                  <a:pt x="2092" y="1040"/>
                </a:lnTo>
                <a:close/>
                <a:moveTo>
                  <a:pt x="2132" y="1040"/>
                </a:moveTo>
                <a:lnTo>
                  <a:pt x="2155" y="1040"/>
                </a:lnTo>
                <a:lnTo>
                  <a:pt x="2155" y="1046"/>
                </a:lnTo>
                <a:lnTo>
                  <a:pt x="2132" y="1046"/>
                </a:lnTo>
                <a:lnTo>
                  <a:pt x="2132" y="1040"/>
                </a:lnTo>
                <a:close/>
                <a:moveTo>
                  <a:pt x="2172" y="1040"/>
                </a:moveTo>
                <a:lnTo>
                  <a:pt x="2195" y="1040"/>
                </a:lnTo>
                <a:lnTo>
                  <a:pt x="2195" y="1046"/>
                </a:lnTo>
                <a:lnTo>
                  <a:pt x="2172" y="1046"/>
                </a:lnTo>
                <a:lnTo>
                  <a:pt x="2172" y="1040"/>
                </a:lnTo>
                <a:close/>
                <a:moveTo>
                  <a:pt x="2212" y="1040"/>
                </a:moveTo>
                <a:lnTo>
                  <a:pt x="2235" y="1040"/>
                </a:lnTo>
                <a:lnTo>
                  <a:pt x="2235" y="1046"/>
                </a:lnTo>
                <a:lnTo>
                  <a:pt x="2212" y="1046"/>
                </a:lnTo>
                <a:lnTo>
                  <a:pt x="2212" y="1040"/>
                </a:lnTo>
                <a:close/>
                <a:moveTo>
                  <a:pt x="2252" y="1040"/>
                </a:moveTo>
                <a:lnTo>
                  <a:pt x="2275" y="1040"/>
                </a:lnTo>
                <a:lnTo>
                  <a:pt x="2275" y="1046"/>
                </a:lnTo>
                <a:lnTo>
                  <a:pt x="2252" y="1046"/>
                </a:lnTo>
                <a:lnTo>
                  <a:pt x="2252" y="1040"/>
                </a:lnTo>
                <a:close/>
                <a:moveTo>
                  <a:pt x="2293" y="1040"/>
                </a:moveTo>
                <a:lnTo>
                  <a:pt x="2316" y="1040"/>
                </a:lnTo>
                <a:lnTo>
                  <a:pt x="2316" y="1046"/>
                </a:lnTo>
                <a:lnTo>
                  <a:pt x="2293" y="1046"/>
                </a:lnTo>
                <a:lnTo>
                  <a:pt x="2293" y="1040"/>
                </a:lnTo>
                <a:close/>
                <a:moveTo>
                  <a:pt x="2333" y="1040"/>
                </a:moveTo>
                <a:lnTo>
                  <a:pt x="2356" y="1040"/>
                </a:lnTo>
                <a:lnTo>
                  <a:pt x="2356" y="1046"/>
                </a:lnTo>
                <a:lnTo>
                  <a:pt x="2333" y="1046"/>
                </a:lnTo>
                <a:lnTo>
                  <a:pt x="2333" y="1040"/>
                </a:lnTo>
                <a:close/>
                <a:moveTo>
                  <a:pt x="2373" y="1040"/>
                </a:moveTo>
                <a:lnTo>
                  <a:pt x="2396" y="1040"/>
                </a:lnTo>
                <a:lnTo>
                  <a:pt x="2396" y="1046"/>
                </a:lnTo>
                <a:lnTo>
                  <a:pt x="2373" y="1046"/>
                </a:lnTo>
                <a:lnTo>
                  <a:pt x="2373" y="1040"/>
                </a:lnTo>
                <a:close/>
                <a:moveTo>
                  <a:pt x="2413" y="1040"/>
                </a:moveTo>
                <a:lnTo>
                  <a:pt x="2436" y="1040"/>
                </a:lnTo>
                <a:lnTo>
                  <a:pt x="2436" y="1046"/>
                </a:lnTo>
                <a:lnTo>
                  <a:pt x="2413" y="1046"/>
                </a:lnTo>
                <a:lnTo>
                  <a:pt x="2413" y="1040"/>
                </a:lnTo>
                <a:close/>
                <a:moveTo>
                  <a:pt x="2454" y="1040"/>
                </a:moveTo>
                <a:lnTo>
                  <a:pt x="2477" y="1040"/>
                </a:lnTo>
                <a:lnTo>
                  <a:pt x="2477" y="1046"/>
                </a:lnTo>
                <a:lnTo>
                  <a:pt x="2454" y="1046"/>
                </a:lnTo>
                <a:lnTo>
                  <a:pt x="2454" y="1040"/>
                </a:lnTo>
                <a:close/>
                <a:moveTo>
                  <a:pt x="2494" y="1040"/>
                </a:moveTo>
                <a:lnTo>
                  <a:pt x="2517" y="1040"/>
                </a:lnTo>
                <a:lnTo>
                  <a:pt x="2517" y="1046"/>
                </a:lnTo>
                <a:lnTo>
                  <a:pt x="2494" y="1046"/>
                </a:lnTo>
                <a:lnTo>
                  <a:pt x="2494" y="1040"/>
                </a:lnTo>
                <a:close/>
                <a:moveTo>
                  <a:pt x="2534" y="1040"/>
                </a:moveTo>
                <a:lnTo>
                  <a:pt x="2557" y="1040"/>
                </a:lnTo>
                <a:lnTo>
                  <a:pt x="2557" y="1046"/>
                </a:lnTo>
                <a:lnTo>
                  <a:pt x="2534" y="1046"/>
                </a:lnTo>
                <a:lnTo>
                  <a:pt x="2534" y="1040"/>
                </a:lnTo>
                <a:close/>
                <a:moveTo>
                  <a:pt x="2574" y="1040"/>
                </a:moveTo>
                <a:lnTo>
                  <a:pt x="2597" y="1040"/>
                </a:lnTo>
                <a:lnTo>
                  <a:pt x="2597" y="1046"/>
                </a:lnTo>
                <a:lnTo>
                  <a:pt x="2574" y="1046"/>
                </a:lnTo>
                <a:lnTo>
                  <a:pt x="2574" y="1040"/>
                </a:lnTo>
                <a:close/>
                <a:moveTo>
                  <a:pt x="2614" y="1040"/>
                </a:moveTo>
                <a:lnTo>
                  <a:pt x="2637" y="1040"/>
                </a:lnTo>
                <a:lnTo>
                  <a:pt x="2637" y="1046"/>
                </a:lnTo>
                <a:lnTo>
                  <a:pt x="2614" y="1046"/>
                </a:lnTo>
                <a:lnTo>
                  <a:pt x="2614" y="1040"/>
                </a:lnTo>
                <a:close/>
                <a:moveTo>
                  <a:pt x="2655" y="1040"/>
                </a:moveTo>
                <a:lnTo>
                  <a:pt x="2678" y="1040"/>
                </a:lnTo>
                <a:lnTo>
                  <a:pt x="2678" y="1046"/>
                </a:lnTo>
                <a:lnTo>
                  <a:pt x="2655" y="1046"/>
                </a:lnTo>
                <a:lnTo>
                  <a:pt x="2655" y="1040"/>
                </a:lnTo>
                <a:close/>
                <a:moveTo>
                  <a:pt x="2695" y="1040"/>
                </a:moveTo>
                <a:lnTo>
                  <a:pt x="2715" y="1040"/>
                </a:lnTo>
                <a:lnTo>
                  <a:pt x="2715" y="1046"/>
                </a:lnTo>
                <a:lnTo>
                  <a:pt x="2695" y="1046"/>
                </a:lnTo>
                <a:lnTo>
                  <a:pt x="2695" y="1040"/>
                </a:lnTo>
                <a:close/>
                <a:moveTo>
                  <a:pt x="0" y="693"/>
                </a:moveTo>
                <a:lnTo>
                  <a:pt x="23" y="693"/>
                </a:lnTo>
                <a:lnTo>
                  <a:pt x="23" y="699"/>
                </a:lnTo>
                <a:lnTo>
                  <a:pt x="0" y="699"/>
                </a:lnTo>
                <a:lnTo>
                  <a:pt x="0" y="693"/>
                </a:lnTo>
                <a:close/>
                <a:moveTo>
                  <a:pt x="40" y="693"/>
                </a:moveTo>
                <a:lnTo>
                  <a:pt x="63" y="693"/>
                </a:lnTo>
                <a:lnTo>
                  <a:pt x="63" y="699"/>
                </a:lnTo>
                <a:lnTo>
                  <a:pt x="40" y="699"/>
                </a:lnTo>
                <a:lnTo>
                  <a:pt x="40" y="693"/>
                </a:lnTo>
                <a:close/>
                <a:moveTo>
                  <a:pt x="80" y="693"/>
                </a:moveTo>
                <a:lnTo>
                  <a:pt x="103" y="693"/>
                </a:lnTo>
                <a:lnTo>
                  <a:pt x="103" y="699"/>
                </a:lnTo>
                <a:lnTo>
                  <a:pt x="80" y="699"/>
                </a:lnTo>
                <a:lnTo>
                  <a:pt x="80" y="693"/>
                </a:lnTo>
                <a:close/>
                <a:moveTo>
                  <a:pt x="120" y="693"/>
                </a:moveTo>
                <a:lnTo>
                  <a:pt x="143" y="693"/>
                </a:lnTo>
                <a:lnTo>
                  <a:pt x="143" y="699"/>
                </a:lnTo>
                <a:lnTo>
                  <a:pt x="120" y="699"/>
                </a:lnTo>
                <a:lnTo>
                  <a:pt x="120" y="693"/>
                </a:lnTo>
                <a:close/>
                <a:moveTo>
                  <a:pt x="161" y="693"/>
                </a:moveTo>
                <a:lnTo>
                  <a:pt x="184" y="693"/>
                </a:lnTo>
                <a:lnTo>
                  <a:pt x="184" y="699"/>
                </a:lnTo>
                <a:lnTo>
                  <a:pt x="161" y="699"/>
                </a:lnTo>
                <a:lnTo>
                  <a:pt x="161" y="693"/>
                </a:lnTo>
                <a:close/>
                <a:moveTo>
                  <a:pt x="201" y="693"/>
                </a:moveTo>
                <a:lnTo>
                  <a:pt x="224" y="693"/>
                </a:lnTo>
                <a:lnTo>
                  <a:pt x="224" y="699"/>
                </a:lnTo>
                <a:lnTo>
                  <a:pt x="201" y="699"/>
                </a:lnTo>
                <a:lnTo>
                  <a:pt x="201" y="693"/>
                </a:lnTo>
                <a:close/>
                <a:moveTo>
                  <a:pt x="241" y="693"/>
                </a:moveTo>
                <a:lnTo>
                  <a:pt x="264" y="693"/>
                </a:lnTo>
                <a:lnTo>
                  <a:pt x="264" y="699"/>
                </a:lnTo>
                <a:lnTo>
                  <a:pt x="241" y="699"/>
                </a:lnTo>
                <a:lnTo>
                  <a:pt x="241" y="693"/>
                </a:lnTo>
                <a:close/>
                <a:moveTo>
                  <a:pt x="281" y="693"/>
                </a:moveTo>
                <a:lnTo>
                  <a:pt x="304" y="693"/>
                </a:lnTo>
                <a:lnTo>
                  <a:pt x="304" y="699"/>
                </a:lnTo>
                <a:lnTo>
                  <a:pt x="281" y="699"/>
                </a:lnTo>
                <a:lnTo>
                  <a:pt x="281" y="693"/>
                </a:lnTo>
                <a:close/>
                <a:moveTo>
                  <a:pt x="321" y="693"/>
                </a:moveTo>
                <a:lnTo>
                  <a:pt x="344" y="693"/>
                </a:lnTo>
                <a:lnTo>
                  <a:pt x="344" y="699"/>
                </a:lnTo>
                <a:lnTo>
                  <a:pt x="321" y="699"/>
                </a:lnTo>
                <a:lnTo>
                  <a:pt x="321" y="693"/>
                </a:lnTo>
                <a:close/>
                <a:moveTo>
                  <a:pt x="362" y="693"/>
                </a:moveTo>
                <a:lnTo>
                  <a:pt x="385" y="693"/>
                </a:lnTo>
                <a:lnTo>
                  <a:pt x="385" y="699"/>
                </a:lnTo>
                <a:lnTo>
                  <a:pt x="362" y="699"/>
                </a:lnTo>
                <a:lnTo>
                  <a:pt x="362" y="693"/>
                </a:lnTo>
                <a:close/>
                <a:moveTo>
                  <a:pt x="402" y="693"/>
                </a:moveTo>
                <a:lnTo>
                  <a:pt x="425" y="693"/>
                </a:lnTo>
                <a:lnTo>
                  <a:pt x="425" y="699"/>
                </a:lnTo>
                <a:lnTo>
                  <a:pt x="402" y="699"/>
                </a:lnTo>
                <a:lnTo>
                  <a:pt x="402" y="693"/>
                </a:lnTo>
                <a:close/>
                <a:moveTo>
                  <a:pt x="442" y="693"/>
                </a:moveTo>
                <a:lnTo>
                  <a:pt x="465" y="693"/>
                </a:lnTo>
                <a:lnTo>
                  <a:pt x="465" y="699"/>
                </a:lnTo>
                <a:lnTo>
                  <a:pt x="442" y="699"/>
                </a:lnTo>
                <a:lnTo>
                  <a:pt x="442" y="693"/>
                </a:lnTo>
                <a:close/>
                <a:moveTo>
                  <a:pt x="482" y="693"/>
                </a:moveTo>
                <a:lnTo>
                  <a:pt x="505" y="693"/>
                </a:lnTo>
                <a:lnTo>
                  <a:pt x="505" y="699"/>
                </a:lnTo>
                <a:lnTo>
                  <a:pt x="482" y="699"/>
                </a:lnTo>
                <a:lnTo>
                  <a:pt x="482" y="693"/>
                </a:lnTo>
                <a:close/>
                <a:moveTo>
                  <a:pt x="523" y="693"/>
                </a:moveTo>
                <a:lnTo>
                  <a:pt x="546" y="693"/>
                </a:lnTo>
                <a:lnTo>
                  <a:pt x="546" y="699"/>
                </a:lnTo>
                <a:lnTo>
                  <a:pt x="523" y="699"/>
                </a:lnTo>
                <a:lnTo>
                  <a:pt x="523" y="693"/>
                </a:lnTo>
                <a:close/>
                <a:moveTo>
                  <a:pt x="563" y="693"/>
                </a:moveTo>
                <a:lnTo>
                  <a:pt x="586" y="693"/>
                </a:lnTo>
                <a:lnTo>
                  <a:pt x="586" y="699"/>
                </a:lnTo>
                <a:lnTo>
                  <a:pt x="563" y="699"/>
                </a:lnTo>
                <a:lnTo>
                  <a:pt x="563" y="693"/>
                </a:lnTo>
                <a:close/>
                <a:moveTo>
                  <a:pt x="603" y="693"/>
                </a:moveTo>
                <a:lnTo>
                  <a:pt x="626" y="693"/>
                </a:lnTo>
                <a:lnTo>
                  <a:pt x="626" y="699"/>
                </a:lnTo>
                <a:lnTo>
                  <a:pt x="603" y="699"/>
                </a:lnTo>
                <a:lnTo>
                  <a:pt x="603" y="693"/>
                </a:lnTo>
                <a:close/>
                <a:moveTo>
                  <a:pt x="643" y="693"/>
                </a:moveTo>
                <a:lnTo>
                  <a:pt x="666" y="693"/>
                </a:lnTo>
                <a:lnTo>
                  <a:pt x="666" y="699"/>
                </a:lnTo>
                <a:lnTo>
                  <a:pt x="643" y="699"/>
                </a:lnTo>
                <a:lnTo>
                  <a:pt x="643" y="693"/>
                </a:lnTo>
                <a:close/>
                <a:moveTo>
                  <a:pt x="684" y="693"/>
                </a:moveTo>
                <a:lnTo>
                  <a:pt x="706" y="693"/>
                </a:lnTo>
                <a:lnTo>
                  <a:pt x="706" y="699"/>
                </a:lnTo>
                <a:lnTo>
                  <a:pt x="684" y="699"/>
                </a:lnTo>
                <a:lnTo>
                  <a:pt x="684" y="693"/>
                </a:lnTo>
                <a:close/>
                <a:moveTo>
                  <a:pt x="724" y="693"/>
                </a:moveTo>
                <a:lnTo>
                  <a:pt x="747" y="693"/>
                </a:lnTo>
                <a:lnTo>
                  <a:pt x="747" y="699"/>
                </a:lnTo>
                <a:lnTo>
                  <a:pt x="724" y="699"/>
                </a:lnTo>
                <a:lnTo>
                  <a:pt x="724" y="693"/>
                </a:lnTo>
                <a:close/>
                <a:moveTo>
                  <a:pt x="764" y="693"/>
                </a:moveTo>
                <a:lnTo>
                  <a:pt x="787" y="693"/>
                </a:lnTo>
                <a:lnTo>
                  <a:pt x="787" y="699"/>
                </a:lnTo>
                <a:lnTo>
                  <a:pt x="764" y="699"/>
                </a:lnTo>
                <a:lnTo>
                  <a:pt x="764" y="693"/>
                </a:lnTo>
                <a:close/>
                <a:moveTo>
                  <a:pt x="804" y="693"/>
                </a:moveTo>
                <a:lnTo>
                  <a:pt x="827" y="693"/>
                </a:lnTo>
                <a:lnTo>
                  <a:pt x="827" y="699"/>
                </a:lnTo>
                <a:lnTo>
                  <a:pt x="804" y="699"/>
                </a:lnTo>
                <a:lnTo>
                  <a:pt x="804" y="693"/>
                </a:lnTo>
                <a:close/>
                <a:moveTo>
                  <a:pt x="844" y="693"/>
                </a:moveTo>
                <a:lnTo>
                  <a:pt x="867" y="693"/>
                </a:lnTo>
                <a:lnTo>
                  <a:pt x="867" y="699"/>
                </a:lnTo>
                <a:lnTo>
                  <a:pt x="844" y="699"/>
                </a:lnTo>
                <a:lnTo>
                  <a:pt x="844" y="693"/>
                </a:lnTo>
                <a:close/>
                <a:moveTo>
                  <a:pt x="885" y="693"/>
                </a:moveTo>
                <a:lnTo>
                  <a:pt x="908" y="693"/>
                </a:lnTo>
                <a:lnTo>
                  <a:pt x="908" y="699"/>
                </a:lnTo>
                <a:lnTo>
                  <a:pt x="885" y="699"/>
                </a:lnTo>
                <a:lnTo>
                  <a:pt x="885" y="693"/>
                </a:lnTo>
                <a:close/>
                <a:moveTo>
                  <a:pt x="925" y="693"/>
                </a:moveTo>
                <a:lnTo>
                  <a:pt x="948" y="693"/>
                </a:lnTo>
                <a:lnTo>
                  <a:pt x="948" y="699"/>
                </a:lnTo>
                <a:lnTo>
                  <a:pt x="925" y="699"/>
                </a:lnTo>
                <a:lnTo>
                  <a:pt x="925" y="693"/>
                </a:lnTo>
                <a:close/>
                <a:moveTo>
                  <a:pt x="965" y="693"/>
                </a:moveTo>
                <a:lnTo>
                  <a:pt x="988" y="693"/>
                </a:lnTo>
                <a:lnTo>
                  <a:pt x="988" y="699"/>
                </a:lnTo>
                <a:lnTo>
                  <a:pt x="965" y="699"/>
                </a:lnTo>
                <a:lnTo>
                  <a:pt x="965" y="693"/>
                </a:lnTo>
                <a:close/>
                <a:moveTo>
                  <a:pt x="1005" y="693"/>
                </a:moveTo>
                <a:lnTo>
                  <a:pt x="1028" y="693"/>
                </a:lnTo>
                <a:lnTo>
                  <a:pt x="1028" y="699"/>
                </a:lnTo>
                <a:lnTo>
                  <a:pt x="1005" y="699"/>
                </a:lnTo>
                <a:lnTo>
                  <a:pt x="1005" y="693"/>
                </a:lnTo>
                <a:close/>
                <a:moveTo>
                  <a:pt x="1046" y="693"/>
                </a:moveTo>
                <a:lnTo>
                  <a:pt x="1069" y="693"/>
                </a:lnTo>
                <a:lnTo>
                  <a:pt x="1069" y="699"/>
                </a:lnTo>
                <a:lnTo>
                  <a:pt x="1046" y="699"/>
                </a:lnTo>
                <a:lnTo>
                  <a:pt x="1046" y="693"/>
                </a:lnTo>
                <a:close/>
                <a:moveTo>
                  <a:pt x="1086" y="693"/>
                </a:moveTo>
                <a:lnTo>
                  <a:pt x="1109" y="693"/>
                </a:lnTo>
                <a:lnTo>
                  <a:pt x="1109" y="699"/>
                </a:lnTo>
                <a:lnTo>
                  <a:pt x="1086" y="699"/>
                </a:lnTo>
                <a:lnTo>
                  <a:pt x="1086" y="693"/>
                </a:lnTo>
                <a:close/>
                <a:moveTo>
                  <a:pt x="1126" y="693"/>
                </a:moveTo>
                <a:lnTo>
                  <a:pt x="1149" y="693"/>
                </a:lnTo>
                <a:lnTo>
                  <a:pt x="1149" y="699"/>
                </a:lnTo>
                <a:lnTo>
                  <a:pt x="1126" y="699"/>
                </a:lnTo>
                <a:lnTo>
                  <a:pt x="1126" y="693"/>
                </a:lnTo>
                <a:close/>
                <a:moveTo>
                  <a:pt x="1166" y="693"/>
                </a:moveTo>
                <a:lnTo>
                  <a:pt x="1189" y="693"/>
                </a:lnTo>
                <a:lnTo>
                  <a:pt x="1189" y="699"/>
                </a:lnTo>
                <a:lnTo>
                  <a:pt x="1166" y="699"/>
                </a:lnTo>
                <a:lnTo>
                  <a:pt x="1166" y="693"/>
                </a:lnTo>
                <a:close/>
                <a:moveTo>
                  <a:pt x="1206" y="693"/>
                </a:moveTo>
                <a:lnTo>
                  <a:pt x="1229" y="693"/>
                </a:lnTo>
                <a:lnTo>
                  <a:pt x="1229" y="699"/>
                </a:lnTo>
                <a:lnTo>
                  <a:pt x="1206" y="699"/>
                </a:lnTo>
                <a:lnTo>
                  <a:pt x="1206" y="693"/>
                </a:lnTo>
                <a:close/>
                <a:moveTo>
                  <a:pt x="1247" y="693"/>
                </a:moveTo>
                <a:lnTo>
                  <a:pt x="1270" y="693"/>
                </a:lnTo>
                <a:lnTo>
                  <a:pt x="1270" y="699"/>
                </a:lnTo>
                <a:lnTo>
                  <a:pt x="1247" y="699"/>
                </a:lnTo>
                <a:lnTo>
                  <a:pt x="1247" y="693"/>
                </a:lnTo>
                <a:close/>
                <a:moveTo>
                  <a:pt x="1287" y="693"/>
                </a:moveTo>
                <a:lnTo>
                  <a:pt x="1310" y="693"/>
                </a:lnTo>
                <a:lnTo>
                  <a:pt x="1310" y="699"/>
                </a:lnTo>
                <a:lnTo>
                  <a:pt x="1287" y="699"/>
                </a:lnTo>
                <a:lnTo>
                  <a:pt x="1287" y="693"/>
                </a:lnTo>
                <a:close/>
                <a:moveTo>
                  <a:pt x="1327" y="693"/>
                </a:moveTo>
                <a:lnTo>
                  <a:pt x="1350" y="693"/>
                </a:lnTo>
                <a:lnTo>
                  <a:pt x="1350" y="699"/>
                </a:lnTo>
                <a:lnTo>
                  <a:pt x="1327" y="699"/>
                </a:lnTo>
                <a:lnTo>
                  <a:pt x="1327" y="693"/>
                </a:lnTo>
                <a:close/>
                <a:moveTo>
                  <a:pt x="1367" y="693"/>
                </a:moveTo>
                <a:lnTo>
                  <a:pt x="1390" y="693"/>
                </a:lnTo>
                <a:lnTo>
                  <a:pt x="1390" y="699"/>
                </a:lnTo>
                <a:lnTo>
                  <a:pt x="1367" y="699"/>
                </a:lnTo>
                <a:lnTo>
                  <a:pt x="1367" y="693"/>
                </a:lnTo>
                <a:close/>
                <a:moveTo>
                  <a:pt x="1408" y="693"/>
                </a:moveTo>
                <a:lnTo>
                  <a:pt x="1431" y="693"/>
                </a:lnTo>
                <a:lnTo>
                  <a:pt x="1431" y="699"/>
                </a:lnTo>
                <a:lnTo>
                  <a:pt x="1408" y="699"/>
                </a:lnTo>
                <a:lnTo>
                  <a:pt x="1408" y="693"/>
                </a:lnTo>
                <a:close/>
                <a:moveTo>
                  <a:pt x="1448" y="693"/>
                </a:moveTo>
                <a:lnTo>
                  <a:pt x="1471" y="693"/>
                </a:lnTo>
                <a:lnTo>
                  <a:pt x="1471" y="699"/>
                </a:lnTo>
                <a:lnTo>
                  <a:pt x="1448" y="699"/>
                </a:lnTo>
                <a:lnTo>
                  <a:pt x="1448" y="693"/>
                </a:lnTo>
                <a:close/>
                <a:moveTo>
                  <a:pt x="1488" y="693"/>
                </a:moveTo>
                <a:lnTo>
                  <a:pt x="1511" y="693"/>
                </a:lnTo>
                <a:lnTo>
                  <a:pt x="1511" y="699"/>
                </a:lnTo>
                <a:lnTo>
                  <a:pt x="1488" y="699"/>
                </a:lnTo>
                <a:lnTo>
                  <a:pt x="1488" y="693"/>
                </a:lnTo>
                <a:close/>
                <a:moveTo>
                  <a:pt x="1528" y="693"/>
                </a:moveTo>
                <a:lnTo>
                  <a:pt x="1551" y="693"/>
                </a:lnTo>
                <a:lnTo>
                  <a:pt x="1551" y="699"/>
                </a:lnTo>
                <a:lnTo>
                  <a:pt x="1528" y="699"/>
                </a:lnTo>
                <a:lnTo>
                  <a:pt x="1528" y="693"/>
                </a:lnTo>
                <a:close/>
                <a:moveTo>
                  <a:pt x="1569" y="693"/>
                </a:moveTo>
                <a:lnTo>
                  <a:pt x="1592" y="693"/>
                </a:lnTo>
                <a:lnTo>
                  <a:pt x="1592" y="699"/>
                </a:lnTo>
                <a:lnTo>
                  <a:pt x="1569" y="699"/>
                </a:lnTo>
                <a:lnTo>
                  <a:pt x="1569" y="693"/>
                </a:lnTo>
                <a:close/>
                <a:moveTo>
                  <a:pt x="1609" y="693"/>
                </a:moveTo>
                <a:lnTo>
                  <a:pt x="1632" y="693"/>
                </a:lnTo>
                <a:lnTo>
                  <a:pt x="1632" y="699"/>
                </a:lnTo>
                <a:lnTo>
                  <a:pt x="1609" y="699"/>
                </a:lnTo>
                <a:lnTo>
                  <a:pt x="1609" y="693"/>
                </a:lnTo>
                <a:close/>
                <a:moveTo>
                  <a:pt x="1649" y="693"/>
                </a:moveTo>
                <a:lnTo>
                  <a:pt x="1672" y="693"/>
                </a:lnTo>
                <a:lnTo>
                  <a:pt x="1672" y="699"/>
                </a:lnTo>
                <a:lnTo>
                  <a:pt x="1649" y="699"/>
                </a:lnTo>
                <a:lnTo>
                  <a:pt x="1649" y="693"/>
                </a:lnTo>
                <a:close/>
                <a:moveTo>
                  <a:pt x="1689" y="693"/>
                </a:moveTo>
                <a:lnTo>
                  <a:pt x="1712" y="693"/>
                </a:lnTo>
                <a:lnTo>
                  <a:pt x="1712" y="699"/>
                </a:lnTo>
                <a:lnTo>
                  <a:pt x="1689" y="699"/>
                </a:lnTo>
                <a:lnTo>
                  <a:pt x="1689" y="693"/>
                </a:lnTo>
                <a:close/>
                <a:moveTo>
                  <a:pt x="1729" y="693"/>
                </a:moveTo>
                <a:lnTo>
                  <a:pt x="1752" y="693"/>
                </a:lnTo>
                <a:lnTo>
                  <a:pt x="1752" y="699"/>
                </a:lnTo>
                <a:lnTo>
                  <a:pt x="1729" y="699"/>
                </a:lnTo>
                <a:lnTo>
                  <a:pt x="1729" y="693"/>
                </a:lnTo>
                <a:close/>
                <a:moveTo>
                  <a:pt x="1770" y="693"/>
                </a:moveTo>
                <a:lnTo>
                  <a:pt x="1793" y="693"/>
                </a:lnTo>
                <a:lnTo>
                  <a:pt x="1793" y="699"/>
                </a:lnTo>
                <a:lnTo>
                  <a:pt x="1770" y="699"/>
                </a:lnTo>
                <a:lnTo>
                  <a:pt x="1770" y="693"/>
                </a:lnTo>
                <a:close/>
                <a:moveTo>
                  <a:pt x="1810" y="693"/>
                </a:moveTo>
                <a:lnTo>
                  <a:pt x="1833" y="693"/>
                </a:lnTo>
                <a:lnTo>
                  <a:pt x="1833" y="699"/>
                </a:lnTo>
                <a:lnTo>
                  <a:pt x="1810" y="699"/>
                </a:lnTo>
                <a:lnTo>
                  <a:pt x="1810" y="693"/>
                </a:lnTo>
                <a:close/>
                <a:moveTo>
                  <a:pt x="1850" y="693"/>
                </a:moveTo>
                <a:lnTo>
                  <a:pt x="1873" y="693"/>
                </a:lnTo>
                <a:lnTo>
                  <a:pt x="1873" y="699"/>
                </a:lnTo>
                <a:lnTo>
                  <a:pt x="1850" y="699"/>
                </a:lnTo>
                <a:lnTo>
                  <a:pt x="1850" y="693"/>
                </a:lnTo>
                <a:close/>
                <a:moveTo>
                  <a:pt x="1890" y="693"/>
                </a:moveTo>
                <a:lnTo>
                  <a:pt x="1913" y="693"/>
                </a:lnTo>
                <a:lnTo>
                  <a:pt x="1913" y="699"/>
                </a:lnTo>
                <a:lnTo>
                  <a:pt x="1890" y="699"/>
                </a:lnTo>
                <a:lnTo>
                  <a:pt x="1890" y="693"/>
                </a:lnTo>
                <a:close/>
                <a:moveTo>
                  <a:pt x="1931" y="693"/>
                </a:moveTo>
                <a:lnTo>
                  <a:pt x="1954" y="693"/>
                </a:lnTo>
                <a:lnTo>
                  <a:pt x="1954" y="699"/>
                </a:lnTo>
                <a:lnTo>
                  <a:pt x="1931" y="699"/>
                </a:lnTo>
                <a:lnTo>
                  <a:pt x="1931" y="693"/>
                </a:lnTo>
                <a:close/>
                <a:moveTo>
                  <a:pt x="1971" y="693"/>
                </a:moveTo>
                <a:lnTo>
                  <a:pt x="1994" y="693"/>
                </a:lnTo>
                <a:lnTo>
                  <a:pt x="1994" y="699"/>
                </a:lnTo>
                <a:lnTo>
                  <a:pt x="1971" y="699"/>
                </a:lnTo>
                <a:lnTo>
                  <a:pt x="1971" y="693"/>
                </a:lnTo>
                <a:close/>
                <a:moveTo>
                  <a:pt x="2011" y="693"/>
                </a:moveTo>
                <a:lnTo>
                  <a:pt x="2034" y="693"/>
                </a:lnTo>
                <a:lnTo>
                  <a:pt x="2034" y="699"/>
                </a:lnTo>
                <a:lnTo>
                  <a:pt x="2011" y="699"/>
                </a:lnTo>
                <a:lnTo>
                  <a:pt x="2011" y="693"/>
                </a:lnTo>
                <a:close/>
                <a:moveTo>
                  <a:pt x="2051" y="693"/>
                </a:moveTo>
                <a:lnTo>
                  <a:pt x="2074" y="693"/>
                </a:lnTo>
                <a:lnTo>
                  <a:pt x="2074" y="699"/>
                </a:lnTo>
                <a:lnTo>
                  <a:pt x="2051" y="699"/>
                </a:lnTo>
                <a:lnTo>
                  <a:pt x="2051" y="693"/>
                </a:lnTo>
                <a:close/>
                <a:moveTo>
                  <a:pt x="2092" y="693"/>
                </a:moveTo>
                <a:lnTo>
                  <a:pt x="2114" y="693"/>
                </a:lnTo>
                <a:lnTo>
                  <a:pt x="2114" y="699"/>
                </a:lnTo>
                <a:lnTo>
                  <a:pt x="2092" y="699"/>
                </a:lnTo>
                <a:lnTo>
                  <a:pt x="2092" y="693"/>
                </a:lnTo>
                <a:close/>
                <a:moveTo>
                  <a:pt x="2132" y="693"/>
                </a:moveTo>
                <a:lnTo>
                  <a:pt x="2155" y="693"/>
                </a:lnTo>
                <a:lnTo>
                  <a:pt x="2155" y="699"/>
                </a:lnTo>
                <a:lnTo>
                  <a:pt x="2132" y="699"/>
                </a:lnTo>
                <a:lnTo>
                  <a:pt x="2132" y="693"/>
                </a:lnTo>
                <a:close/>
                <a:moveTo>
                  <a:pt x="2172" y="693"/>
                </a:moveTo>
                <a:lnTo>
                  <a:pt x="2195" y="693"/>
                </a:lnTo>
                <a:lnTo>
                  <a:pt x="2195" y="699"/>
                </a:lnTo>
                <a:lnTo>
                  <a:pt x="2172" y="699"/>
                </a:lnTo>
                <a:lnTo>
                  <a:pt x="2172" y="693"/>
                </a:lnTo>
                <a:close/>
                <a:moveTo>
                  <a:pt x="2212" y="693"/>
                </a:moveTo>
                <a:lnTo>
                  <a:pt x="2235" y="693"/>
                </a:lnTo>
                <a:lnTo>
                  <a:pt x="2235" y="699"/>
                </a:lnTo>
                <a:lnTo>
                  <a:pt x="2212" y="699"/>
                </a:lnTo>
                <a:lnTo>
                  <a:pt x="2212" y="693"/>
                </a:lnTo>
                <a:close/>
                <a:moveTo>
                  <a:pt x="2252" y="693"/>
                </a:moveTo>
                <a:lnTo>
                  <a:pt x="2275" y="693"/>
                </a:lnTo>
                <a:lnTo>
                  <a:pt x="2275" y="699"/>
                </a:lnTo>
                <a:lnTo>
                  <a:pt x="2252" y="699"/>
                </a:lnTo>
                <a:lnTo>
                  <a:pt x="2252" y="693"/>
                </a:lnTo>
                <a:close/>
                <a:moveTo>
                  <a:pt x="2293" y="693"/>
                </a:moveTo>
                <a:lnTo>
                  <a:pt x="2316" y="693"/>
                </a:lnTo>
                <a:lnTo>
                  <a:pt x="2316" y="699"/>
                </a:lnTo>
                <a:lnTo>
                  <a:pt x="2293" y="699"/>
                </a:lnTo>
                <a:lnTo>
                  <a:pt x="2293" y="693"/>
                </a:lnTo>
                <a:close/>
                <a:moveTo>
                  <a:pt x="2333" y="693"/>
                </a:moveTo>
                <a:lnTo>
                  <a:pt x="2356" y="693"/>
                </a:lnTo>
                <a:lnTo>
                  <a:pt x="2356" y="699"/>
                </a:lnTo>
                <a:lnTo>
                  <a:pt x="2333" y="699"/>
                </a:lnTo>
                <a:lnTo>
                  <a:pt x="2333" y="693"/>
                </a:lnTo>
                <a:close/>
                <a:moveTo>
                  <a:pt x="2373" y="693"/>
                </a:moveTo>
                <a:lnTo>
                  <a:pt x="2396" y="693"/>
                </a:lnTo>
                <a:lnTo>
                  <a:pt x="2396" y="699"/>
                </a:lnTo>
                <a:lnTo>
                  <a:pt x="2373" y="699"/>
                </a:lnTo>
                <a:lnTo>
                  <a:pt x="2373" y="693"/>
                </a:lnTo>
                <a:close/>
                <a:moveTo>
                  <a:pt x="2413" y="693"/>
                </a:moveTo>
                <a:lnTo>
                  <a:pt x="2436" y="693"/>
                </a:lnTo>
                <a:lnTo>
                  <a:pt x="2436" y="699"/>
                </a:lnTo>
                <a:lnTo>
                  <a:pt x="2413" y="699"/>
                </a:lnTo>
                <a:lnTo>
                  <a:pt x="2413" y="693"/>
                </a:lnTo>
                <a:close/>
                <a:moveTo>
                  <a:pt x="2454" y="693"/>
                </a:moveTo>
                <a:lnTo>
                  <a:pt x="2477" y="693"/>
                </a:lnTo>
                <a:lnTo>
                  <a:pt x="2477" y="699"/>
                </a:lnTo>
                <a:lnTo>
                  <a:pt x="2454" y="699"/>
                </a:lnTo>
                <a:lnTo>
                  <a:pt x="2454" y="693"/>
                </a:lnTo>
                <a:close/>
                <a:moveTo>
                  <a:pt x="2494" y="693"/>
                </a:moveTo>
                <a:lnTo>
                  <a:pt x="2517" y="693"/>
                </a:lnTo>
                <a:lnTo>
                  <a:pt x="2517" y="699"/>
                </a:lnTo>
                <a:lnTo>
                  <a:pt x="2494" y="699"/>
                </a:lnTo>
                <a:lnTo>
                  <a:pt x="2494" y="693"/>
                </a:lnTo>
                <a:close/>
                <a:moveTo>
                  <a:pt x="2534" y="693"/>
                </a:moveTo>
                <a:lnTo>
                  <a:pt x="2557" y="693"/>
                </a:lnTo>
                <a:lnTo>
                  <a:pt x="2557" y="699"/>
                </a:lnTo>
                <a:lnTo>
                  <a:pt x="2534" y="699"/>
                </a:lnTo>
                <a:lnTo>
                  <a:pt x="2534" y="693"/>
                </a:lnTo>
                <a:close/>
                <a:moveTo>
                  <a:pt x="2574" y="693"/>
                </a:moveTo>
                <a:lnTo>
                  <a:pt x="2597" y="693"/>
                </a:lnTo>
                <a:lnTo>
                  <a:pt x="2597" y="699"/>
                </a:lnTo>
                <a:lnTo>
                  <a:pt x="2574" y="699"/>
                </a:lnTo>
                <a:lnTo>
                  <a:pt x="2574" y="693"/>
                </a:lnTo>
                <a:close/>
                <a:moveTo>
                  <a:pt x="2614" y="693"/>
                </a:moveTo>
                <a:lnTo>
                  <a:pt x="2637" y="693"/>
                </a:lnTo>
                <a:lnTo>
                  <a:pt x="2637" y="699"/>
                </a:lnTo>
                <a:lnTo>
                  <a:pt x="2614" y="699"/>
                </a:lnTo>
                <a:lnTo>
                  <a:pt x="2614" y="693"/>
                </a:lnTo>
                <a:close/>
                <a:moveTo>
                  <a:pt x="2655" y="693"/>
                </a:moveTo>
                <a:lnTo>
                  <a:pt x="2678" y="693"/>
                </a:lnTo>
                <a:lnTo>
                  <a:pt x="2678" y="699"/>
                </a:lnTo>
                <a:lnTo>
                  <a:pt x="2655" y="699"/>
                </a:lnTo>
                <a:lnTo>
                  <a:pt x="2655" y="693"/>
                </a:lnTo>
                <a:close/>
                <a:moveTo>
                  <a:pt x="2695" y="693"/>
                </a:moveTo>
                <a:lnTo>
                  <a:pt x="2715" y="693"/>
                </a:lnTo>
                <a:lnTo>
                  <a:pt x="2715" y="699"/>
                </a:lnTo>
                <a:lnTo>
                  <a:pt x="2695" y="699"/>
                </a:lnTo>
                <a:lnTo>
                  <a:pt x="2695" y="693"/>
                </a:lnTo>
                <a:close/>
                <a:moveTo>
                  <a:pt x="0" y="347"/>
                </a:moveTo>
                <a:lnTo>
                  <a:pt x="23" y="347"/>
                </a:lnTo>
                <a:lnTo>
                  <a:pt x="23" y="352"/>
                </a:lnTo>
                <a:lnTo>
                  <a:pt x="0" y="352"/>
                </a:lnTo>
                <a:lnTo>
                  <a:pt x="0" y="347"/>
                </a:lnTo>
                <a:close/>
                <a:moveTo>
                  <a:pt x="40" y="347"/>
                </a:moveTo>
                <a:lnTo>
                  <a:pt x="63" y="347"/>
                </a:lnTo>
                <a:lnTo>
                  <a:pt x="63" y="352"/>
                </a:lnTo>
                <a:lnTo>
                  <a:pt x="40" y="352"/>
                </a:lnTo>
                <a:lnTo>
                  <a:pt x="40" y="347"/>
                </a:lnTo>
                <a:close/>
                <a:moveTo>
                  <a:pt x="80" y="347"/>
                </a:moveTo>
                <a:lnTo>
                  <a:pt x="103" y="347"/>
                </a:lnTo>
                <a:lnTo>
                  <a:pt x="103" y="352"/>
                </a:lnTo>
                <a:lnTo>
                  <a:pt x="80" y="352"/>
                </a:lnTo>
                <a:lnTo>
                  <a:pt x="80" y="347"/>
                </a:lnTo>
                <a:close/>
                <a:moveTo>
                  <a:pt x="120" y="347"/>
                </a:moveTo>
                <a:lnTo>
                  <a:pt x="143" y="347"/>
                </a:lnTo>
                <a:lnTo>
                  <a:pt x="143" y="352"/>
                </a:lnTo>
                <a:lnTo>
                  <a:pt x="120" y="352"/>
                </a:lnTo>
                <a:lnTo>
                  <a:pt x="120" y="347"/>
                </a:lnTo>
                <a:close/>
                <a:moveTo>
                  <a:pt x="161" y="347"/>
                </a:moveTo>
                <a:lnTo>
                  <a:pt x="184" y="347"/>
                </a:lnTo>
                <a:lnTo>
                  <a:pt x="184" y="352"/>
                </a:lnTo>
                <a:lnTo>
                  <a:pt x="161" y="352"/>
                </a:lnTo>
                <a:lnTo>
                  <a:pt x="161" y="347"/>
                </a:lnTo>
                <a:close/>
                <a:moveTo>
                  <a:pt x="201" y="347"/>
                </a:moveTo>
                <a:lnTo>
                  <a:pt x="224" y="347"/>
                </a:lnTo>
                <a:lnTo>
                  <a:pt x="224" y="352"/>
                </a:lnTo>
                <a:lnTo>
                  <a:pt x="201" y="352"/>
                </a:lnTo>
                <a:lnTo>
                  <a:pt x="201" y="347"/>
                </a:lnTo>
                <a:close/>
                <a:moveTo>
                  <a:pt x="241" y="347"/>
                </a:moveTo>
                <a:lnTo>
                  <a:pt x="264" y="347"/>
                </a:lnTo>
                <a:lnTo>
                  <a:pt x="264" y="352"/>
                </a:lnTo>
                <a:lnTo>
                  <a:pt x="241" y="352"/>
                </a:lnTo>
                <a:lnTo>
                  <a:pt x="241" y="347"/>
                </a:lnTo>
                <a:close/>
                <a:moveTo>
                  <a:pt x="281" y="347"/>
                </a:moveTo>
                <a:lnTo>
                  <a:pt x="304" y="347"/>
                </a:lnTo>
                <a:lnTo>
                  <a:pt x="304" y="352"/>
                </a:lnTo>
                <a:lnTo>
                  <a:pt x="281" y="352"/>
                </a:lnTo>
                <a:lnTo>
                  <a:pt x="281" y="347"/>
                </a:lnTo>
                <a:close/>
                <a:moveTo>
                  <a:pt x="321" y="347"/>
                </a:moveTo>
                <a:lnTo>
                  <a:pt x="344" y="347"/>
                </a:lnTo>
                <a:lnTo>
                  <a:pt x="344" y="352"/>
                </a:lnTo>
                <a:lnTo>
                  <a:pt x="321" y="352"/>
                </a:lnTo>
                <a:lnTo>
                  <a:pt x="321" y="347"/>
                </a:lnTo>
                <a:close/>
                <a:moveTo>
                  <a:pt x="362" y="347"/>
                </a:moveTo>
                <a:lnTo>
                  <a:pt x="385" y="347"/>
                </a:lnTo>
                <a:lnTo>
                  <a:pt x="385" y="352"/>
                </a:lnTo>
                <a:lnTo>
                  <a:pt x="362" y="352"/>
                </a:lnTo>
                <a:lnTo>
                  <a:pt x="362" y="347"/>
                </a:lnTo>
                <a:close/>
                <a:moveTo>
                  <a:pt x="402" y="347"/>
                </a:moveTo>
                <a:lnTo>
                  <a:pt x="425" y="347"/>
                </a:lnTo>
                <a:lnTo>
                  <a:pt x="425" y="352"/>
                </a:lnTo>
                <a:lnTo>
                  <a:pt x="402" y="352"/>
                </a:lnTo>
                <a:lnTo>
                  <a:pt x="402" y="347"/>
                </a:lnTo>
                <a:close/>
                <a:moveTo>
                  <a:pt x="442" y="347"/>
                </a:moveTo>
                <a:lnTo>
                  <a:pt x="465" y="347"/>
                </a:lnTo>
                <a:lnTo>
                  <a:pt x="465" y="352"/>
                </a:lnTo>
                <a:lnTo>
                  <a:pt x="442" y="352"/>
                </a:lnTo>
                <a:lnTo>
                  <a:pt x="442" y="347"/>
                </a:lnTo>
                <a:close/>
                <a:moveTo>
                  <a:pt x="482" y="347"/>
                </a:moveTo>
                <a:lnTo>
                  <a:pt x="505" y="347"/>
                </a:lnTo>
                <a:lnTo>
                  <a:pt x="505" y="352"/>
                </a:lnTo>
                <a:lnTo>
                  <a:pt x="482" y="352"/>
                </a:lnTo>
                <a:lnTo>
                  <a:pt x="482" y="347"/>
                </a:lnTo>
                <a:close/>
                <a:moveTo>
                  <a:pt x="523" y="347"/>
                </a:moveTo>
                <a:lnTo>
                  <a:pt x="546" y="347"/>
                </a:lnTo>
                <a:lnTo>
                  <a:pt x="546" y="352"/>
                </a:lnTo>
                <a:lnTo>
                  <a:pt x="523" y="352"/>
                </a:lnTo>
                <a:lnTo>
                  <a:pt x="523" y="347"/>
                </a:lnTo>
                <a:close/>
                <a:moveTo>
                  <a:pt x="563" y="347"/>
                </a:moveTo>
                <a:lnTo>
                  <a:pt x="586" y="347"/>
                </a:lnTo>
                <a:lnTo>
                  <a:pt x="586" y="352"/>
                </a:lnTo>
                <a:lnTo>
                  <a:pt x="563" y="352"/>
                </a:lnTo>
                <a:lnTo>
                  <a:pt x="563" y="347"/>
                </a:lnTo>
                <a:close/>
                <a:moveTo>
                  <a:pt x="603" y="347"/>
                </a:moveTo>
                <a:lnTo>
                  <a:pt x="626" y="347"/>
                </a:lnTo>
                <a:lnTo>
                  <a:pt x="626" y="352"/>
                </a:lnTo>
                <a:lnTo>
                  <a:pt x="603" y="352"/>
                </a:lnTo>
                <a:lnTo>
                  <a:pt x="603" y="347"/>
                </a:lnTo>
                <a:close/>
                <a:moveTo>
                  <a:pt x="643" y="347"/>
                </a:moveTo>
                <a:lnTo>
                  <a:pt x="666" y="347"/>
                </a:lnTo>
                <a:lnTo>
                  <a:pt x="666" y="352"/>
                </a:lnTo>
                <a:lnTo>
                  <a:pt x="643" y="352"/>
                </a:lnTo>
                <a:lnTo>
                  <a:pt x="643" y="347"/>
                </a:lnTo>
                <a:close/>
                <a:moveTo>
                  <a:pt x="684" y="347"/>
                </a:moveTo>
                <a:lnTo>
                  <a:pt x="706" y="347"/>
                </a:lnTo>
                <a:lnTo>
                  <a:pt x="706" y="352"/>
                </a:lnTo>
                <a:lnTo>
                  <a:pt x="684" y="352"/>
                </a:lnTo>
                <a:lnTo>
                  <a:pt x="684" y="347"/>
                </a:lnTo>
                <a:close/>
                <a:moveTo>
                  <a:pt x="724" y="347"/>
                </a:moveTo>
                <a:lnTo>
                  <a:pt x="747" y="347"/>
                </a:lnTo>
                <a:lnTo>
                  <a:pt x="747" y="352"/>
                </a:lnTo>
                <a:lnTo>
                  <a:pt x="724" y="352"/>
                </a:lnTo>
                <a:lnTo>
                  <a:pt x="724" y="347"/>
                </a:lnTo>
                <a:close/>
                <a:moveTo>
                  <a:pt x="764" y="347"/>
                </a:moveTo>
                <a:lnTo>
                  <a:pt x="787" y="347"/>
                </a:lnTo>
                <a:lnTo>
                  <a:pt x="787" y="352"/>
                </a:lnTo>
                <a:lnTo>
                  <a:pt x="764" y="352"/>
                </a:lnTo>
                <a:lnTo>
                  <a:pt x="764" y="347"/>
                </a:lnTo>
                <a:close/>
                <a:moveTo>
                  <a:pt x="804" y="347"/>
                </a:moveTo>
                <a:lnTo>
                  <a:pt x="827" y="347"/>
                </a:lnTo>
                <a:lnTo>
                  <a:pt x="827" y="352"/>
                </a:lnTo>
                <a:lnTo>
                  <a:pt x="804" y="352"/>
                </a:lnTo>
                <a:lnTo>
                  <a:pt x="804" y="347"/>
                </a:lnTo>
                <a:close/>
                <a:moveTo>
                  <a:pt x="844" y="347"/>
                </a:moveTo>
                <a:lnTo>
                  <a:pt x="867" y="347"/>
                </a:lnTo>
                <a:lnTo>
                  <a:pt x="867" y="352"/>
                </a:lnTo>
                <a:lnTo>
                  <a:pt x="844" y="352"/>
                </a:lnTo>
                <a:lnTo>
                  <a:pt x="844" y="347"/>
                </a:lnTo>
                <a:close/>
                <a:moveTo>
                  <a:pt x="885" y="347"/>
                </a:moveTo>
                <a:lnTo>
                  <a:pt x="908" y="347"/>
                </a:lnTo>
                <a:lnTo>
                  <a:pt x="908" y="352"/>
                </a:lnTo>
                <a:lnTo>
                  <a:pt x="885" y="352"/>
                </a:lnTo>
                <a:lnTo>
                  <a:pt x="885" y="347"/>
                </a:lnTo>
                <a:close/>
                <a:moveTo>
                  <a:pt x="925" y="347"/>
                </a:moveTo>
                <a:lnTo>
                  <a:pt x="948" y="347"/>
                </a:lnTo>
                <a:lnTo>
                  <a:pt x="948" y="352"/>
                </a:lnTo>
                <a:lnTo>
                  <a:pt x="925" y="352"/>
                </a:lnTo>
                <a:lnTo>
                  <a:pt x="925" y="347"/>
                </a:lnTo>
                <a:close/>
                <a:moveTo>
                  <a:pt x="965" y="347"/>
                </a:moveTo>
                <a:lnTo>
                  <a:pt x="988" y="347"/>
                </a:lnTo>
                <a:lnTo>
                  <a:pt x="988" y="352"/>
                </a:lnTo>
                <a:lnTo>
                  <a:pt x="965" y="352"/>
                </a:lnTo>
                <a:lnTo>
                  <a:pt x="965" y="347"/>
                </a:lnTo>
                <a:close/>
                <a:moveTo>
                  <a:pt x="1005" y="347"/>
                </a:moveTo>
                <a:lnTo>
                  <a:pt x="1028" y="347"/>
                </a:lnTo>
                <a:lnTo>
                  <a:pt x="1028" y="352"/>
                </a:lnTo>
                <a:lnTo>
                  <a:pt x="1005" y="352"/>
                </a:lnTo>
                <a:lnTo>
                  <a:pt x="1005" y="347"/>
                </a:lnTo>
                <a:close/>
                <a:moveTo>
                  <a:pt x="1046" y="347"/>
                </a:moveTo>
                <a:lnTo>
                  <a:pt x="1069" y="347"/>
                </a:lnTo>
                <a:lnTo>
                  <a:pt x="1069" y="352"/>
                </a:lnTo>
                <a:lnTo>
                  <a:pt x="1046" y="352"/>
                </a:lnTo>
                <a:lnTo>
                  <a:pt x="1046" y="347"/>
                </a:lnTo>
                <a:close/>
                <a:moveTo>
                  <a:pt x="1086" y="347"/>
                </a:moveTo>
                <a:lnTo>
                  <a:pt x="1109" y="347"/>
                </a:lnTo>
                <a:lnTo>
                  <a:pt x="1109" y="352"/>
                </a:lnTo>
                <a:lnTo>
                  <a:pt x="1086" y="352"/>
                </a:lnTo>
                <a:lnTo>
                  <a:pt x="1086" y="347"/>
                </a:lnTo>
                <a:close/>
                <a:moveTo>
                  <a:pt x="1126" y="347"/>
                </a:moveTo>
                <a:lnTo>
                  <a:pt x="1149" y="347"/>
                </a:lnTo>
                <a:lnTo>
                  <a:pt x="1149" y="352"/>
                </a:lnTo>
                <a:lnTo>
                  <a:pt x="1126" y="352"/>
                </a:lnTo>
                <a:lnTo>
                  <a:pt x="1126" y="347"/>
                </a:lnTo>
                <a:close/>
                <a:moveTo>
                  <a:pt x="1166" y="347"/>
                </a:moveTo>
                <a:lnTo>
                  <a:pt x="1189" y="347"/>
                </a:lnTo>
                <a:lnTo>
                  <a:pt x="1189" y="352"/>
                </a:lnTo>
                <a:lnTo>
                  <a:pt x="1166" y="352"/>
                </a:lnTo>
                <a:lnTo>
                  <a:pt x="1166" y="347"/>
                </a:lnTo>
                <a:close/>
                <a:moveTo>
                  <a:pt x="1206" y="347"/>
                </a:moveTo>
                <a:lnTo>
                  <a:pt x="1229" y="347"/>
                </a:lnTo>
                <a:lnTo>
                  <a:pt x="1229" y="352"/>
                </a:lnTo>
                <a:lnTo>
                  <a:pt x="1206" y="352"/>
                </a:lnTo>
                <a:lnTo>
                  <a:pt x="1206" y="347"/>
                </a:lnTo>
                <a:close/>
                <a:moveTo>
                  <a:pt x="1247" y="347"/>
                </a:moveTo>
                <a:lnTo>
                  <a:pt x="1270" y="347"/>
                </a:lnTo>
                <a:lnTo>
                  <a:pt x="1270" y="352"/>
                </a:lnTo>
                <a:lnTo>
                  <a:pt x="1247" y="352"/>
                </a:lnTo>
                <a:lnTo>
                  <a:pt x="1247" y="347"/>
                </a:lnTo>
                <a:close/>
                <a:moveTo>
                  <a:pt x="1287" y="347"/>
                </a:moveTo>
                <a:lnTo>
                  <a:pt x="1310" y="347"/>
                </a:lnTo>
                <a:lnTo>
                  <a:pt x="1310" y="352"/>
                </a:lnTo>
                <a:lnTo>
                  <a:pt x="1287" y="352"/>
                </a:lnTo>
                <a:lnTo>
                  <a:pt x="1287" y="347"/>
                </a:lnTo>
                <a:close/>
                <a:moveTo>
                  <a:pt x="1327" y="347"/>
                </a:moveTo>
                <a:lnTo>
                  <a:pt x="1350" y="347"/>
                </a:lnTo>
                <a:lnTo>
                  <a:pt x="1350" y="352"/>
                </a:lnTo>
                <a:lnTo>
                  <a:pt x="1327" y="352"/>
                </a:lnTo>
                <a:lnTo>
                  <a:pt x="1327" y="347"/>
                </a:lnTo>
                <a:close/>
                <a:moveTo>
                  <a:pt x="1367" y="347"/>
                </a:moveTo>
                <a:lnTo>
                  <a:pt x="1390" y="347"/>
                </a:lnTo>
                <a:lnTo>
                  <a:pt x="1390" y="352"/>
                </a:lnTo>
                <a:lnTo>
                  <a:pt x="1367" y="352"/>
                </a:lnTo>
                <a:lnTo>
                  <a:pt x="1367" y="347"/>
                </a:lnTo>
                <a:close/>
                <a:moveTo>
                  <a:pt x="1408" y="347"/>
                </a:moveTo>
                <a:lnTo>
                  <a:pt x="1431" y="347"/>
                </a:lnTo>
                <a:lnTo>
                  <a:pt x="1431" y="352"/>
                </a:lnTo>
                <a:lnTo>
                  <a:pt x="1408" y="352"/>
                </a:lnTo>
                <a:lnTo>
                  <a:pt x="1408" y="347"/>
                </a:lnTo>
                <a:close/>
                <a:moveTo>
                  <a:pt x="1448" y="347"/>
                </a:moveTo>
                <a:lnTo>
                  <a:pt x="1471" y="347"/>
                </a:lnTo>
                <a:lnTo>
                  <a:pt x="1471" y="352"/>
                </a:lnTo>
                <a:lnTo>
                  <a:pt x="1448" y="352"/>
                </a:lnTo>
                <a:lnTo>
                  <a:pt x="1448" y="347"/>
                </a:lnTo>
                <a:close/>
                <a:moveTo>
                  <a:pt x="1488" y="347"/>
                </a:moveTo>
                <a:lnTo>
                  <a:pt x="1511" y="347"/>
                </a:lnTo>
                <a:lnTo>
                  <a:pt x="1511" y="352"/>
                </a:lnTo>
                <a:lnTo>
                  <a:pt x="1488" y="352"/>
                </a:lnTo>
                <a:lnTo>
                  <a:pt x="1488" y="347"/>
                </a:lnTo>
                <a:close/>
                <a:moveTo>
                  <a:pt x="1528" y="347"/>
                </a:moveTo>
                <a:lnTo>
                  <a:pt x="1551" y="347"/>
                </a:lnTo>
                <a:lnTo>
                  <a:pt x="1551" y="352"/>
                </a:lnTo>
                <a:lnTo>
                  <a:pt x="1528" y="352"/>
                </a:lnTo>
                <a:lnTo>
                  <a:pt x="1528" y="347"/>
                </a:lnTo>
                <a:close/>
                <a:moveTo>
                  <a:pt x="1569" y="347"/>
                </a:moveTo>
                <a:lnTo>
                  <a:pt x="1592" y="347"/>
                </a:lnTo>
                <a:lnTo>
                  <a:pt x="1592" y="352"/>
                </a:lnTo>
                <a:lnTo>
                  <a:pt x="1569" y="352"/>
                </a:lnTo>
                <a:lnTo>
                  <a:pt x="1569" y="347"/>
                </a:lnTo>
                <a:close/>
                <a:moveTo>
                  <a:pt x="1609" y="347"/>
                </a:moveTo>
                <a:lnTo>
                  <a:pt x="1632" y="347"/>
                </a:lnTo>
                <a:lnTo>
                  <a:pt x="1632" y="352"/>
                </a:lnTo>
                <a:lnTo>
                  <a:pt x="1609" y="352"/>
                </a:lnTo>
                <a:lnTo>
                  <a:pt x="1609" y="347"/>
                </a:lnTo>
                <a:close/>
                <a:moveTo>
                  <a:pt x="1649" y="347"/>
                </a:moveTo>
                <a:lnTo>
                  <a:pt x="1672" y="347"/>
                </a:lnTo>
                <a:lnTo>
                  <a:pt x="1672" y="352"/>
                </a:lnTo>
                <a:lnTo>
                  <a:pt x="1649" y="352"/>
                </a:lnTo>
                <a:lnTo>
                  <a:pt x="1649" y="347"/>
                </a:lnTo>
                <a:close/>
                <a:moveTo>
                  <a:pt x="1689" y="347"/>
                </a:moveTo>
                <a:lnTo>
                  <a:pt x="1712" y="347"/>
                </a:lnTo>
                <a:lnTo>
                  <a:pt x="1712" y="352"/>
                </a:lnTo>
                <a:lnTo>
                  <a:pt x="1689" y="352"/>
                </a:lnTo>
                <a:lnTo>
                  <a:pt x="1689" y="347"/>
                </a:lnTo>
                <a:close/>
                <a:moveTo>
                  <a:pt x="1729" y="347"/>
                </a:moveTo>
                <a:lnTo>
                  <a:pt x="1752" y="347"/>
                </a:lnTo>
                <a:lnTo>
                  <a:pt x="1752" y="352"/>
                </a:lnTo>
                <a:lnTo>
                  <a:pt x="1729" y="352"/>
                </a:lnTo>
                <a:lnTo>
                  <a:pt x="1729" y="347"/>
                </a:lnTo>
                <a:close/>
                <a:moveTo>
                  <a:pt x="1770" y="347"/>
                </a:moveTo>
                <a:lnTo>
                  <a:pt x="1793" y="347"/>
                </a:lnTo>
                <a:lnTo>
                  <a:pt x="1793" y="352"/>
                </a:lnTo>
                <a:lnTo>
                  <a:pt x="1770" y="352"/>
                </a:lnTo>
                <a:lnTo>
                  <a:pt x="1770" y="347"/>
                </a:lnTo>
                <a:close/>
                <a:moveTo>
                  <a:pt x="1810" y="347"/>
                </a:moveTo>
                <a:lnTo>
                  <a:pt x="1833" y="347"/>
                </a:lnTo>
                <a:lnTo>
                  <a:pt x="1833" y="352"/>
                </a:lnTo>
                <a:lnTo>
                  <a:pt x="1810" y="352"/>
                </a:lnTo>
                <a:lnTo>
                  <a:pt x="1810" y="347"/>
                </a:lnTo>
                <a:close/>
                <a:moveTo>
                  <a:pt x="1850" y="347"/>
                </a:moveTo>
                <a:lnTo>
                  <a:pt x="1873" y="347"/>
                </a:lnTo>
                <a:lnTo>
                  <a:pt x="1873" y="352"/>
                </a:lnTo>
                <a:lnTo>
                  <a:pt x="1850" y="352"/>
                </a:lnTo>
                <a:lnTo>
                  <a:pt x="1850" y="347"/>
                </a:lnTo>
                <a:close/>
                <a:moveTo>
                  <a:pt x="1890" y="347"/>
                </a:moveTo>
                <a:lnTo>
                  <a:pt x="1913" y="347"/>
                </a:lnTo>
                <a:lnTo>
                  <a:pt x="1913" y="352"/>
                </a:lnTo>
                <a:lnTo>
                  <a:pt x="1890" y="352"/>
                </a:lnTo>
                <a:lnTo>
                  <a:pt x="1890" y="347"/>
                </a:lnTo>
                <a:close/>
                <a:moveTo>
                  <a:pt x="1931" y="347"/>
                </a:moveTo>
                <a:lnTo>
                  <a:pt x="1954" y="347"/>
                </a:lnTo>
                <a:lnTo>
                  <a:pt x="1954" y="352"/>
                </a:lnTo>
                <a:lnTo>
                  <a:pt x="1931" y="352"/>
                </a:lnTo>
                <a:lnTo>
                  <a:pt x="1931" y="347"/>
                </a:lnTo>
                <a:close/>
                <a:moveTo>
                  <a:pt x="1971" y="347"/>
                </a:moveTo>
                <a:lnTo>
                  <a:pt x="1994" y="347"/>
                </a:lnTo>
                <a:lnTo>
                  <a:pt x="1994" y="352"/>
                </a:lnTo>
                <a:lnTo>
                  <a:pt x="1971" y="352"/>
                </a:lnTo>
                <a:lnTo>
                  <a:pt x="1971" y="347"/>
                </a:lnTo>
                <a:close/>
                <a:moveTo>
                  <a:pt x="2011" y="347"/>
                </a:moveTo>
                <a:lnTo>
                  <a:pt x="2034" y="347"/>
                </a:lnTo>
                <a:lnTo>
                  <a:pt x="2034" y="352"/>
                </a:lnTo>
                <a:lnTo>
                  <a:pt x="2011" y="352"/>
                </a:lnTo>
                <a:lnTo>
                  <a:pt x="2011" y="347"/>
                </a:lnTo>
                <a:close/>
                <a:moveTo>
                  <a:pt x="2051" y="347"/>
                </a:moveTo>
                <a:lnTo>
                  <a:pt x="2074" y="347"/>
                </a:lnTo>
                <a:lnTo>
                  <a:pt x="2074" y="352"/>
                </a:lnTo>
                <a:lnTo>
                  <a:pt x="2051" y="352"/>
                </a:lnTo>
                <a:lnTo>
                  <a:pt x="2051" y="347"/>
                </a:lnTo>
                <a:close/>
                <a:moveTo>
                  <a:pt x="2092" y="347"/>
                </a:moveTo>
                <a:lnTo>
                  <a:pt x="2114" y="347"/>
                </a:lnTo>
                <a:lnTo>
                  <a:pt x="2114" y="352"/>
                </a:lnTo>
                <a:lnTo>
                  <a:pt x="2092" y="352"/>
                </a:lnTo>
                <a:lnTo>
                  <a:pt x="2092" y="347"/>
                </a:lnTo>
                <a:close/>
                <a:moveTo>
                  <a:pt x="2132" y="347"/>
                </a:moveTo>
                <a:lnTo>
                  <a:pt x="2155" y="347"/>
                </a:lnTo>
                <a:lnTo>
                  <a:pt x="2155" y="352"/>
                </a:lnTo>
                <a:lnTo>
                  <a:pt x="2132" y="352"/>
                </a:lnTo>
                <a:lnTo>
                  <a:pt x="2132" y="347"/>
                </a:lnTo>
                <a:close/>
                <a:moveTo>
                  <a:pt x="2172" y="347"/>
                </a:moveTo>
                <a:lnTo>
                  <a:pt x="2195" y="347"/>
                </a:lnTo>
                <a:lnTo>
                  <a:pt x="2195" y="352"/>
                </a:lnTo>
                <a:lnTo>
                  <a:pt x="2172" y="352"/>
                </a:lnTo>
                <a:lnTo>
                  <a:pt x="2172" y="347"/>
                </a:lnTo>
                <a:close/>
                <a:moveTo>
                  <a:pt x="2212" y="347"/>
                </a:moveTo>
                <a:lnTo>
                  <a:pt x="2235" y="347"/>
                </a:lnTo>
                <a:lnTo>
                  <a:pt x="2235" y="352"/>
                </a:lnTo>
                <a:lnTo>
                  <a:pt x="2212" y="352"/>
                </a:lnTo>
                <a:lnTo>
                  <a:pt x="2212" y="347"/>
                </a:lnTo>
                <a:close/>
                <a:moveTo>
                  <a:pt x="2252" y="347"/>
                </a:moveTo>
                <a:lnTo>
                  <a:pt x="2275" y="347"/>
                </a:lnTo>
                <a:lnTo>
                  <a:pt x="2275" y="352"/>
                </a:lnTo>
                <a:lnTo>
                  <a:pt x="2252" y="352"/>
                </a:lnTo>
                <a:lnTo>
                  <a:pt x="2252" y="347"/>
                </a:lnTo>
                <a:close/>
                <a:moveTo>
                  <a:pt x="2293" y="347"/>
                </a:moveTo>
                <a:lnTo>
                  <a:pt x="2316" y="347"/>
                </a:lnTo>
                <a:lnTo>
                  <a:pt x="2316" y="352"/>
                </a:lnTo>
                <a:lnTo>
                  <a:pt x="2293" y="352"/>
                </a:lnTo>
                <a:lnTo>
                  <a:pt x="2293" y="347"/>
                </a:lnTo>
                <a:close/>
                <a:moveTo>
                  <a:pt x="2333" y="347"/>
                </a:moveTo>
                <a:lnTo>
                  <a:pt x="2356" y="347"/>
                </a:lnTo>
                <a:lnTo>
                  <a:pt x="2356" y="352"/>
                </a:lnTo>
                <a:lnTo>
                  <a:pt x="2333" y="352"/>
                </a:lnTo>
                <a:lnTo>
                  <a:pt x="2333" y="347"/>
                </a:lnTo>
                <a:close/>
                <a:moveTo>
                  <a:pt x="2373" y="347"/>
                </a:moveTo>
                <a:lnTo>
                  <a:pt x="2396" y="347"/>
                </a:lnTo>
                <a:lnTo>
                  <a:pt x="2396" y="352"/>
                </a:lnTo>
                <a:lnTo>
                  <a:pt x="2373" y="352"/>
                </a:lnTo>
                <a:lnTo>
                  <a:pt x="2373" y="347"/>
                </a:lnTo>
                <a:close/>
                <a:moveTo>
                  <a:pt x="2413" y="347"/>
                </a:moveTo>
                <a:lnTo>
                  <a:pt x="2436" y="347"/>
                </a:lnTo>
                <a:lnTo>
                  <a:pt x="2436" y="352"/>
                </a:lnTo>
                <a:lnTo>
                  <a:pt x="2413" y="352"/>
                </a:lnTo>
                <a:lnTo>
                  <a:pt x="2413" y="347"/>
                </a:lnTo>
                <a:close/>
                <a:moveTo>
                  <a:pt x="2454" y="347"/>
                </a:moveTo>
                <a:lnTo>
                  <a:pt x="2477" y="347"/>
                </a:lnTo>
                <a:lnTo>
                  <a:pt x="2477" y="352"/>
                </a:lnTo>
                <a:lnTo>
                  <a:pt x="2454" y="352"/>
                </a:lnTo>
                <a:lnTo>
                  <a:pt x="2454" y="347"/>
                </a:lnTo>
                <a:close/>
                <a:moveTo>
                  <a:pt x="2494" y="347"/>
                </a:moveTo>
                <a:lnTo>
                  <a:pt x="2517" y="347"/>
                </a:lnTo>
                <a:lnTo>
                  <a:pt x="2517" y="352"/>
                </a:lnTo>
                <a:lnTo>
                  <a:pt x="2494" y="352"/>
                </a:lnTo>
                <a:lnTo>
                  <a:pt x="2494" y="347"/>
                </a:lnTo>
                <a:close/>
                <a:moveTo>
                  <a:pt x="2534" y="347"/>
                </a:moveTo>
                <a:lnTo>
                  <a:pt x="2557" y="347"/>
                </a:lnTo>
                <a:lnTo>
                  <a:pt x="2557" y="352"/>
                </a:lnTo>
                <a:lnTo>
                  <a:pt x="2534" y="352"/>
                </a:lnTo>
                <a:lnTo>
                  <a:pt x="2534" y="347"/>
                </a:lnTo>
                <a:close/>
                <a:moveTo>
                  <a:pt x="2574" y="347"/>
                </a:moveTo>
                <a:lnTo>
                  <a:pt x="2597" y="347"/>
                </a:lnTo>
                <a:lnTo>
                  <a:pt x="2597" y="352"/>
                </a:lnTo>
                <a:lnTo>
                  <a:pt x="2574" y="352"/>
                </a:lnTo>
                <a:lnTo>
                  <a:pt x="2574" y="347"/>
                </a:lnTo>
                <a:close/>
                <a:moveTo>
                  <a:pt x="2614" y="347"/>
                </a:moveTo>
                <a:lnTo>
                  <a:pt x="2637" y="347"/>
                </a:lnTo>
                <a:lnTo>
                  <a:pt x="2637" y="352"/>
                </a:lnTo>
                <a:lnTo>
                  <a:pt x="2614" y="352"/>
                </a:lnTo>
                <a:lnTo>
                  <a:pt x="2614" y="347"/>
                </a:lnTo>
                <a:close/>
                <a:moveTo>
                  <a:pt x="2655" y="347"/>
                </a:moveTo>
                <a:lnTo>
                  <a:pt x="2678" y="347"/>
                </a:lnTo>
                <a:lnTo>
                  <a:pt x="2678" y="352"/>
                </a:lnTo>
                <a:lnTo>
                  <a:pt x="2655" y="352"/>
                </a:lnTo>
                <a:lnTo>
                  <a:pt x="2655" y="347"/>
                </a:lnTo>
                <a:close/>
                <a:moveTo>
                  <a:pt x="2695" y="347"/>
                </a:moveTo>
                <a:lnTo>
                  <a:pt x="2715" y="347"/>
                </a:lnTo>
                <a:lnTo>
                  <a:pt x="2715" y="352"/>
                </a:lnTo>
                <a:lnTo>
                  <a:pt x="2695" y="352"/>
                </a:lnTo>
                <a:lnTo>
                  <a:pt x="2695" y="347"/>
                </a:lnTo>
                <a:close/>
                <a:moveTo>
                  <a:pt x="0" y="0"/>
                </a:moveTo>
                <a:lnTo>
                  <a:pt x="23" y="0"/>
                </a:lnTo>
                <a:lnTo>
                  <a:pt x="23" y="6"/>
                </a:lnTo>
                <a:lnTo>
                  <a:pt x="0" y="6"/>
                </a:lnTo>
                <a:lnTo>
                  <a:pt x="0" y="0"/>
                </a:lnTo>
                <a:close/>
                <a:moveTo>
                  <a:pt x="40" y="0"/>
                </a:moveTo>
                <a:lnTo>
                  <a:pt x="63" y="0"/>
                </a:lnTo>
                <a:lnTo>
                  <a:pt x="63" y="6"/>
                </a:lnTo>
                <a:lnTo>
                  <a:pt x="40" y="6"/>
                </a:lnTo>
                <a:lnTo>
                  <a:pt x="40" y="0"/>
                </a:lnTo>
                <a:close/>
                <a:moveTo>
                  <a:pt x="80" y="0"/>
                </a:moveTo>
                <a:lnTo>
                  <a:pt x="103" y="0"/>
                </a:lnTo>
                <a:lnTo>
                  <a:pt x="103" y="6"/>
                </a:lnTo>
                <a:lnTo>
                  <a:pt x="80" y="6"/>
                </a:lnTo>
                <a:lnTo>
                  <a:pt x="80" y="0"/>
                </a:lnTo>
                <a:close/>
                <a:moveTo>
                  <a:pt x="120" y="0"/>
                </a:moveTo>
                <a:lnTo>
                  <a:pt x="143" y="0"/>
                </a:lnTo>
                <a:lnTo>
                  <a:pt x="143" y="6"/>
                </a:lnTo>
                <a:lnTo>
                  <a:pt x="120" y="6"/>
                </a:lnTo>
                <a:lnTo>
                  <a:pt x="120" y="0"/>
                </a:lnTo>
                <a:close/>
                <a:moveTo>
                  <a:pt x="161" y="0"/>
                </a:moveTo>
                <a:lnTo>
                  <a:pt x="184" y="0"/>
                </a:lnTo>
                <a:lnTo>
                  <a:pt x="184" y="6"/>
                </a:lnTo>
                <a:lnTo>
                  <a:pt x="161" y="6"/>
                </a:lnTo>
                <a:lnTo>
                  <a:pt x="161" y="0"/>
                </a:lnTo>
                <a:close/>
                <a:moveTo>
                  <a:pt x="201" y="0"/>
                </a:moveTo>
                <a:lnTo>
                  <a:pt x="224" y="0"/>
                </a:lnTo>
                <a:lnTo>
                  <a:pt x="224" y="6"/>
                </a:lnTo>
                <a:lnTo>
                  <a:pt x="201" y="6"/>
                </a:lnTo>
                <a:lnTo>
                  <a:pt x="201" y="0"/>
                </a:lnTo>
                <a:close/>
                <a:moveTo>
                  <a:pt x="241" y="0"/>
                </a:moveTo>
                <a:lnTo>
                  <a:pt x="264" y="0"/>
                </a:lnTo>
                <a:lnTo>
                  <a:pt x="264" y="6"/>
                </a:lnTo>
                <a:lnTo>
                  <a:pt x="241" y="6"/>
                </a:lnTo>
                <a:lnTo>
                  <a:pt x="241" y="0"/>
                </a:lnTo>
                <a:close/>
                <a:moveTo>
                  <a:pt x="281" y="0"/>
                </a:moveTo>
                <a:lnTo>
                  <a:pt x="304" y="0"/>
                </a:lnTo>
                <a:lnTo>
                  <a:pt x="304" y="6"/>
                </a:lnTo>
                <a:lnTo>
                  <a:pt x="281" y="6"/>
                </a:lnTo>
                <a:lnTo>
                  <a:pt x="281" y="0"/>
                </a:lnTo>
                <a:close/>
                <a:moveTo>
                  <a:pt x="321" y="0"/>
                </a:moveTo>
                <a:lnTo>
                  <a:pt x="344" y="0"/>
                </a:lnTo>
                <a:lnTo>
                  <a:pt x="344" y="6"/>
                </a:lnTo>
                <a:lnTo>
                  <a:pt x="321" y="6"/>
                </a:lnTo>
                <a:lnTo>
                  <a:pt x="321" y="0"/>
                </a:lnTo>
                <a:close/>
                <a:moveTo>
                  <a:pt x="362" y="0"/>
                </a:moveTo>
                <a:lnTo>
                  <a:pt x="385" y="0"/>
                </a:lnTo>
                <a:lnTo>
                  <a:pt x="385" y="6"/>
                </a:lnTo>
                <a:lnTo>
                  <a:pt x="362" y="6"/>
                </a:lnTo>
                <a:lnTo>
                  <a:pt x="362" y="0"/>
                </a:lnTo>
                <a:close/>
                <a:moveTo>
                  <a:pt x="402" y="0"/>
                </a:moveTo>
                <a:lnTo>
                  <a:pt x="425" y="0"/>
                </a:lnTo>
                <a:lnTo>
                  <a:pt x="425" y="6"/>
                </a:lnTo>
                <a:lnTo>
                  <a:pt x="402" y="6"/>
                </a:lnTo>
                <a:lnTo>
                  <a:pt x="402" y="0"/>
                </a:lnTo>
                <a:close/>
                <a:moveTo>
                  <a:pt x="442" y="0"/>
                </a:moveTo>
                <a:lnTo>
                  <a:pt x="465" y="0"/>
                </a:lnTo>
                <a:lnTo>
                  <a:pt x="465" y="6"/>
                </a:lnTo>
                <a:lnTo>
                  <a:pt x="442" y="6"/>
                </a:lnTo>
                <a:lnTo>
                  <a:pt x="442" y="0"/>
                </a:lnTo>
                <a:close/>
                <a:moveTo>
                  <a:pt x="482" y="0"/>
                </a:moveTo>
                <a:lnTo>
                  <a:pt x="505" y="0"/>
                </a:lnTo>
                <a:lnTo>
                  <a:pt x="505" y="6"/>
                </a:lnTo>
                <a:lnTo>
                  <a:pt x="482" y="6"/>
                </a:lnTo>
                <a:lnTo>
                  <a:pt x="482" y="0"/>
                </a:lnTo>
                <a:close/>
                <a:moveTo>
                  <a:pt x="523" y="0"/>
                </a:moveTo>
                <a:lnTo>
                  <a:pt x="546" y="0"/>
                </a:lnTo>
                <a:lnTo>
                  <a:pt x="546" y="6"/>
                </a:lnTo>
                <a:lnTo>
                  <a:pt x="523" y="6"/>
                </a:lnTo>
                <a:lnTo>
                  <a:pt x="523" y="0"/>
                </a:lnTo>
                <a:close/>
                <a:moveTo>
                  <a:pt x="563" y="0"/>
                </a:moveTo>
                <a:lnTo>
                  <a:pt x="586" y="0"/>
                </a:lnTo>
                <a:lnTo>
                  <a:pt x="586" y="6"/>
                </a:lnTo>
                <a:lnTo>
                  <a:pt x="563" y="6"/>
                </a:lnTo>
                <a:lnTo>
                  <a:pt x="563" y="0"/>
                </a:lnTo>
                <a:close/>
                <a:moveTo>
                  <a:pt x="603" y="0"/>
                </a:moveTo>
                <a:lnTo>
                  <a:pt x="626" y="0"/>
                </a:lnTo>
                <a:lnTo>
                  <a:pt x="626" y="6"/>
                </a:lnTo>
                <a:lnTo>
                  <a:pt x="603" y="6"/>
                </a:lnTo>
                <a:lnTo>
                  <a:pt x="603" y="0"/>
                </a:lnTo>
                <a:close/>
                <a:moveTo>
                  <a:pt x="643" y="0"/>
                </a:moveTo>
                <a:lnTo>
                  <a:pt x="666" y="0"/>
                </a:lnTo>
                <a:lnTo>
                  <a:pt x="666" y="6"/>
                </a:lnTo>
                <a:lnTo>
                  <a:pt x="643" y="6"/>
                </a:lnTo>
                <a:lnTo>
                  <a:pt x="643" y="0"/>
                </a:lnTo>
                <a:close/>
                <a:moveTo>
                  <a:pt x="684" y="0"/>
                </a:moveTo>
                <a:lnTo>
                  <a:pt x="706" y="0"/>
                </a:lnTo>
                <a:lnTo>
                  <a:pt x="706" y="6"/>
                </a:lnTo>
                <a:lnTo>
                  <a:pt x="684" y="6"/>
                </a:lnTo>
                <a:lnTo>
                  <a:pt x="684" y="0"/>
                </a:lnTo>
                <a:close/>
                <a:moveTo>
                  <a:pt x="724" y="0"/>
                </a:moveTo>
                <a:lnTo>
                  <a:pt x="747" y="0"/>
                </a:lnTo>
                <a:lnTo>
                  <a:pt x="747" y="6"/>
                </a:lnTo>
                <a:lnTo>
                  <a:pt x="724" y="6"/>
                </a:lnTo>
                <a:lnTo>
                  <a:pt x="724" y="0"/>
                </a:lnTo>
                <a:close/>
                <a:moveTo>
                  <a:pt x="764" y="0"/>
                </a:moveTo>
                <a:lnTo>
                  <a:pt x="787" y="0"/>
                </a:lnTo>
                <a:lnTo>
                  <a:pt x="787" y="6"/>
                </a:lnTo>
                <a:lnTo>
                  <a:pt x="764" y="6"/>
                </a:lnTo>
                <a:lnTo>
                  <a:pt x="764" y="0"/>
                </a:lnTo>
                <a:close/>
                <a:moveTo>
                  <a:pt x="804" y="0"/>
                </a:moveTo>
                <a:lnTo>
                  <a:pt x="827" y="0"/>
                </a:lnTo>
                <a:lnTo>
                  <a:pt x="827" y="6"/>
                </a:lnTo>
                <a:lnTo>
                  <a:pt x="804" y="6"/>
                </a:lnTo>
                <a:lnTo>
                  <a:pt x="804" y="0"/>
                </a:lnTo>
                <a:close/>
                <a:moveTo>
                  <a:pt x="844" y="0"/>
                </a:moveTo>
                <a:lnTo>
                  <a:pt x="867" y="0"/>
                </a:lnTo>
                <a:lnTo>
                  <a:pt x="867" y="6"/>
                </a:lnTo>
                <a:lnTo>
                  <a:pt x="844" y="6"/>
                </a:lnTo>
                <a:lnTo>
                  <a:pt x="844" y="0"/>
                </a:lnTo>
                <a:close/>
                <a:moveTo>
                  <a:pt x="885" y="0"/>
                </a:moveTo>
                <a:lnTo>
                  <a:pt x="908" y="0"/>
                </a:lnTo>
                <a:lnTo>
                  <a:pt x="908" y="6"/>
                </a:lnTo>
                <a:lnTo>
                  <a:pt x="885" y="6"/>
                </a:lnTo>
                <a:lnTo>
                  <a:pt x="885" y="0"/>
                </a:lnTo>
                <a:close/>
                <a:moveTo>
                  <a:pt x="925" y="0"/>
                </a:moveTo>
                <a:lnTo>
                  <a:pt x="948" y="0"/>
                </a:lnTo>
                <a:lnTo>
                  <a:pt x="948" y="6"/>
                </a:lnTo>
                <a:lnTo>
                  <a:pt x="925" y="6"/>
                </a:lnTo>
                <a:lnTo>
                  <a:pt x="925" y="0"/>
                </a:lnTo>
                <a:close/>
                <a:moveTo>
                  <a:pt x="965" y="0"/>
                </a:moveTo>
                <a:lnTo>
                  <a:pt x="988" y="0"/>
                </a:lnTo>
                <a:lnTo>
                  <a:pt x="988" y="6"/>
                </a:lnTo>
                <a:lnTo>
                  <a:pt x="965" y="6"/>
                </a:lnTo>
                <a:lnTo>
                  <a:pt x="965" y="0"/>
                </a:lnTo>
                <a:close/>
                <a:moveTo>
                  <a:pt x="1005" y="0"/>
                </a:moveTo>
                <a:lnTo>
                  <a:pt x="1028" y="0"/>
                </a:lnTo>
                <a:lnTo>
                  <a:pt x="1028" y="6"/>
                </a:lnTo>
                <a:lnTo>
                  <a:pt x="1005" y="6"/>
                </a:lnTo>
                <a:lnTo>
                  <a:pt x="1005" y="0"/>
                </a:lnTo>
                <a:close/>
                <a:moveTo>
                  <a:pt x="1046" y="0"/>
                </a:moveTo>
                <a:lnTo>
                  <a:pt x="1069" y="0"/>
                </a:lnTo>
                <a:lnTo>
                  <a:pt x="1069" y="6"/>
                </a:lnTo>
                <a:lnTo>
                  <a:pt x="1046" y="6"/>
                </a:lnTo>
                <a:lnTo>
                  <a:pt x="1046" y="0"/>
                </a:lnTo>
                <a:close/>
                <a:moveTo>
                  <a:pt x="1086" y="0"/>
                </a:moveTo>
                <a:lnTo>
                  <a:pt x="1109" y="0"/>
                </a:lnTo>
                <a:lnTo>
                  <a:pt x="1109" y="6"/>
                </a:lnTo>
                <a:lnTo>
                  <a:pt x="1086" y="6"/>
                </a:lnTo>
                <a:lnTo>
                  <a:pt x="1086" y="0"/>
                </a:lnTo>
                <a:close/>
                <a:moveTo>
                  <a:pt x="1126" y="0"/>
                </a:moveTo>
                <a:lnTo>
                  <a:pt x="1149" y="0"/>
                </a:lnTo>
                <a:lnTo>
                  <a:pt x="1149" y="6"/>
                </a:lnTo>
                <a:lnTo>
                  <a:pt x="1126" y="6"/>
                </a:lnTo>
                <a:lnTo>
                  <a:pt x="1126" y="0"/>
                </a:lnTo>
                <a:close/>
                <a:moveTo>
                  <a:pt x="1166" y="0"/>
                </a:moveTo>
                <a:lnTo>
                  <a:pt x="1189" y="0"/>
                </a:lnTo>
                <a:lnTo>
                  <a:pt x="1189" y="6"/>
                </a:lnTo>
                <a:lnTo>
                  <a:pt x="1166" y="6"/>
                </a:lnTo>
                <a:lnTo>
                  <a:pt x="1166" y="0"/>
                </a:lnTo>
                <a:close/>
                <a:moveTo>
                  <a:pt x="1206" y="0"/>
                </a:moveTo>
                <a:lnTo>
                  <a:pt x="1229" y="0"/>
                </a:lnTo>
                <a:lnTo>
                  <a:pt x="1229" y="6"/>
                </a:lnTo>
                <a:lnTo>
                  <a:pt x="1206" y="6"/>
                </a:lnTo>
                <a:lnTo>
                  <a:pt x="1206" y="0"/>
                </a:lnTo>
                <a:close/>
                <a:moveTo>
                  <a:pt x="1247" y="0"/>
                </a:moveTo>
                <a:lnTo>
                  <a:pt x="1270" y="0"/>
                </a:lnTo>
                <a:lnTo>
                  <a:pt x="1270" y="6"/>
                </a:lnTo>
                <a:lnTo>
                  <a:pt x="1247" y="6"/>
                </a:lnTo>
                <a:lnTo>
                  <a:pt x="1247" y="0"/>
                </a:lnTo>
                <a:close/>
                <a:moveTo>
                  <a:pt x="1287" y="0"/>
                </a:moveTo>
                <a:lnTo>
                  <a:pt x="1310" y="0"/>
                </a:lnTo>
                <a:lnTo>
                  <a:pt x="1310" y="6"/>
                </a:lnTo>
                <a:lnTo>
                  <a:pt x="1287" y="6"/>
                </a:lnTo>
                <a:lnTo>
                  <a:pt x="1287" y="0"/>
                </a:lnTo>
                <a:close/>
                <a:moveTo>
                  <a:pt x="1327" y="0"/>
                </a:moveTo>
                <a:lnTo>
                  <a:pt x="1350" y="0"/>
                </a:lnTo>
                <a:lnTo>
                  <a:pt x="1350" y="6"/>
                </a:lnTo>
                <a:lnTo>
                  <a:pt x="1327" y="6"/>
                </a:lnTo>
                <a:lnTo>
                  <a:pt x="1327" y="0"/>
                </a:lnTo>
                <a:close/>
                <a:moveTo>
                  <a:pt x="1367" y="0"/>
                </a:moveTo>
                <a:lnTo>
                  <a:pt x="1390" y="0"/>
                </a:lnTo>
                <a:lnTo>
                  <a:pt x="1390" y="6"/>
                </a:lnTo>
                <a:lnTo>
                  <a:pt x="1367" y="6"/>
                </a:lnTo>
                <a:lnTo>
                  <a:pt x="1367" y="0"/>
                </a:lnTo>
                <a:close/>
                <a:moveTo>
                  <a:pt x="1408" y="0"/>
                </a:moveTo>
                <a:lnTo>
                  <a:pt x="1431" y="0"/>
                </a:lnTo>
                <a:lnTo>
                  <a:pt x="1431" y="6"/>
                </a:lnTo>
                <a:lnTo>
                  <a:pt x="1408" y="6"/>
                </a:lnTo>
                <a:lnTo>
                  <a:pt x="1408" y="0"/>
                </a:lnTo>
                <a:close/>
                <a:moveTo>
                  <a:pt x="1448" y="0"/>
                </a:moveTo>
                <a:lnTo>
                  <a:pt x="1471" y="0"/>
                </a:lnTo>
                <a:lnTo>
                  <a:pt x="1471" y="6"/>
                </a:lnTo>
                <a:lnTo>
                  <a:pt x="1448" y="6"/>
                </a:lnTo>
                <a:lnTo>
                  <a:pt x="1448" y="0"/>
                </a:lnTo>
                <a:close/>
                <a:moveTo>
                  <a:pt x="1488" y="0"/>
                </a:moveTo>
                <a:lnTo>
                  <a:pt x="1511" y="0"/>
                </a:lnTo>
                <a:lnTo>
                  <a:pt x="1511" y="6"/>
                </a:lnTo>
                <a:lnTo>
                  <a:pt x="1488" y="6"/>
                </a:lnTo>
                <a:lnTo>
                  <a:pt x="1488" y="0"/>
                </a:lnTo>
                <a:close/>
                <a:moveTo>
                  <a:pt x="1528" y="0"/>
                </a:moveTo>
                <a:lnTo>
                  <a:pt x="1551" y="0"/>
                </a:lnTo>
                <a:lnTo>
                  <a:pt x="1551" y="6"/>
                </a:lnTo>
                <a:lnTo>
                  <a:pt x="1528" y="6"/>
                </a:lnTo>
                <a:lnTo>
                  <a:pt x="1528" y="0"/>
                </a:lnTo>
                <a:close/>
                <a:moveTo>
                  <a:pt x="1569" y="0"/>
                </a:moveTo>
                <a:lnTo>
                  <a:pt x="1592" y="0"/>
                </a:lnTo>
                <a:lnTo>
                  <a:pt x="1592" y="6"/>
                </a:lnTo>
                <a:lnTo>
                  <a:pt x="1569" y="6"/>
                </a:lnTo>
                <a:lnTo>
                  <a:pt x="1569" y="0"/>
                </a:lnTo>
                <a:close/>
                <a:moveTo>
                  <a:pt x="1609" y="0"/>
                </a:moveTo>
                <a:lnTo>
                  <a:pt x="1632" y="0"/>
                </a:lnTo>
                <a:lnTo>
                  <a:pt x="1632" y="6"/>
                </a:lnTo>
                <a:lnTo>
                  <a:pt x="1609" y="6"/>
                </a:lnTo>
                <a:lnTo>
                  <a:pt x="1609" y="0"/>
                </a:lnTo>
                <a:close/>
                <a:moveTo>
                  <a:pt x="1649" y="0"/>
                </a:moveTo>
                <a:lnTo>
                  <a:pt x="1672" y="0"/>
                </a:lnTo>
                <a:lnTo>
                  <a:pt x="1672" y="6"/>
                </a:lnTo>
                <a:lnTo>
                  <a:pt x="1649" y="6"/>
                </a:lnTo>
                <a:lnTo>
                  <a:pt x="1649" y="0"/>
                </a:lnTo>
                <a:close/>
                <a:moveTo>
                  <a:pt x="1689" y="0"/>
                </a:moveTo>
                <a:lnTo>
                  <a:pt x="1712" y="0"/>
                </a:lnTo>
                <a:lnTo>
                  <a:pt x="1712" y="6"/>
                </a:lnTo>
                <a:lnTo>
                  <a:pt x="1689" y="6"/>
                </a:lnTo>
                <a:lnTo>
                  <a:pt x="1689" y="0"/>
                </a:lnTo>
                <a:close/>
                <a:moveTo>
                  <a:pt x="1729" y="0"/>
                </a:moveTo>
                <a:lnTo>
                  <a:pt x="1752" y="0"/>
                </a:lnTo>
                <a:lnTo>
                  <a:pt x="1752" y="6"/>
                </a:lnTo>
                <a:lnTo>
                  <a:pt x="1729" y="6"/>
                </a:lnTo>
                <a:lnTo>
                  <a:pt x="1729" y="0"/>
                </a:lnTo>
                <a:close/>
                <a:moveTo>
                  <a:pt x="1770" y="0"/>
                </a:moveTo>
                <a:lnTo>
                  <a:pt x="1793" y="0"/>
                </a:lnTo>
                <a:lnTo>
                  <a:pt x="1793" y="6"/>
                </a:lnTo>
                <a:lnTo>
                  <a:pt x="1770" y="6"/>
                </a:lnTo>
                <a:lnTo>
                  <a:pt x="1770" y="0"/>
                </a:lnTo>
                <a:close/>
                <a:moveTo>
                  <a:pt x="1810" y="0"/>
                </a:moveTo>
                <a:lnTo>
                  <a:pt x="1833" y="0"/>
                </a:lnTo>
                <a:lnTo>
                  <a:pt x="1833" y="6"/>
                </a:lnTo>
                <a:lnTo>
                  <a:pt x="1810" y="6"/>
                </a:lnTo>
                <a:lnTo>
                  <a:pt x="1810" y="0"/>
                </a:lnTo>
                <a:close/>
                <a:moveTo>
                  <a:pt x="1850" y="0"/>
                </a:moveTo>
                <a:lnTo>
                  <a:pt x="1873" y="0"/>
                </a:lnTo>
                <a:lnTo>
                  <a:pt x="1873" y="6"/>
                </a:lnTo>
                <a:lnTo>
                  <a:pt x="1850" y="6"/>
                </a:lnTo>
                <a:lnTo>
                  <a:pt x="1850" y="0"/>
                </a:lnTo>
                <a:close/>
                <a:moveTo>
                  <a:pt x="1890" y="0"/>
                </a:moveTo>
                <a:lnTo>
                  <a:pt x="1913" y="0"/>
                </a:lnTo>
                <a:lnTo>
                  <a:pt x="1913" y="6"/>
                </a:lnTo>
                <a:lnTo>
                  <a:pt x="1890" y="6"/>
                </a:lnTo>
                <a:lnTo>
                  <a:pt x="1890" y="0"/>
                </a:lnTo>
                <a:close/>
                <a:moveTo>
                  <a:pt x="1931" y="0"/>
                </a:moveTo>
                <a:lnTo>
                  <a:pt x="1954" y="0"/>
                </a:lnTo>
                <a:lnTo>
                  <a:pt x="1954" y="6"/>
                </a:lnTo>
                <a:lnTo>
                  <a:pt x="1931" y="6"/>
                </a:lnTo>
                <a:lnTo>
                  <a:pt x="1931" y="0"/>
                </a:lnTo>
                <a:close/>
                <a:moveTo>
                  <a:pt x="1971" y="0"/>
                </a:moveTo>
                <a:lnTo>
                  <a:pt x="1994" y="0"/>
                </a:lnTo>
                <a:lnTo>
                  <a:pt x="1994" y="6"/>
                </a:lnTo>
                <a:lnTo>
                  <a:pt x="1971" y="6"/>
                </a:lnTo>
                <a:lnTo>
                  <a:pt x="1971" y="0"/>
                </a:lnTo>
                <a:close/>
                <a:moveTo>
                  <a:pt x="2011" y="0"/>
                </a:moveTo>
                <a:lnTo>
                  <a:pt x="2034" y="0"/>
                </a:lnTo>
                <a:lnTo>
                  <a:pt x="2034" y="6"/>
                </a:lnTo>
                <a:lnTo>
                  <a:pt x="2011" y="6"/>
                </a:lnTo>
                <a:lnTo>
                  <a:pt x="2011" y="0"/>
                </a:lnTo>
                <a:close/>
                <a:moveTo>
                  <a:pt x="2051" y="0"/>
                </a:moveTo>
                <a:lnTo>
                  <a:pt x="2074" y="0"/>
                </a:lnTo>
                <a:lnTo>
                  <a:pt x="2074" y="6"/>
                </a:lnTo>
                <a:lnTo>
                  <a:pt x="2051" y="6"/>
                </a:lnTo>
                <a:lnTo>
                  <a:pt x="2051" y="0"/>
                </a:lnTo>
                <a:close/>
                <a:moveTo>
                  <a:pt x="2092" y="0"/>
                </a:moveTo>
                <a:lnTo>
                  <a:pt x="2114" y="0"/>
                </a:lnTo>
                <a:lnTo>
                  <a:pt x="2114" y="6"/>
                </a:lnTo>
                <a:lnTo>
                  <a:pt x="2092" y="6"/>
                </a:lnTo>
                <a:lnTo>
                  <a:pt x="2092" y="0"/>
                </a:lnTo>
                <a:close/>
                <a:moveTo>
                  <a:pt x="2132" y="0"/>
                </a:moveTo>
                <a:lnTo>
                  <a:pt x="2155" y="0"/>
                </a:lnTo>
                <a:lnTo>
                  <a:pt x="2155" y="6"/>
                </a:lnTo>
                <a:lnTo>
                  <a:pt x="2132" y="6"/>
                </a:lnTo>
                <a:lnTo>
                  <a:pt x="2132" y="0"/>
                </a:lnTo>
                <a:close/>
                <a:moveTo>
                  <a:pt x="2172" y="0"/>
                </a:moveTo>
                <a:lnTo>
                  <a:pt x="2195" y="0"/>
                </a:lnTo>
                <a:lnTo>
                  <a:pt x="2195" y="6"/>
                </a:lnTo>
                <a:lnTo>
                  <a:pt x="2172" y="6"/>
                </a:lnTo>
                <a:lnTo>
                  <a:pt x="2172" y="0"/>
                </a:lnTo>
                <a:close/>
                <a:moveTo>
                  <a:pt x="2212" y="0"/>
                </a:moveTo>
                <a:lnTo>
                  <a:pt x="2235" y="0"/>
                </a:lnTo>
                <a:lnTo>
                  <a:pt x="2235" y="6"/>
                </a:lnTo>
                <a:lnTo>
                  <a:pt x="2212" y="6"/>
                </a:lnTo>
                <a:lnTo>
                  <a:pt x="2212" y="0"/>
                </a:lnTo>
                <a:close/>
                <a:moveTo>
                  <a:pt x="2252" y="0"/>
                </a:moveTo>
                <a:lnTo>
                  <a:pt x="2275" y="0"/>
                </a:lnTo>
                <a:lnTo>
                  <a:pt x="2275" y="6"/>
                </a:lnTo>
                <a:lnTo>
                  <a:pt x="2252" y="6"/>
                </a:lnTo>
                <a:lnTo>
                  <a:pt x="2252" y="0"/>
                </a:lnTo>
                <a:close/>
                <a:moveTo>
                  <a:pt x="2293" y="0"/>
                </a:moveTo>
                <a:lnTo>
                  <a:pt x="2316" y="0"/>
                </a:lnTo>
                <a:lnTo>
                  <a:pt x="2316" y="6"/>
                </a:lnTo>
                <a:lnTo>
                  <a:pt x="2293" y="6"/>
                </a:lnTo>
                <a:lnTo>
                  <a:pt x="2293" y="0"/>
                </a:lnTo>
                <a:close/>
                <a:moveTo>
                  <a:pt x="2333" y="0"/>
                </a:moveTo>
                <a:lnTo>
                  <a:pt x="2356" y="0"/>
                </a:lnTo>
                <a:lnTo>
                  <a:pt x="2356" y="6"/>
                </a:lnTo>
                <a:lnTo>
                  <a:pt x="2333" y="6"/>
                </a:lnTo>
                <a:lnTo>
                  <a:pt x="2333" y="0"/>
                </a:lnTo>
                <a:close/>
                <a:moveTo>
                  <a:pt x="2373" y="0"/>
                </a:moveTo>
                <a:lnTo>
                  <a:pt x="2396" y="0"/>
                </a:lnTo>
                <a:lnTo>
                  <a:pt x="2396" y="6"/>
                </a:lnTo>
                <a:lnTo>
                  <a:pt x="2373" y="6"/>
                </a:lnTo>
                <a:lnTo>
                  <a:pt x="2373" y="0"/>
                </a:lnTo>
                <a:close/>
                <a:moveTo>
                  <a:pt x="2413" y="0"/>
                </a:moveTo>
                <a:lnTo>
                  <a:pt x="2436" y="0"/>
                </a:lnTo>
                <a:lnTo>
                  <a:pt x="2436" y="6"/>
                </a:lnTo>
                <a:lnTo>
                  <a:pt x="2413" y="6"/>
                </a:lnTo>
                <a:lnTo>
                  <a:pt x="2413" y="0"/>
                </a:lnTo>
                <a:close/>
                <a:moveTo>
                  <a:pt x="2454" y="0"/>
                </a:moveTo>
                <a:lnTo>
                  <a:pt x="2477" y="0"/>
                </a:lnTo>
                <a:lnTo>
                  <a:pt x="2477" y="6"/>
                </a:lnTo>
                <a:lnTo>
                  <a:pt x="2454" y="6"/>
                </a:lnTo>
                <a:lnTo>
                  <a:pt x="2454" y="0"/>
                </a:lnTo>
                <a:close/>
                <a:moveTo>
                  <a:pt x="2494" y="0"/>
                </a:moveTo>
                <a:lnTo>
                  <a:pt x="2517" y="0"/>
                </a:lnTo>
                <a:lnTo>
                  <a:pt x="2517" y="6"/>
                </a:lnTo>
                <a:lnTo>
                  <a:pt x="2494" y="6"/>
                </a:lnTo>
                <a:lnTo>
                  <a:pt x="2494" y="0"/>
                </a:lnTo>
                <a:close/>
                <a:moveTo>
                  <a:pt x="2534" y="0"/>
                </a:moveTo>
                <a:lnTo>
                  <a:pt x="2557" y="0"/>
                </a:lnTo>
                <a:lnTo>
                  <a:pt x="2557" y="6"/>
                </a:lnTo>
                <a:lnTo>
                  <a:pt x="2534" y="6"/>
                </a:lnTo>
                <a:lnTo>
                  <a:pt x="2534" y="0"/>
                </a:lnTo>
                <a:close/>
                <a:moveTo>
                  <a:pt x="2574" y="0"/>
                </a:moveTo>
                <a:lnTo>
                  <a:pt x="2597" y="0"/>
                </a:lnTo>
                <a:lnTo>
                  <a:pt x="2597" y="6"/>
                </a:lnTo>
                <a:lnTo>
                  <a:pt x="2574" y="6"/>
                </a:lnTo>
                <a:lnTo>
                  <a:pt x="2574" y="0"/>
                </a:lnTo>
                <a:close/>
                <a:moveTo>
                  <a:pt x="2614" y="0"/>
                </a:moveTo>
                <a:lnTo>
                  <a:pt x="2637" y="0"/>
                </a:lnTo>
                <a:lnTo>
                  <a:pt x="2637" y="6"/>
                </a:lnTo>
                <a:lnTo>
                  <a:pt x="2614" y="6"/>
                </a:lnTo>
                <a:lnTo>
                  <a:pt x="2614" y="0"/>
                </a:lnTo>
                <a:close/>
                <a:moveTo>
                  <a:pt x="2655" y="0"/>
                </a:moveTo>
                <a:lnTo>
                  <a:pt x="2678" y="0"/>
                </a:lnTo>
                <a:lnTo>
                  <a:pt x="2678" y="6"/>
                </a:lnTo>
                <a:lnTo>
                  <a:pt x="2655" y="6"/>
                </a:lnTo>
                <a:lnTo>
                  <a:pt x="2655" y="0"/>
                </a:lnTo>
                <a:close/>
                <a:moveTo>
                  <a:pt x="2695" y="0"/>
                </a:moveTo>
                <a:lnTo>
                  <a:pt x="2715" y="0"/>
                </a:lnTo>
                <a:lnTo>
                  <a:pt x="2715" y="6"/>
                </a:lnTo>
                <a:lnTo>
                  <a:pt x="2695" y="6"/>
                </a:lnTo>
                <a:lnTo>
                  <a:pt x="2695" y="0"/>
                </a:lnTo>
                <a:close/>
              </a:path>
            </a:pathLst>
          </a:custGeom>
          <a:solidFill>
            <a:srgbClr val="86888F"/>
          </a:solidFill>
          <a:ln w="1" cap="flat">
            <a:solidFill>
              <a:srgbClr val="86888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2352675" y="2011363"/>
            <a:ext cx="4319588" cy="3308350"/>
          </a:xfrm>
          <a:custGeom>
            <a:avLst/>
            <a:gdLst>
              <a:gd name="T0" fmla="*/ 0 w 22728"/>
              <a:gd name="T1" fmla="*/ 4555 h 17432"/>
              <a:gd name="T2" fmla="*/ 4561 w 22728"/>
              <a:gd name="T3" fmla="*/ 0 h 17432"/>
              <a:gd name="T4" fmla="*/ 4315027 w 22728"/>
              <a:gd name="T5" fmla="*/ 0 h 17432"/>
              <a:gd name="T6" fmla="*/ 4319588 w 22728"/>
              <a:gd name="T7" fmla="*/ 4555 h 17432"/>
              <a:gd name="T8" fmla="*/ 4319588 w 22728"/>
              <a:gd name="T9" fmla="*/ 3303795 h 17432"/>
              <a:gd name="T10" fmla="*/ 4315027 w 22728"/>
              <a:gd name="T11" fmla="*/ 3308350 h 17432"/>
              <a:gd name="T12" fmla="*/ 4561 w 22728"/>
              <a:gd name="T13" fmla="*/ 3308350 h 17432"/>
              <a:gd name="T14" fmla="*/ 0 w 22728"/>
              <a:gd name="T15" fmla="*/ 3303795 h 17432"/>
              <a:gd name="T16" fmla="*/ 0 w 22728"/>
              <a:gd name="T17" fmla="*/ 4555 h 17432"/>
              <a:gd name="T18" fmla="*/ 9123 w 22728"/>
              <a:gd name="T19" fmla="*/ 3303795 h 17432"/>
              <a:gd name="T20" fmla="*/ 4561 w 22728"/>
              <a:gd name="T21" fmla="*/ 3299240 h 17432"/>
              <a:gd name="T22" fmla="*/ 4315027 w 22728"/>
              <a:gd name="T23" fmla="*/ 3299240 h 17432"/>
              <a:gd name="T24" fmla="*/ 4310465 w 22728"/>
              <a:gd name="T25" fmla="*/ 3303795 h 17432"/>
              <a:gd name="T26" fmla="*/ 4310465 w 22728"/>
              <a:gd name="T27" fmla="*/ 4555 h 17432"/>
              <a:gd name="T28" fmla="*/ 4315027 w 22728"/>
              <a:gd name="T29" fmla="*/ 9110 h 17432"/>
              <a:gd name="T30" fmla="*/ 4561 w 22728"/>
              <a:gd name="T31" fmla="*/ 9110 h 17432"/>
              <a:gd name="T32" fmla="*/ 9123 w 22728"/>
              <a:gd name="T33" fmla="*/ 4555 h 17432"/>
              <a:gd name="T34" fmla="*/ 9123 w 22728"/>
              <a:gd name="T35" fmla="*/ 3303795 h 17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2728" h="1743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22704" y="0"/>
                </a:lnTo>
                <a:cubicBezTo>
                  <a:pt x="22718" y="0"/>
                  <a:pt x="22728" y="11"/>
                  <a:pt x="22728" y="24"/>
                </a:cubicBezTo>
                <a:lnTo>
                  <a:pt x="22728" y="17408"/>
                </a:lnTo>
                <a:cubicBezTo>
                  <a:pt x="22728" y="17422"/>
                  <a:pt x="22718" y="17432"/>
                  <a:pt x="22704" y="17432"/>
                </a:cubicBezTo>
                <a:lnTo>
                  <a:pt x="24" y="17432"/>
                </a:lnTo>
                <a:cubicBezTo>
                  <a:pt x="11" y="17432"/>
                  <a:pt x="0" y="17422"/>
                  <a:pt x="0" y="17408"/>
                </a:cubicBezTo>
                <a:lnTo>
                  <a:pt x="0" y="24"/>
                </a:lnTo>
                <a:close/>
                <a:moveTo>
                  <a:pt x="48" y="17408"/>
                </a:moveTo>
                <a:lnTo>
                  <a:pt x="24" y="17384"/>
                </a:lnTo>
                <a:lnTo>
                  <a:pt x="22704" y="17384"/>
                </a:lnTo>
                <a:lnTo>
                  <a:pt x="22680" y="17408"/>
                </a:lnTo>
                <a:lnTo>
                  <a:pt x="22680" y="24"/>
                </a:lnTo>
                <a:lnTo>
                  <a:pt x="22704" y="48"/>
                </a:lnTo>
                <a:lnTo>
                  <a:pt x="24" y="48"/>
                </a:lnTo>
                <a:lnTo>
                  <a:pt x="48" y="24"/>
                </a:lnTo>
                <a:lnTo>
                  <a:pt x="48" y="17408"/>
                </a:lnTo>
                <a:close/>
              </a:path>
            </a:pathLst>
          </a:custGeom>
          <a:solidFill>
            <a:srgbClr val="BFBFBF"/>
          </a:solidFill>
          <a:ln w="1" cap="flat">
            <a:solidFill>
              <a:srgbClr val="BFBFB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44900" y="2941638"/>
            <a:ext cx="1724025" cy="2379662"/>
          </a:xfrm>
          <a:prstGeom prst="rect">
            <a:avLst/>
          </a:prstGeom>
          <a:solidFill>
            <a:srgbClr val="86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44900" y="2540000"/>
            <a:ext cx="1724025" cy="401638"/>
          </a:xfrm>
          <a:prstGeom prst="rect">
            <a:avLst/>
          </a:prstGeo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44900" y="2274888"/>
            <a:ext cx="1724025" cy="265112"/>
          </a:xfrm>
          <a:prstGeom prst="rect">
            <a:avLst/>
          </a:prstGeom>
          <a:solidFill>
            <a:srgbClr val="FF99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52675" y="2016125"/>
            <a:ext cx="7938" cy="3298825"/>
          </a:xfrm>
          <a:prstGeom prst="rect">
            <a:avLst/>
          </a:prstGeom>
          <a:solidFill>
            <a:srgbClr val="86888F"/>
          </a:solidFill>
          <a:ln w="1">
            <a:solidFill>
              <a:srgbClr val="86888F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2281238" y="2011363"/>
            <a:ext cx="76200" cy="3308350"/>
          </a:xfrm>
          <a:custGeom>
            <a:avLst/>
            <a:gdLst>
              <a:gd name="T0" fmla="*/ 0 w 48"/>
              <a:gd name="T1" fmla="*/ 3298825 h 2084"/>
              <a:gd name="T2" fmla="*/ 76200 w 48"/>
              <a:gd name="T3" fmla="*/ 3298825 h 2084"/>
              <a:gd name="T4" fmla="*/ 76200 w 48"/>
              <a:gd name="T5" fmla="*/ 3308350 h 2084"/>
              <a:gd name="T6" fmla="*/ 0 w 48"/>
              <a:gd name="T7" fmla="*/ 3308350 h 2084"/>
              <a:gd name="T8" fmla="*/ 0 w 48"/>
              <a:gd name="T9" fmla="*/ 3298825 h 2084"/>
              <a:gd name="T10" fmla="*/ 0 w 48"/>
              <a:gd name="T11" fmla="*/ 2749550 h 2084"/>
              <a:gd name="T12" fmla="*/ 76200 w 48"/>
              <a:gd name="T13" fmla="*/ 2749550 h 2084"/>
              <a:gd name="T14" fmla="*/ 76200 w 48"/>
              <a:gd name="T15" fmla="*/ 2759075 h 2084"/>
              <a:gd name="T16" fmla="*/ 0 w 48"/>
              <a:gd name="T17" fmla="*/ 2759075 h 2084"/>
              <a:gd name="T18" fmla="*/ 0 w 48"/>
              <a:gd name="T19" fmla="*/ 2749550 h 2084"/>
              <a:gd name="T20" fmla="*/ 0 w 48"/>
              <a:gd name="T21" fmla="*/ 2200275 h 2084"/>
              <a:gd name="T22" fmla="*/ 76200 w 48"/>
              <a:gd name="T23" fmla="*/ 2200275 h 2084"/>
              <a:gd name="T24" fmla="*/ 76200 w 48"/>
              <a:gd name="T25" fmla="*/ 2209800 h 2084"/>
              <a:gd name="T26" fmla="*/ 0 w 48"/>
              <a:gd name="T27" fmla="*/ 2209800 h 2084"/>
              <a:gd name="T28" fmla="*/ 0 w 48"/>
              <a:gd name="T29" fmla="*/ 2200275 h 2084"/>
              <a:gd name="T30" fmla="*/ 0 w 48"/>
              <a:gd name="T31" fmla="*/ 1651000 h 2084"/>
              <a:gd name="T32" fmla="*/ 76200 w 48"/>
              <a:gd name="T33" fmla="*/ 1651000 h 2084"/>
              <a:gd name="T34" fmla="*/ 76200 w 48"/>
              <a:gd name="T35" fmla="*/ 1660525 h 2084"/>
              <a:gd name="T36" fmla="*/ 0 w 48"/>
              <a:gd name="T37" fmla="*/ 1660525 h 2084"/>
              <a:gd name="T38" fmla="*/ 0 w 48"/>
              <a:gd name="T39" fmla="*/ 1651000 h 2084"/>
              <a:gd name="T40" fmla="*/ 0 w 48"/>
              <a:gd name="T41" fmla="*/ 1100138 h 2084"/>
              <a:gd name="T42" fmla="*/ 76200 w 48"/>
              <a:gd name="T43" fmla="*/ 1100138 h 2084"/>
              <a:gd name="T44" fmla="*/ 76200 w 48"/>
              <a:gd name="T45" fmla="*/ 1109663 h 2084"/>
              <a:gd name="T46" fmla="*/ 0 w 48"/>
              <a:gd name="T47" fmla="*/ 1109663 h 2084"/>
              <a:gd name="T48" fmla="*/ 0 w 48"/>
              <a:gd name="T49" fmla="*/ 1100138 h 2084"/>
              <a:gd name="T50" fmla="*/ 0 w 48"/>
              <a:gd name="T51" fmla="*/ 550863 h 2084"/>
              <a:gd name="T52" fmla="*/ 76200 w 48"/>
              <a:gd name="T53" fmla="*/ 550863 h 2084"/>
              <a:gd name="T54" fmla="*/ 76200 w 48"/>
              <a:gd name="T55" fmla="*/ 558800 h 2084"/>
              <a:gd name="T56" fmla="*/ 0 w 48"/>
              <a:gd name="T57" fmla="*/ 558800 h 2084"/>
              <a:gd name="T58" fmla="*/ 0 w 48"/>
              <a:gd name="T59" fmla="*/ 550863 h 2084"/>
              <a:gd name="T60" fmla="*/ 0 w 48"/>
              <a:gd name="T61" fmla="*/ 0 h 2084"/>
              <a:gd name="T62" fmla="*/ 76200 w 48"/>
              <a:gd name="T63" fmla="*/ 0 h 2084"/>
              <a:gd name="T64" fmla="*/ 76200 w 48"/>
              <a:gd name="T65" fmla="*/ 9525 h 2084"/>
              <a:gd name="T66" fmla="*/ 0 w 48"/>
              <a:gd name="T67" fmla="*/ 9525 h 2084"/>
              <a:gd name="T68" fmla="*/ 0 w 48"/>
              <a:gd name="T69" fmla="*/ 0 h 20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8" h="2084">
                <a:moveTo>
                  <a:pt x="0" y="2078"/>
                </a:moveTo>
                <a:lnTo>
                  <a:pt x="48" y="2078"/>
                </a:lnTo>
                <a:lnTo>
                  <a:pt x="48" y="2084"/>
                </a:lnTo>
                <a:lnTo>
                  <a:pt x="0" y="2084"/>
                </a:lnTo>
                <a:lnTo>
                  <a:pt x="0" y="2078"/>
                </a:lnTo>
                <a:close/>
                <a:moveTo>
                  <a:pt x="0" y="1732"/>
                </a:moveTo>
                <a:lnTo>
                  <a:pt x="48" y="1732"/>
                </a:lnTo>
                <a:lnTo>
                  <a:pt x="48" y="1738"/>
                </a:lnTo>
                <a:lnTo>
                  <a:pt x="0" y="1738"/>
                </a:lnTo>
                <a:lnTo>
                  <a:pt x="0" y="1732"/>
                </a:lnTo>
                <a:close/>
                <a:moveTo>
                  <a:pt x="0" y="1386"/>
                </a:moveTo>
                <a:lnTo>
                  <a:pt x="48" y="1386"/>
                </a:lnTo>
                <a:lnTo>
                  <a:pt x="48" y="1392"/>
                </a:lnTo>
                <a:lnTo>
                  <a:pt x="0" y="1392"/>
                </a:lnTo>
                <a:lnTo>
                  <a:pt x="0" y="1386"/>
                </a:lnTo>
                <a:close/>
                <a:moveTo>
                  <a:pt x="0" y="1040"/>
                </a:moveTo>
                <a:lnTo>
                  <a:pt x="48" y="1040"/>
                </a:lnTo>
                <a:lnTo>
                  <a:pt x="48" y="1046"/>
                </a:lnTo>
                <a:lnTo>
                  <a:pt x="0" y="1046"/>
                </a:lnTo>
                <a:lnTo>
                  <a:pt x="0" y="1040"/>
                </a:lnTo>
                <a:close/>
                <a:moveTo>
                  <a:pt x="0" y="693"/>
                </a:moveTo>
                <a:lnTo>
                  <a:pt x="48" y="693"/>
                </a:lnTo>
                <a:lnTo>
                  <a:pt x="48" y="699"/>
                </a:lnTo>
                <a:lnTo>
                  <a:pt x="0" y="699"/>
                </a:lnTo>
                <a:lnTo>
                  <a:pt x="0" y="693"/>
                </a:lnTo>
                <a:close/>
                <a:moveTo>
                  <a:pt x="0" y="347"/>
                </a:moveTo>
                <a:lnTo>
                  <a:pt x="48" y="347"/>
                </a:lnTo>
                <a:lnTo>
                  <a:pt x="48" y="352"/>
                </a:lnTo>
                <a:lnTo>
                  <a:pt x="0" y="352"/>
                </a:lnTo>
                <a:lnTo>
                  <a:pt x="0" y="347"/>
                </a:lnTo>
                <a:close/>
                <a:moveTo>
                  <a:pt x="0" y="0"/>
                </a:moveTo>
                <a:lnTo>
                  <a:pt x="48" y="0"/>
                </a:lnTo>
                <a:lnTo>
                  <a:pt x="48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88F"/>
          </a:solidFill>
          <a:ln w="1" cap="flat">
            <a:solidFill>
              <a:srgbClr val="86888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57438" y="5310188"/>
            <a:ext cx="4310062" cy="9525"/>
          </a:xfrm>
          <a:prstGeom prst="rect">
            <a:avLst/>
          </a:prstGeom>
          <a:solidFill>
            <a:srgbClr val="86888F"/>
          </a:solidFill>
          <a:ln w="1">
            <a:solidFill>
              <a:srgbClr val="86888F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2352675" y="5314950"/>
            <a:ext cx="4319588" cy="73025"/>
          </a:xfrm>
          <a:custGeom>
            <a:avLst/>
            <a:gdLst>
              <a:gd name="T0" fmla="*/ 7938 w 2721"/>
              <a:gd name="T1" fmla="*/ 0 h 46"/>
              <a:gd name="T2" fmla="*/ 7938 w 2721"/>
              <a:gd name="T3" fmla="*/ 73025 h 46"/>
              <a:gd name="T4" fmla="*/ 0 w 2721"/>
              <a:gd name="T5" fmla="*/ 73025 h 46"/>
              <a:gd name="T6" fmla="*/ 0 w 2721"/>
              <a:gd name="T7" fmla="*/ 0 h 46"/>
              <a:gd name="T8" fmla="*/ 7938 w 2721"/>
              <a:gd name="T9" fmla="*/ 0 h 46"/>
              <a:gd name="T10" fmla="*/ 4319588 w 2721"/>
              <a:gd name="T11" fmla="*/ 0 h 46"/>
              <a:gd name="T12" fmla="*/ 4319588 w 2721"/>
              <a:gd name="T13" fmla="*/ 73025 h 46"/>
              <a:gd name="T14" fmla="*/ 4310063 w 2721"/>
              <a:gd name="T15" fmla="*/ 73025 h 46"/>
              <a:gd name="T16" fmla="*/ 4310063 w 2721"/>
              <a:gd name="T17" fmla="*/ 0 h 46"/>
              <a:gd name="T18" fmla="*/ 4319588 w 2721"/>
              <a:gd name="T19" fmla="*/ 0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21" h="46">
                <a:moveTo>
                  <a:pt x="5" y="0"/>
                </a:moveTo>
                <a:lnTo>
                  <a:pt x="5" y="46"/>
                </a:lnTo>
                <a:lnTo>
                  <a:pt x="0" y="46"/>
                </a:lnTo>
                <a:lnTo>
                  <a:pt x="0" y="0"/>
                </a:lnTo>
                <a:lnTo>
                  <a:pt x="5" y="0"/>
                </a:lnTo>
                <a:close/>
                <a:moveTo>
                  <a:pt x="2721" y="0"/>
                </a:moveTo>
                <a:lnTo>
                  <a:pt x="2721" y="46"/>
                </a:lnTo>
                <a:lnTo>
                  <a:pt x="2715" y="46"/>
                </a:lnTo>
                <a:lnTo>
                  <a:pt x="2715" y="0"/>
                </a:lnTo>
                <a:lnTo>
                  <a:pt x="2721" y="0"/>
                </a:lnTo>
                <a:close/>
              </a:path>
            </a:pathLst>
          </a:custGeom>
          <a:solidFill>
            <a:srgbClr val="86888F"/>
          </a:solidFill>
          <a:ln w="1" cap="flat">
            <a:solidFill>
              <a:srgbClr val="86888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998663" y="5162550"/>
            <a:ext cx="2635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0</a:t>
            </a:r>
            <a:endParaRPr lang="en-US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58963" y="4613275"/>
            <a:ext cx="403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20</a:t>
            </a:r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58963" y="4062413"/>
            <a:ext cx="4032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40</a:t>
            </a:r>
            <a:endParaRPr lang="en-US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58963" y="3511550"/>
            <a:ext cx="403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60</a:t>
            </a:r>
            <a:endParaRPr lang="en-US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858963" y="2962275"/>
            <a:ext cx="403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80</a:t>
            </a:r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717675" y="2413000"/>
            <a:ext cx="5461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100</a:t>
            </a:r>
            <a:endParaRPr lang="en-US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17675" y="1863725"/>
            <a:ext cx="5461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120</a:t>
            </a:r>
            <a:endParaRPr lang="en-US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887663" y="5457825"/>
            <a:ext cx="33734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1900" b="1">
                <a:solidFill>
                  <a:srgbClr val="002040"/>
                </a:solidFill>
              </a:rPr>
              <a:t>AVG-Highly Cache Sensitive</a:t>
            </a:r>
            <a:endParaRPr lang="en-US" alt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-5400000">
            <a:off x="699294" y="3498057"/>
            <a:ext cx="1758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b="1">
                <a:solidFill>
                  <a:srgbClr val="002040"/>
                </a:solidFill>
              </a:rPr>
              <a:t>(Hits/Miss) PKI</a:t>
            </a:r>
            <a:endParaRPr lang="en-US" altLang="en-US"/>
          </a:p>
        </p:txBody>
      </p:sp>
      <p:sp>
        <p:nvSpPr>
          <p:cNvPr id="1024" name="Rectangle 31"/>
          <p:cNvSpPr>
            <a:spLocks noChangeArrowheads="1"/>
          </p:cNvSpPr>
          <p:nvPr/>
        </p:nvSpPr>
        <p:spPr bwMode="auto">
          <a:xfrm>
            <a:off x="5465763" y="2219325"/>
            <a:ext cx="2792412" cy="2778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en-US" altLang="en-US" b="1">
                <a:solidFill>
                  <a:srgbClr val="002040"/>
                </a:solidFill>
              </a:rPr>
              <a:t>Misses PKI</a:t>
            </a:r>
            <a:endParaRPr lang="en-US" altLang="en-US"/>
          </a:p>
        </p:txBody>
      </p:sp>
      <p:sp>
        <p:nvSpPr>
          <p:cNvPr id="1028" name="Rectangle 34"/>
          <p:cNvSpPr>
            <a:spLocks noChangeArrowheads="1"/>
          </p:cNvSpPr>
          <p:nvPr/>
        </p:nvSpPr>
        <p:spPr bwMode="auto">
          <a:xfrm>
            <a:off x="5465763" y="2597150"/>
            <a:ext cx="2792412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en-US" altLang="en-US" b="1">
                <a:solidFill>
                  <a:srgbClr val="002040"/>
                </a:solidFill>
              </a:rPr>
              <a:t>Inter-Wavefront Hits PKI</a:t>
            </a:r>
            <a:endParaRPr lang="en-US" altLang="en-US"/>
          </a:p>
        </p:txBody>
      </p:sp>
      <p:sp>
        <p:nvSpPr>
          <p:cNvPr id="1031" name="Rectangle 37"/>
          <p:cNvSpPr>
            <a:spLocks noChangeArrowheads="1"/>
          </p:cNvSpPr>
          <p:nvPr/>
        </p:nvSpPr>
        <p:spPr bwMode="auto">
          <a:xfrm>
            <a:off x="5449888" y="3987800"/>
            <a:ext cx="2808287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en-US" altLang="en-US" b="1">
                <a:solidFill>
                  <a:srgbClr val="002040"/>
                </a:solidFill>
              </a:rPr>
              <a:t>Intra-Wavefront Hits PKI</a:t>
            </a:r>
            <a:endParaRPr lang="en-US" altLang="en-US"/>
          </a:p>
        </p:txBody>
      </p:sp>
      <p:sp>
        <p:nvSpPr>
          <p:cNvPr id="2664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14388" y="1089025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Quantifying intra-/inter-wavefront locality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281363" y="2663825"/>
            <a:ext cx="2449512" cy="3097213"/>
          </a:xfrm>
          <a:prstGeom prst="ellipse">
            <a:avLst/>
          </a:prstGeom>
          <a:noFill/>
          <a:ln w="25400">
            <a:solidFill>
              <a:srgbClr val="001F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024" grpId="0" animBg="1"/>
      <p:bldP spid="1028" grpId="0" animBg="1"/>
      <p:bldP spid="1031" grpId="0" animBg="1"/>
      <p:bldP spid="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27088" y="1089025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Observation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717550" y="1651000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Issue-level scheduler chooses the access stream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5273675"/>
            <a:ext cx="1079500" cy="67627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latin typeface="+mn-lt"/>
                <a:ea typeface="+mn-ea"/>
              </a:rPr>
              <a:t>Memory System</a:t>
            </a:r>
            <a:endParaRPr lang="en-CA" dirty="0">
              <a:latin typeface="+mn-lt"/>
              <a:ea typeface="+mn-ea"/>
            </a:endParaRPr>
          </a:p>
        </p:txBody>
      </p:sp>
      <p:cxnSp>
        <p:nvCxnSpPr>
          <p:cNvPr id="6" name="Curved Connector 5"/>
          <p:cNvCxnSpPr>
            <a:cxnSpLocks noChangeShapeType="1"/>
          </p:cNvCxnSpPr>
          <p:nvPr/>
        </p:nvCxnSpPr>
        <p:spPr bwMode="auto">
          <a:xfrm rot="16200000" flipH="1">
            <a:off x="-357188" y="3243263"/>
            <a:ext cx="1431925" cy="36195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rot="16200000" flipH="1">
            <a:off x="1122363" y="3259137"/>
            <a:ext cx="1377950" cy="384175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03575" y="2595563"/>
            <a:ext cx="1223963" cy="730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 err="1">
                <a:latin typeface="+mn-lt"/>
                <a:ea typeface="+mn-ea"/>
              </a:rPr>
              <a:t>Wavefront</a:t>
            </a:r>
            <a:r>
              <a:rPr lang="en-CA" dirty="0">
                <a:latin typeface="+mn-lt"/>
                <a:ea typeface="+mn-ea"/>
              </a:rPr>
              <a:t> Scheduler</a:t>
            </a:r>
            <a:endParaRPr lang="en-CA" dirty="0">
              <a:latin typeface="+mn-lt"/>
              <a:ea typeface="+mn-ea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535488" y="1989138"/>
            <a:ext cx="36512" cy="47529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451725" y="2595563"/>
            <a:ext cx="1296988" cy="730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 err="1">
                <a:latin typeface="+mn-lt"/>
                <a:ea typeface="+mn-ea"/>
              </a:rPr>
              <a:t>Wavefront</a:t>
            </a:r>
            <a:r>
              <a:rPr lang="en-CA" dirty="0">
                <a:latin typeface="+mn-lt"/>
                <a:ea typeface="+mn-ea"/>
              </a:rPr>
              <a:t> Scheduler</a:t>
            </a:r>
            <a:endParaRPr lang="en-CA" dirty="0">
              <a:latin typeface="+mn-lt"/>
              <a:ea typeface="+mn-ea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03275" y="2060575"/>
            <a:ext cx="297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Round Robin Scheduler</a:t>
            </a:r>
          </a:p>
        </p:txBody>
      </p:sp>
      <p:cxnSp>
        <p:nvCxnSpPr>
          <p:cNvPr id="29" name="Straight Arrow Connector 28"/>
          <p:cNvCxnSpPr>
            <a:cxnSpLocks noChangeShapeType="1"/>
            <a:stCxn id="10" idx="2"/>
          </p:cNvCxnSpPr>
          <p:nvPr/>
        </p:nvCxnSpPr>
        <p:spPr bwMode="auto">
          <a:xfrm>
            <a:off x="3816350" y="3325813"/>
            <a:ext cx="0" cy="1947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  <a:stCxn id="18" idx="2"/>
            <a:endCxn id="38" idx="0"/>
          </p:cNvCxnSpPr>
          <p:nvPr/>
        </p:nvCxnSpPr>
        <p:spPr bwMode="auto">
          <a:xfrm>
            <a:off x="8101013" y="3325813"/>
            <a:ext cx="34925" cy="180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596188" y="5129213"/>
            <a:ext cx="1079500" cy="67627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latin typeface="+mn-lt"/>
                <a:ea typeface="+mn-ea"/>
              </a:rPr>
              <a:t>Memory System</a:t>
            </a:r>
            <a:endParaRPr lang="en-CA" dirty="0">
              <a:latin typeface="+mn-lt"/>
              <a:ea typeface="+mn-ea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16463" y="2036763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Greedy then Oldest Scheduler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93713" y="295751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66763" y="2959100"/>
            <a:ext cx="9382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,B,C,D…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51275" y="4346575"/>
            <a:ext cx="34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087563" y="3768725"/>
            <a:ext cx="103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17538" y="3733800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71913" y="3411538"/>
            <a:ext cx="346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WX</a:t>
            </a:r>
          </a:p>
          <a:p>
            <a:pPr eaLnBrk="1" hangingPunct="1"/>
            <a:r>
              <a:rPr lang="en-CA" altLang="en-US" sz="1400"/>
              <a:t>Y</a:t>
            </a:r>
          </a:p>
          <a:p>
            <a:pPr eaLnBrk="1" hangingPunct="1"/>
            <a:r>
              <a:rPr lang="en-CA" altLang="en-US" sz="1400"/>
              <a:t>Z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 rot="5400000">
            <a:off x="871538" y="3233737"/>
            <a:ext cx="433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5400000">
            <a:off x="2339182" y="3250406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055813" y="3017838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8186738" y="4203700"/>
            <a:ext cx="346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8186738" y="3295650"/>
            <a:ext cx="346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cxnSp>
        <p:nvCxnSpPr>
          <p:cNvPr id="64" name="Curved Connector 63"/>
          <p:cNvCxnSpPr>
            <a:cxnSpLocks noChangeShapeType="1"/>
          </p:cNvCxnSpPr>
          <p:nvPr/>
        </p:nvCxnSpPr>
        <p:spPr bwMode="auto">
          <a:xfrm rot="16200000" flipH="1">
            <a:off x="4122738" y="3260725"/>
            <a:ext cx="1430337" cy="360363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Curved Connector 64"/>
          <p:cNvCxnSpPr>
            <a:cxnSpLocks noChangeShapeType="1"/>
          </p:cNvCxnSpPr>
          <p:nvPr/>
        </p:nvCxnSpPr>
        <p:spPr bwMode="auto">
          <a:xfrm rot="16200000" flipH="1">
            <a:off x="5603082" y="3275806"/>
            <a:ext cx="1376362" cy="384175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033963" y="3065463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A,B,C,D…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 rot="5400000">
            <a:off x="5349875" y="324961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549275" y="2959100"/>
            <a:ext cx="1008063" cy="2905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195638" y="2579688"/>
            <a:ext cx="1231900" cy="763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871913" y="4383088"/>
            <a:ext cx="288925" cy="8588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881438" y="3429000"/>
            <a:ext cx="287337" cy="917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055813" y="3017838"/>
            <a:ext cx="976312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089525" y="3786188"/>
            <a:ext cx="1138238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88900" y="2355850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633538" y="2355850"/>
            <a:ext cx="900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1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657725" y="2360613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994400" y="2395538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1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060950" y="3049588"/>
            <a:ext cx="1139825" cy="3063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451725" y="2586038"/>
            <a:ext cx="1296988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142288" y="4211638"/>
            <a:ext cx="390525" cy="892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8142288" y="3357563"/>
            <a:ext cx="390525" cy="833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097463" y="380682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A,B,C,D…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508625" y="3373438"/>
            <a:ext cx="287338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8" grpId="0" animBg="1"/>
      <p:bldP spid="25" grpId="0"/>
      <p:bldP spid="38" grpId="0" animBg="1"/>
      <p:bldP spid="45" grpId="0"/>
      <p:bldP spid="46" grpId="0"/>
      <p:bldP spid="52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2" grpId="0"/>
      <p:bldP spid="63" grpId="0"/>
      <p:bldP spid="69" grpId="0"/>
      <p:bldP spid="70" grpId="0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7" grpId="0"/>
      <p:bldP spid="88" grpId="0"/>
      <p:bldP spid="89" grpId="0"/>
      <p:bldP spid="90" grpId="0"/>
      <p:bldP spid="91" grpId="0" animBg="1"/>
      <p:bldP spid="92" grpId="0" animBg="1"/>
      <p:bldP spid="95" grpId="0" animBg="1"/>
      <p:bldP spid="96" grpId="0" animBg="1"/>
      <p:bldP spid="75" grpId="0"/>
      <p:bldP spid="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63988" y="2352675"/>
            <a:ext cx="269875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1375" y="2354263"/>
            <a:ext cx="93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A,B,C,D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76413" y="2352675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E,F,G,H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7313" y="235585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I,J,K,L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92488" y="2354263"/>
            <a:ext cx="935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A,B,C,D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4663" y="2354263"/>
            <a:ext cx="935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E,F,G,H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700" y="235585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I,J,K,L</a:t>
            </a:r>
          </a:p>
        </p:txBody>
      </p:sp>
      <p:sp>
        <p:nvSpPr>
          <p:cNvPr id="11" name="Left Brace 10"/>
          <p:cNvSpPr>
            <a:spLocks/>
          </p:cNvSpPr>
          <p:nvPr/>
        </p:nvSpPr>
        <p:spPr bwMode="auto">
          <a:xfrm rot="-5400000">
            <a:off x="1150143" y="2351882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39813" y="2909888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13" name="Left Brace 12"/>
          <p:cNvSpPr>
            <a:spLocks/>
          </p:cNvSpPr>
          <p:nvPr/>
        </p:nvSpPr>
        <p:spPr bwMode="auto">
          <a:xfrm rot="-5400000">
            <a:off x="2005806" y="23550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95475" y="29130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36850" y="292417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16" name="Left Brace 15"/>
          <p:cNvSpPr>
            <a:spLocks/>
          </p:cNvSpPr>
          <p:nvPr/>
        </p:nvSpPr>
        <p:spPr bwMode="auto">
          <a:xfrm rot="-5400000">
            <a:off x="2856706" y="23550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17" name="Left Brace 16"/>
          <p:cNvSpPr>
            <a:spLocks/>
          </p:cNvSpPr>
          <p:nvPr/>
        </p:nvSpPr>
        <p:spPr bwMode="auto">
          <a:xfrm rot="-5400000">
            <a:off x="3709193" y="2364582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98863" y="2922588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19" name="Left Brace 18"/>
          <p:cNvSpPr>
            <a:spLocks/>
          </p:cNvSpPr>
          <p:nvPr/>
        </p:nvSpPr>
        <p:spPr bwMode="auto">
          <a:xfrm rot="-5400000">
            <a:off x="4564856" y="23677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56113" y="2925763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97488" y="2936875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22" name="Left Brace 21"/>
          <p:cNvSpPr>
            <a:spLocks/>
          </p:cNvSpPr>
          <p:nvPr/>
        </p:nvSpPr>
        <p:spPr bwMode="auto">
          <a:xfrm rot="-5400000">
            <a:off x="5415756" y="23677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4375" y="1828800"/>
            <a:ext cx="453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Optimal Replacement using RR scheduler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12800" y="4473575"/>
            <a:ext cx="594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LRU replacement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89000" y="5000625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A,B,C,D</a:t>
            </a:r>
          </a:p>
        </p:txBody>
      </p:sp>
      <p:sp>
        <p:nvSpPr>
          <p:cNvPr id="38" name="Left Brace 37"/>
          <p:cNvSpPr>
            <a:spLocks/>
          </p:cNvSpPr>
          <p:nvPr/>
        </p:nvSpPr>
        <p:spPr bwMode="auto">
          <a:xfrm rot="-5400000">
            <a:off x="1198562" y="4997451"/>
            <a:ext cx="231775" cy="850900"/>
          </a:xfrm>
          <a:prstGeom prst="leftBrace">
            <a:avLst>
              <a:gd name="adj1" fmla="val 8362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87438" y="555625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55775" y="4986338"/>
            <a:ext cx="93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A,B,C,D</a:t>
            </a: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-5400000">
            <a:off x="2072481" y="49966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962150" y="5554663"/>
            <a:ext cx="53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706688" y="499745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E,F,G,H</a:t>
            </a:r>
          </a:p>
        </p:txBody>
      </p:sp>
      <p:sp>
        <p:nvSpPr>
          <p:cNvPr id="44" name="Left Brace 43"/>
          <p:cNvSpPr>
            <a:spLocks/>
          </p:cNvSpPr>
          <p:nvPr/>
        </p:nvSpPr>
        <p:spPr bwMode="auto">
          <a:xfrm rot="-5400000">
            <a:off x="2936875" y="4999038"/>
            <a:ext cx="231775" cy="850900"/>
          </a:xfrm>
          <a:prstGeom prst="leftBrace">
            <a:avLst>
              <a:gd name="adj1" fmla="val 8362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827338" y="5557838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24250" y="4983163"/>
            <a:ext cx="93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E,F,G,H</a:t>
            </a:r>
          </a:p>
        </p:txBody>
      </p:sp>
      <p:sp>
        <p:nvSpPr>
          <p:cNvPr id="47" name="Left Brace 46"/>
          <p:cNvSpPr>
            <a:spLocks/>
          </p:cNvSpPr>
          <p:nvPr/>
        </p:nvSpPr>
        <p:spPr bwMode="auto">
          <a:xfrm rot="-5400000">
            <a:off x="3804443" y="49966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695700" y="5554663"/>
            <a:ext cx="53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425950" y="5000625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I,J,K,L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37075" y="5567363"/>
            <a:ext cx="53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51" name="Left Brace 50"/>
          <p:cNvSpPr>
            <a:spLocks/>
          </p:cNvSpPr>
          <p:nvPr/>
        </p:nvSpPr>
        <p:spPr bwMode="auto">
          <a:xfrm rot="-5400000">
            <a:off x="4656137" y="4999038"/>
            <a:ext cx="231775" cy="850900"/>
          </a:xfrm>
          <a:prstGeom prst="leftBrace">
            <a:avLst>
              <a:gd name="adj1" fmla="val 8362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310188" y="499903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I,J,K,L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386388" y="55800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54" name="Left Brace 53"/>
          <p:cNvSpPr>
            <a:spLocks/>
          </p:cNvSpPr>
          <p:nvPr/>
        </p:nvSpPr>
        <p:spPr bwMode="auto">
          <a:xfrm rot="-5400000">
            <a:off x="5506244" y="5010944"/>
            <a:ext cx="233362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55" name="Rectangle 54"/>
          <p:cNvSpPr/>
          <p:nvPr/>
        </p:nvSpPr>
        <p:spPr>
          <a:xfrm>
            <a:off x="2022475" y="3659188"/>
            <a:ext cx="433388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56" name="Rectangle 55"/>
          <p:cNvSpPr/>
          <p:nvPr/>
        </p:nvSpPr>
        <p:spPr>
          <a:xfrm>
            <a:off x="2455863" y="3659188"/>
            <a:ext cx="433387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57" name="Rectangle 56"/>
          <p:cNvSpPr/>
          <p:nvPr/>
        </p:nvSpPr>
        <p:spPr>
          <a:xfrm>
            <a:off x="2889250" y="3659188"/>
            <a:ext cx="434975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58" name="Rectangle 57"/>
          <p:cNvSpPr/>
          <p:nvPr/>
        </p:nvSpPr>
        <p:spPr>
          <a:xfrm>
            <a:off x="3324225" y="3659188"/>
            <a:ext cx="433388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2022475" y="3663950"/>
            <a:ext cx="433388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A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2455863" y="3663950"/>
            <a:ext cx="433387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B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2889250" y="3663950"/>
            <a:ext cx="434975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C</a:t>
            </a:r>
            <a:endParaRPr lang="en-CA" dirty="0"/>
          </a:p>
        </p:txBody>
      </p:sp>
      <p:sp>
        <p:nvSpPr>
          <p:cNvPr id="26" name="Rectangle 25"/>
          <p:cNvSpPr/>
          <p:nvPr/>
        </p:nvSpPr>
        <p:spPr>
          <a:xfrm>
            <a:off x="3324225" y="3659188"/>
            <a:ext cx="433388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D</a:t>
            </a:r>
            <a:endParaRPr lang="en-CA" dirty="0"/>
          </a:p>
        </p:txBody>
      </p: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>
            <a:off x="971550" y="2138363"/>
            <a:ext cx="0" cy="236537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948488" y="1828800"/>
            <a:ext cx="174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4 hits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948488" y="4514850"/>
            <a:ext cx="174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12 hits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22638" y="3663950"/>
            <a:ext cx="433387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324225" y="3659188"/>
            <a:ext cx="433388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F</a:t>
            </a:r>
            <a:endParaRPr lang="en-CA" dirty="0"/>
          </a:p>
        </p:txBody>
      </p:sp>
      <p:sp>
        <p:nvSpPr>
          <p:cNvPr id="32" name="Rectangle 31"/>
          <p:cNvSpPr/>
          <p:nvPr/>
        </p:nvSpPr>
        <p:spPr>
          <a:xfrm>
            <a:off x="3322638" y="3659188"/>
            <a:ext cx="433387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L</a:t>
            </a:r>
            <a:endParaRPr lang="en-CA" dirty="0"/>
          </a:p>
        </p:txBody>
      </p:sp>
      <p:sp>
        <p:nvSpPr>
          <p:cNvPr id="65" name="Explosion 1 64"/>
          <p:cNvSpPr>
            <a:spLocks noChangeArrowheads="1"/>
          </p:cNvSpPr>
          <p:nvPr/>
        </p:nvSpPr>
        <p:spPr bwMode="auto">
          <a:xfrm>
            <a:off x="3440113" y="2138363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6" name="Explosion 1 65"/>
          <p:cNvSpPr>
            <a:spLocks noChangeArrowheads="1"/>
          </p:cNvSpPr>
          <p:nvPr/>
        </p:nvSpPr>
        <p:spPr bwMode="auto">
          <a:xfrm>
            <a:off x="3616325" y="2120900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7" name="Explosion 1 66"/>
          <p:cNvSpPr>
            <a:spLocks noChangeArrowheads="1"/>
          </p:cNvSpPr>
          <p:nvPr/>
        </p:nvSpPr>
        <p:spPr bwMode="auto">
          <a:xfrm>
            <a:off x="3798888" y="2120900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8" name="Explosion 1 67"/>
          <p:cNvSpPr>
            <a:spLocks noChangeArrowheads="1"/>
          </p:cNvSpPr>
          <p:nvPr/>
        </p:nvSpPr>
        <p:spPr bwMode="auto">
          <a:xfrm>
            <a:off x="5653088" y="2138363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9" name="Explosion 1 68"/>
          <p:cNvSpPr>
            <a:spLocks noChangeArrowheads="1"/>
          </p:cNvSpPr>
          <p:nvPr/>
        </p:nvSpPr>
        <p:spPr bwMode="auto">
          <a:xfrm>
            <a:off x="1785938" y="4749800"/>
            <a:ext cx="220662" cy="268288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0" name="Explosion 1 69"/>
          <p:cNvSpPr>
            <a:spLocks noChangeArrowheads="1"/>
          </p:cNvSpPr>
          <p:nvPr/>
        </p:nvSpPr>
        <p:spPr bwMode="auto">
          <a:xfrm>
            <a:off x="1970088" y="4749800"/>
            <a:ext cx="219075" cy="268288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1" name="Explosion 1 70"/>
          <p:cNvSpPr>
            <a:spLocks noChangeArrowheads="1"/>
          </p:cNvSpPr>
          <p:nvPr/>
        </p:nvSpPr>
        <p:spPr bwMode="auto">
          <a:xfrm>
            <a:off x="2165350" y="4732338"/>
            <a:ext cx="219075" cy="268287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2" name="Explosion 1 71"/>
          <p:cNvSpPr>
            <a:spLocks noChangeArrowheads="1"/>
          </p:cNvSpPr>
          <p:nvPr/>
        </p:nvSpPr>
        <p:spPr bwMode="auto">
          <a:xfrm>
            <a:off x="2346325" y="4756150"/>
            <a:ext cx="219075" cy="268288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3" name="Explosion 1 72"/>
          <p:cNvSpPr>
            <a:spLocks noChangeArrowheads="1"/>
          </p:cNvSpPr>
          <p:nvPr/>
        </p:nvSpPr>
        <p:spPr bwMode="auto">
          <a:xfrm>
            <a:off x="3532188" y="4767263"/>
            <a:ext cx="220662" cy="268287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4" name="Explosion 1 73"/>
          <p:cNvSpPr>
            <a:spLocks noChangeArrowheads="1"/>
          </p:cNvSpPr>
          <p:nvPr/>
        </p:nvSpPr>
        <p:spPr bwMode="auto">
          <a:xfrm>
            <a:off x="3716338" y="4767263"/>
            <a:ext cx="219075" cy="268287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5" name="Explosion 1 74"/>
          <p:cNvSpPr>
            <a:spLocks noChangeArrowheads="1"/>
          </p:cNvSpPr>
          <p:nvPr/>
        </p:nvSpPr>
        <p:spPr bwMode="auto">
          <a:xfrm>
            <a:off x="3911600" y="4749800"/>
            <a:ext cx="220663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6" name="Explosion 1 75"/>
          <p:cNvSpPr>
            <a:spLocks noChangeArrowheads="1"/>
          </p:cNvSpPr>
          <p:nvPr/>
        </p:nvSpPr>
        <p:spPr bwMode="auto">
          <a:xfrm>
            <a:off x="4092575" y="4773613"/>
            <a:ext cx="219075" cy="268287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7" name="Explosion 1 76"/>
          <p:cNvSpPr>
            <a:spLocks noChangeArrowheads="1"/>
          </p:cNvSpPr>
          <p:nvPr/>
        </p:nvSpPr>
        <p:spPr bwMode="auto">
          <a:xfrm>
            <a:off x="5291138" y="4765675"/>
            <a:ext cx="220662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8" name="Explosion 1 77"/>
          <p:cNvSpPr>
            <a:spLocks noChangeArrowheads="1"/>
          </p:cNvSpPr>
          <p:nvPr/>
        </p:nvSpPr>
        <p:spPr bwMode="auto">
          <a:xfrm>
            <a:off x="5475288" y="4765675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9" name="Explosion 1 78"/>
          <p:cNvSpPr>
            <a:spLocks noChangeArrowheads="1"/>
          </p:cNvSpPr>
          <p:nvPr/>
        </p:nvSpPr>
        <p:spPr bwMode="auto">
          <a:xfrm>
            <a:off x="5670550" y="4749800"/>
            <a:ext cx="219075" cy="268288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0" name="Explosion 1 79"/>
          <p:cNvSpPr>
            <a:spLocks noChangeArrowheads="1"/>
          </p:cNvSpPr>
          <p:nvPr/>
        </p:nvSpPr>
        <p:spPr bwMode="auto">
          <a:xfrm>
            <a:off x="5851525" y="4772025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cxnSp>
        <p:nvCxnSpPr>
          <p:cNvPr id="81" name="Straight Arrow Connector 80"/>
          <p:cNvCxnSpPr>
            <a:cxnSpLocks noChangeShapeType="1"/>
          </p:cNvCxnSpPr>
          <p:nvPr/>
        </p:nvCxnSpPr>
        <p:spPr bwMode="auto">
          <a:xfrm>
            <a:off x="1039813" y="4781550"/>
            <a:ext cx="0" cy="236538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039813" y="5580063"/>
            <a:ext cx="1460500" cy="3444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3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079625" y="908050"/>
            <a:ext cx="431958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Difficult Access Stream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2305050" y="1268413"/>
            <a:ext cx="374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Need a better replacement Policy?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923925" y="4986338"/>
            <a:ext cx="1624013" cy="3444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645150" y="2368550"/>
            <a:ext cx="269875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3425825" y="2355850"/>
            <a:ext cx="565150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3305175" y="3659188"/>
            <a:ext cx="447675" cy="436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5555 4.81481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1.11111E-6 L 0.10243 -1.11111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1.11111E-6 L 0.11806 -1.11111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1.11111E-6 L 0.28351 -1.1111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4.81481E-6 L 0.32292 4.81481E-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-1.11111E-6 L 0.5276 -1.11111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54375 7.40741E-7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0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/>
      <p:bldP spid="21" grpId="0"/>
      <p:bldP spid="22" grpId="0" animBg="1"/>
      <p:bldP spid="35" grpId="0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1" grpId="0"/>
      <p:bldP spid="62" grpId="0"/>
      <p:bldP spid="31" grpId="0" animBg="1"/>
      <p:bldP spid="31" grpId="1" animBg="1"/>
      <p:bldP spid="63" grpId="0" animBg="1"/>
      <p:bldP spid="63" grpId="1" animBg="1"/>
      <p:bldP spid="32" grpId="0" animBg="1"/>
      <p:bldP spid="32" grpId="1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build="p"/>
      <p:bldP spid="84" grpId="0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489575" y="2817813"/>
            <a:ext cx="3529013" cy="431800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69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87325" y="928688"/>
            <a:ext cx="86407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n-CA" altLang="en-US" sz="1800">
                <a:latin typeface="Verdana" charset="0"/>
              </a:rPr>
              <a:t>Why miss rate is more sensitive to scheduling than replacement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517525" y="1790700"/>
            <a:ext cx="44640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urved Connector 8"/>
          <p:cNvCxnSpPr>
            <a:cxnSpLocks noChangeShapeType="1"/>
          </p:cNvCxnSpPr>
          <p:nvPr/>
        </p:nvCxnSpPr>
        <p:spPr bwMode="auto">
          <a:xfrm rot="16200000" flipH="1">
            <a:off x="196057" y="2404269"/>
            <a:ext cx="1008062" cy="2159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urved Connector 10"/>
          <p:cNvCxnSpPr>
            <a:cxnSpLocks noChangeShapeType="1"/>
          </p:cNvCxnSpPr>
          <p:nvPr/>
        </p:nvCxnSpPr>
        <p:spPr bwMode="auto">
          <a:xfrm rot="16200000" flipH="1">
            <a:off x="1219993" y="2428082"/>
            <a:ext cx="1008063" cy="2159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50938" y="2063750"/>
            <a:ext cx="219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925" y="1341438"/>
            <a:ext cx="525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1024 threads = thousands of memory accesses</a:t>
            </a:r>
          </a:p>
        </p:txBody>
      </p:sp>
      <p:cxnSp>
        <p:nvCxnSpPr>
          <p:cNvPr id="14" name="Curved Connector 13"/>
          <p:cNvCxnSpPr>
            <a:cxnSpLocks noChangeShapeType="1"/>
          </p:cNvCxnSpPr>
          <p:nvPr/>
        </p:nvCxnSpPr>
        <p:spPr bwMode="auto">
          <a:xfrm rot="16200000" flipH="1">
            <a:off x="3254375" y="2409825"/>
            <a:ext cx="1098550" cy="2857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urved Connector 15"/>
          <p:cNvCxnSpPr>
            <a:cxnSpLocks noChangeShapeType="1"/>
          </p:cNvCxnSpPr>
          <p:nvPr/>
        </p:nvCxnSpPr>
        <p:spPr bwMode="auto">
          <a:xfrm rot="16200000" flipH="1">
            <a:off x="4297363" y="2419350"/>
            <a:ext cx="1098550" cy="2698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41813" y="2084388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cxnSp>
        <p:nvCxnSpPr>
          <p:cNvPr id="20" name="Curved Connector 19"/>
          <p:cNvCxnSpPr>
            <a:cxnSpLocks noChangeShapeType="1"/>
          </p:cNvCxnSpPr>
          <p:nvPr/>
        </p:nvCxnSpPr>
        <p:spPr bwMode="auto">
          <a:xfrm rot="16200000" flipH="1">
            <a:off x="2479676" y="2476500"/>
            <a:ext cx="1117600" cy="2127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32063" y="2116138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22" name="Left Brace 21"/>
          <p:cNvSpPr>
            <a:spLocks/>
          </p:cNvSpPr>
          <p:nvPr/>
        </p:nvSpPr>
        <p:spPr bwMode="auto">
          <a:xfrm rot="-5400000">
            <a:off x="1185863" y="2747963"/>
            <a:ext cx="230187" cy="1169987"/>
          </a:xfrm>
          <a:prstGeom prst="leftBrace">
            <a:avLst>
              <a:gd name="adj1" fmla="val 8307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23" name="Left Brace 22"/>
          <p:cNvSpPr>
            <a:spLocks/>
          </p:cNvSpPr>
          <p:nvPr/>
        </p:nvSpPr>
        <p:spPr bwMode="auto">
          <a:xfrm rot="-5400000">
            <a:off x="2490788" y="2681288"/>
            <a:ext cx="228600" cy="1295400"/>
          </a:xfrm>
          <a:prstGeom prst="leftBrace">
            <a:avLst>
              <a:gd name="adj1" fmla="val 8343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52788" y="2032000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25" name="Left Brace 24"/>
          <p:cNvSpPr>
            <a:spLocks/>
          </p:cNvSpPr>
          <p:nvPr/>
        </p:nvSpPr>
        <p:spPr bwMode="auto">
          <a:xfrm rot="-5400000">
            <a:off x="4338638" y="2697162"/>
            <a:ext cx="228600" cy="1152525"/>
          </a:xfrm>
          <a:prstGeom prst="leftBrace">
            <a:avLst>
              <a:gd name="adj1" fmla="val 8356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489575" y="2817813"/>
            <a:ext cx="504825" cy="431800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994400" y="2817813"/>
            <a:ext cx="503238" cy="431800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2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99475" y="2817813"/>
            <a:ext cx="519113" cy="431800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cxnSp>
        <p:nvCxnSpPr>
          <p:cNvPr id="65" name="Curved Connector 64"/>
          <p:cNvCxnSpPr>
            <a:cxnSpLocks noChangeShapeType="1"/>
          </p:cNvCxnSpPr>
          <p:nvPr/>
        </p:nvCxnSpPr>
        <p:spPr bwMode="auto">
          <a:xfrm rot="16200000" flipH="1">
            <a:off x="1561307" y="2385219"/>
            <a:ext cx="1008062" cy="2159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1943100" y="5294313"/>
            <a:ext cx="1836738" cy="936625"/>
          </a:xfrm>
          <a:prstGeom prst="ellipse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Wavefront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Scheduler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6146800" y="4017963"/>
            <a:ext cx="2214563" cy="936625"/>
          </a:xfrm>
          <a:prstGeom prst="ellipse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Replacement Policy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>
            <a:off x="5292725" y="1766888"/>
            <a:ext cx="0" cy="4627562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854075" y="2633663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A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854075" y="2024063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A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860425" y="2320925"/>
            <a:ext cx="506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B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216150" y="2633663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C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216150" y="2024063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C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222500" y="2320925"/>
            <a:ext cx="508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D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946525" y="2693988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E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946525" y="2084388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E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952875" y="2381250"/>
            <a:ext cx="506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F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027113" y="3470275"/>
            <a:ext cx="59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cxnSp>
        <p:nvCxnSpPr>
          <p:cNvPr id="83" name="Curved Connector 82"/>
          <p:cNvCxnSpPr>
            <a:cxnSpLocks noChangeShapeType="1"/>
          </p:cNvCxnSpPr>
          <p:nvPr/>
        </p:nvCxnSpPr>
        <p:spPr bwMode="auto">
          <a:xfrm rot="16200000" flipH="1">
            <a:off x="835819" y="4204494"/>
            <a:ext cx="1008062" cy="2159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2335213" y="3470275"/>
            <a:ext cx="59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cxnSp>
        <p:nvCxnSpPr>
          <p:cNvPr id="85" name="Curved Connector 84"/>
          <p:cNvCxnSpPr>
            <a:cxnSpLocks noChangeShapeType="1"/>
          </p:cNvCxnSpPr>
          <p:nvPr/>
        </p:nvCxnSpPr>
        <p:spPr bwMode="auto">
          <a:xfrm rot="16200000" flipH="1">
            <a:off x="2142332" y="4204494"/>
            <a:ext cx="1008062" cy="2159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114800" y="3482975"/>
            <a:ext cx="59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31</a:t>
            </a:r>
          </a:p>
        </p:txBody>
      </p:sp>
      <p:cxnSp>
        <p:nvCxnSpPr>
          <p:cNvPr id="87" name="Curved Connector 86"/>
          <p:cNvCxnSpPr>
            <a:cxnSpLocks noChangeShapeType="1"/>
          </p:cNvCxnSpPr>
          <p:nvPr/>
        </p:nvCxnSpPr>
        <p:spPr bwMode="auto">
          <a:xfrm rot="16200000" flipH="1">
            <a:off x="3921919" y="4217194"/>
            <a:ext cx="1008062" cy="2159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34925" y="6223000"/>
            <a:ext cx="525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400"/>
              <a:t>Decision picks from thousands of potential accesses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64163" y="5084763"/>
            <a:ext cx="3779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400"/>
              <a:t>Decision limited to one of A possible ways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441700" y="3868738"/>
            <a:ext cx="219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5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13" grpId="0"/>
      <p:bldP spid="17" grpId="0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66" grpId="0" animBg="1"/>
      <p:bldP spid="67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/>
      <p:bldP spid="84" grpId="0"/>
      <p:bldP spid="86" grpId="0"/>
      <p:bldP spid="88" grpId="0"/>
      <p:bldP spid="89" grpId="0"/>
      <p:bldP spid="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27475" y="1735138"/>
            <a:ext cx="5073650" cy="4775200"/>
            <a:chOff x="3927456" y="1735132"/>
            <a:chExt cx="5073644" cy="4774996"/>
          </a:xfrm>
        </p:grpSpPr>
        <p:sp>
          <p:nvSpPr>
            <p:cNvPr id="30734" name="Freeform 6"/>
            <p:cNvSpPr>
              <a:spLocks noEditPoints="1"/>
            </p:cNvSpPr>
            <p:nvPr/>
          </p:nvSpPr>
          <p:spPr bwMode="auto">
            <a:xfrm>
              <a:off x="4329093" y="1852607"/>
              <a:ext cx="4667245" cy="3765545"/>
            </a:xfrm>
            <a:custGeom>
              <a:avLst/>
              <a:gdLst>
                <a:gd name="T0" fmla="*/ 674687 w 2940"/>
                <a:gd name="T1" fmla="*/ 3765545 h 2372"/>
                <a:gd name="T2" fmla="*/ 1341436 w 2940"/>
                <a:gd name="T3" fmla="*/ 3756020 h 2372"/>
                <a:gd name="T4" fmla="*/ 1981198 w 2940"/>
                <a:gd name="T5" fmla="*/ 3765545 h 2372"/>
                <a:gd name="T6" fmla="*/ 2720972 w 2940"/>
                <a:gd name="T7" fmla="*/ 3756020 h 2372"/>
                <a:gd name="T8" fmla="*/ 3322634 w 2940"/>
                <a:gd name="T9" fmla="*/ 3756020 h 2372"/>
                <a:gd name="T10" fmla="*/ 4062408 w 2940"/>
                <a:gd name="T11" fmla="*/ 3765545 h 2372"/>
                <a:gd name="T12" fmla="*/ 0 w 2940"/>
                <a:gd name="T13" fmla="*/ 3286121 h 2372"/>
                <a:gd name="T14" fmla="*/ 638174 w 2940"/>
                <a:gd name="T15" fmla="*/ 3295646 h 2372"/>
                <a:gd name="T16" fmla="*/ 1377949 w 2940"/>
                <a:gd name="T17" fmla="*/ 3286121 h 2372"/>
                <a:gd name="T18" fmla="*/ 1981198 w 2940"/>
                <a:gd name="T19" fmla="*/ 3286121 h 2372"/>
                <a:gd name="T20" fmla="*/ 2720972 w 2940"/>
                <a:gd name="T21" fmla="*/ 3295646 h 2372"/>
                <a:gd name="T22" fmla="*/ 3386134 w 2940"/>
                <a:gd name="T23" fmla="*/ 3286121 h 2372"/>
                <a:gd name="T24" fmla="*/ 4025896 w 2940"/>
                <a:gd name="T25" fmla="*/ 3295646 h 2372"/>
                <a:gd name="T26" fmla="*/ 36512 w 2940"/>
                <a:gd name="T27" fmla="*/ 2816221 h 2372"/>
                <a:gd name="T28" fmla="*/ 638174 w 2940"/>
                <a:gd name="T29" fmla="*/ 2816221 h 2372"/>
                <a:gd name="T30" fmla="*/ 1377949 w 2940"/>
                <a:gd name="T31" fmla="*/ 2825746 h 2372"/>
                <a:gd name="T32" fmla="*/ 2044698 w 2940"/>
                <a:gd name="T33" fmla="*/ 2816221 h 2372"/>
                <a:gd name="T34" fmla="*/ 2684460 w 2940"/>
                <a:gd name="T35" fmla="*/ 2825746 h 2372"/>
                <a:gd name="T36" fmla="*/ 3422646 w 2940"/>
                <a:gd name="T37" fmla="*/ 2816221 h 2372"/>
                <a:gd name="T38" fmla="*/ 4025896 w 2940"/>
                <a:gd name="T39" fmla="*/ 2816221 h 2372"/>
                <a:gd name="T40" fmla="*/ 36512 w 2940"/>
                <a:gd name="T41" fmla="*/ 2357434 h 2372"/>
                <a:gd name="T42" fmla="*/ 703262 w 2940"/>
                <a:gd name="T43" fmla="*/ 2347909 h 2372"/>
                <a:gd name="T44" fmla="*/ 1341436 w 2940"/>
                <a:gd name="T45" fmla="*/ 2357434 h 2372"/>
                <a:gd name="T46" fmla="*/ 2081210 w 2940"/>
                <a:gd name="T47" fmla="*/ 2347909 h 2372"/>
                <a:gd name="T48" fmla="*/ 2684460 w 2940"/>
                <a:gd name="T49" fmla="*/ 2347909 h 2372"/>
                <a:gd name="T50" fmla="*/ 3422646 w 2940"/>
                <a:gd name="T51" fmla="*/ 2357434 h 2372"/>
                <a:gd name="T52" fmla="*/ 4089396 w 2940"/>
                <a:gd name="T53" fmla="*/ 2347909 h 2372"/>
                <a:gd name="T54" fmla="*/ 0 w 2940"/>
                <a:gd name="T55" fmla="*/ 1885947 h 2372"/>
                <a:gd name="T56" fmla="*/ 739774 w 2940"/>
                <a:gd name="T57" fmla="*/ 1878010 h 2372"/>
                <a:gd name="T58" fmla="*/ 1341436 w 2940"/>
                <a:gd name="T59" fmla="*/ 1878010 h 2372"/>
                <a:gd name="T60" fmla="*/ 2081210 w 2940"/>
                <a:gd name="T61" fmla="*/ 1885947 h 2372"/>
                <a:gd name="T62" fmla="*/ 2747960 w 2940"/>
                <a:gd name="T63" fmla="*/ 1878010 h 2372"/>
                <a:gd name="T64" fmla="*/ 3386134 w 2940"/>
                <a:gd name="T65" fmla="*/ 1885947 h 2372"/>
                <a:gd name="T66" fmla="*/ 4125908 w 2940"/>
                <a:gd name="T67" fmla="*/ 1878010 h 2372"/>
                <a:gd name="T68" fmla="*/ 0 w 2940"/>
                <a:gd name="T69" fmla="*/ 1408111 h 2372"/>
                <a:gd name="T70" fmla="*/ 739774 w 2940"/>
                <a:gd name="T71" fmla="*/ 1417636 h 2372"/>
                <a:gd name="T72" fmla="*/ 1404936 w 2940"/>
                <a:gd name="T73" fmla="*/ 1408111 h 2372"/>
                <a:gd name="T74" fmla="*/ 2044698 w 2940"/>
                <a:gd name="T75" fmla="*/ 1417636 h 2372"/>
                <a:gd name="T76" fmla="*/ 2784472 w 2940"/>
                <a:gd name="T77" fmla="*/ 1408111 h 2372"/>
                <a:gd name="T78" fmla="*/ 3386134 w 2940"/>
                <a:gd name="T79" fmla="*/ 1408111 h 2372"/>
                <a:gd name="T80" fmla="*/ 4125908 w 2940"/>
                <a:gd name="T81" fmla="*/ 1417636 h 2372"/>
                <a:gd name="T82" fmla="*/ 63500 w 2940"/>
                <a:gd name="T83" fmla="*/ 939799 h 2372"/>
                <a:gd name="T84" fmla="*/ 703262 w 2940"/>
                <a:gd name="T85" fmla="*/ 947736 h 2372"/>
                <a:gd name="T86" fmla="*/ 1441448 w 2940"/>
                <a:gd name="T87" fmla="*/ 939799 h 2372"/>
                <a:gd name="T88" fmla="*/ 2044698 w 2940"/>
                <a:gd name="T89" fmla="*/ 939799 h 2372"/>
                <a:gd name="T90" fmla="*/ 2784472 w 2940"/>
                <a:gd name="T91" fmla="*/ 947736 h 2372"/>
                <a:gd name="T92" fmla="*/ 3451221 w 2940"/>
                <a:gd name="T93" fmla="*/ 939799 h 2372"/>
                <a:gd name="T94" fmla="*/ 4089396 w 2940"/>
                <a:gd name="T95" fmla="*/ 947736 h 2372"/>
                <a:gd name="T96" fmla="*/ 100012 w 2940"/>
                <a:gd name="T97" fmla="*/ 468312 h 2372"/>
                <a:gd name="T98" fmla="*/ 703262 w 2940"/>
                <a:gd name="T99" fmla="*/ 468312 h 2372"/>
                <a:gd name="T100" fmla="*/ 1441448 w 2940"/>
                <a:gd name="T101" fmla="*/ 477837 h 2372"/>
                <a:gd name="T102" fmla="*/ 2108198 w 2940"/>
                <a:gd name="T103" fmla="*/ 468312 h 2372"/>
                <a:gd name="T104" fmla="*/ 2747960 w 2940"/>
                <a:gd name="T105" fmla="*/ 477837 h 2372"/>
                <a:gd name="T106" fmla="*/ 3487734 w 2940"/>
                <a:gd name="T107" fmla="*/ 468312 h 2372"/>
                <a:gd name="T108" fmla="*/ 4089396 w 2940"/>
                <a:gd name="T109" fmla="*/ 468312 h 2372"/>
                <a:gd name="T110" fmla="*/ 100012 w 2940"/>
                <a:gd name="T111" fmla="*/ 7937 h 2372"/>
                <a:gd name="T112" fmla="*/ 766762 w 2940"/>
                <a:gd name="T113" fmla="*/ 0 h 2372"/>
                <a:gd name="T114" fmla="*/ 1404936 w 2940"/>
                <a:gd name="T115" fmla="*/ 7937 h 2372"/>
                <a:gd name="T116" fmla="*/ 2144710 w 2940"/>
                <a:gd name="T117" fmla="*/ 0 h 2372"/>
                <a:gd name="T118" fmla="*/ 2747960 w 2940"/>
                <a:gd name="T119" fmla="*/ 0 h 2372"/>
                <a:gd name="T120" fmla="*/ 3487734 w 2940"/>
                <a:gd name="T121" fmla="*/ 7937 h 2372"/>
                <a:gd name="T122" fmla="*/ 4152896 w 2940"/>
                <a:gd name="T123" fmla="*/ 0 h 2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940" h="2372">
                  <a:moveTo>
                    <a:pt x="0" y="2366"/>
                  </a:moveTo>
                  <a:lnTo>
                    <a:pt x="23" y="2366"/>
                  </a:lnTo>
                  <a:lnTo>
                    <a:pt x="23" y="2372"/>
                  </a:lnTo>
                  <a:lnTo>
                    <a:pt x="0" y="2372"/>
                  </a:lnTo>
                  <a:lnTo>
                    <a:pt x="0" y="2366"/>
                  </a:lnTo>
                  <a:close/>
                  <a:moveTo>
                    <a:pt x="40" y="2366"/>
                  </a:moveTo>
                  <a:lnTo>
                    <a:pt x="63" y="2366"/>
                  </a:lnTo>
                  <a:lnTo>
                    <a:pt x="63" y="2372"/>
                  </a:lnTo>
                  <a:lnTo>
                    <a:pt x="40" y="2372"/>
                  </a:lnTo>
                  <a:lnTo>
                    <a:pt x="40" y="2366"/>
                  </a:lnTo>
                  <a:close/>
                  <a:moveTo>
                    <a:pt x="80" y="2366"/>
                  </a:moveTo>
                  <a:lnTo>
                    <a:pt x="103" y="2366"/>
                  </a:lnTo>
                  <a:lnTo>
                    <a:pt x="103" y="2372"/>
                  </a:lnTo>
                  <a:lnTo>
                    <a:pt x="80" y="2372"/>
                  </a:lnTo>
                  <a:lnTo>
                    <a:pt x="80" y="2366"/>
                  </a:lnTo>
                  <a:close/>
                  <a:moveTo>
                    <a:pt x="120" y="2366"/>
                  </a:moveTo>
                  <a:lnTo>
                    <a:pt x="144" y="2366"/>
                  </a:lnTo>
                  <a:lnTo>
                    <a:pt x="144" y="2372"/>
                  </a:lnTo>
                  <a:lnTo>
                    <a:pt x="120" y="2372"/>
                  </a:lnTo>
                  <a:lnTo>
                    <a:pt x="120" y="2366"/>
                  </a:lnTo>
                  <a:close/>
                  <a:moveTo>
                    <a:pt x="161" y="2366"/>
                  </a:moveTo>
                  <a:lnTo>
                    <a:pt x="184" y="2366"/>
                  </a:lnTo>
                  <a:lnTo>
                    <a:pt x="184" y="2372"/>
                  </a:lnTo>
                  <a:lnTo>
                    <a:pt x="161" y="2372"/>
                  </a:lnTo>
                  <a:lnTo>
                    <a:pt x="161" y="2366"/>
                  </a:lnTo>
                  <a:close/>
                  <a:moveTo>
                    <a:pt x="201" y="2366"/>
                  </a:moveTo>
                  <a:lnTo>
                    <a:pt x="224" y="2366"/>
                  </a:lnTo>
                  <a:lnTo>
                    <a:pt x="224" y="2372"/>
                  </a:lnTo>
                  <a:lnTo>
                    <a:pt x="201" y="2372"/>
                  </a:lnTo>
                  <a:lnTo>
                    <a:pt x="201" y="2366"/>
                  </a:lnTo>
                  <a:close/>
                  <a:moveTo>
                    <a:pt x="241" y="2366"/>
                  </a:moveTo>
                  <a:lnTo>
                    <a:pt x="264" y="2366"/>
                  </a:lnTo>
                  <a:lnTo>
                    <a:pt x="264" y="2372"/>
                  </a:lnTo>
                  <a:lnTo>
                    <a:pt x="241" y="2372"/>
                  </a:lnTo>
                  <a:lnTo>
                    <a:pt x="241" y="2366"/>
                  </a:lnTo>
                  <a:close/>
                  <a:moveTo>
                    <a:pt x="282" y="2366"/>
                  </a:moveTo>
                  <a:lnTo>
                    <a:pt x="305" y="2366"/>
                  </a:lnTo>
                  <a:lnTo>
                    <a:pt x="305" y="2372"/>
                  </a:lnTo>
                  <a:lnTo>
                    <a:pt x="282" y="2372"/>
                  </a:lnTo>
                  <a:lnTo>
                    <a:pt x="282" y="2366"/>
                  </a:lnTo>
                  <a:close/>
                  <a:moveTo>
                    <a:pt x="322" y="2366"/>
                  </a:moveTo>
                  <a:lnTo>
                    <a:pt x="345" y="2366"/>
                  </a:lnTo>
                  <a:lnTo>
                    <a:pt x="345" y="2372"/>
                  </a:lnTo>
                  <a:lnTo>
                    <a:pt x="322" y="2372"/>
                  </a:lnTo>
                  <a:lnTo>
                    <a:pt x="322" y="2366"/>
                  </a:lnTo>
                  <a:close/>
                  <a:moveTo>
                    <a:pt x="362" y="2366"/>
                  </a:moveTo>
                  <a:lnTo>
                    <a:pt x="385" y="2366"/>
                  </a:lnTo>
                  <a:lnTo>
                    <a:pt x="385" y="2372"/>
                  </a:lnTo>
                  <a:lnTo>
                    <a:pt x="362" y="2372"/>
                  </a:lnTo>
                  <a:lnTo>
                    <a:pt x="362" y="2366"/>
                  </a:lnTo>
                  <a:close/>
                  <a:moveTo>
                    <a:pt x="402" y="2366"/>
                  </a:moveTo>
                  <a:lnTo>
                    <a:pt x="425" y="2366"/>
                  </a:lnTo>
                  <a:lnTo>
                    <a:pt x="425" y="2372"/>
                  </a:lnTo>
                  <a:lnTo>
                    <a:pt x="402" y="2372"/>
                  </a:lnTo>
                  <a:lnTo>
                    <a:pt x="402" y="2366"/>
                  </a:lnTo>
                  <a:close/>
                  <a:moveTo>
                    <a:pt x="443" y="2366"/>
                  </a:moveTo>
                  <a:lnTo>
                    <a:pt x="466" y="2366"/>
                  </a:lnTo>
                  <a:lnTo>
                    <a:pt x="466" y="2372"/>
                  </a:lnTo>
                  <a:lnTo>
                    <a:pt x="443" y="2372"/>
                  </a:lnTo>
                  <a:lnTo>
                    <a:pt x="443" y="2366"/>
                  </a:lnTo>
                  <a:close/>
                  <a:moveTo>
                    <a:pt x="483" y="2366"/>
                  </a:moveTo>
                  <a:lnTo>
                    <a:pt x="506" y="2366"/>
                  </a:lnTo>
                  <a:lnTo>
                    <a:pt x="506" y="2372"/>
                  </a:lnTo>
                  <a:lnTo>
                    <a:pt x="483" y="2372"/>
                  </a:lnTo>
                  <a:lnTo>
                    <a:pt x="483" y="2366"/>
                  </a:lnTo>
                  <a:close/>
                  <a:moveTo>
                    <a:pt x="523" y="2366"/>
                  </a:moveTo>
                  <a:lnTo>
                    <a:pt x="546" y="2366"/>
                  </a:lnTo>
                  <a:lnTo>
                    <a:pt x="546" y="2372"/>
                  </a:lnTo>
                  <a:lnTo>
                    <a:pt x="523" y="2372"/>
                  </a:lnTo>
                  <a:lnTo>
                    <a:pt x="523" y="2366"/>
                  </a:lnTo>
                  <a:close/>
                  <a:moveTo>
                    <a:pt x="563" y="2366"/>
                  </a:moveTo>
                  <a:lnTo>
                    <a:pt x="586" y="2366"/>
                  </a:lnTo>
                  <a:lnTo>
                    <a:pt x="586" y="2372"/>
                  </a:lnTo>
                  <a:lnTo>
                    <a:pt x="563" y="2372"/>
                  </a:lnTo>
                  <a:lnTo>
                    <a:pt x="563" y="2366"/>
                  </a:lnTo>
                  <a:close/>
                  <a:moveTo>
                    <a:pt x="604" y="2366"/>
                  </a:moveTo>
                  <a:lnTo>
                    <a:pt x="627" y="2366"/>
                  </a:lnTo>
                  <a:lnTo>
                    <a:pt x="627" y="2372"/>
                  </a:lnTo>
                  <a:lnTo>
                    <a:pt x="604" y="2372"/>
                  </a:lnTo>
                  <a:lnTo>
                    <a:pt x="604" y="2366"/>
                  </a:lnTo>
                  <a:close/>
                  <a:moveTo>
                    <a:pt x="644" y="2366"/>
                  </a:moveTo>
                  <a:lnTo>
                    <a:pt x="667" y="2366"/>
                  </a:lnTo>
                  <a:lnTo>
                    <a:pt x="667" y="2372"/>
                  </a:lnTo>
                  <a:lnTo>
                    <a:pt x="644" y="2372"/>
                  </a:lnTo>
                  <a:lnTo>
                    <a:pt x="644" y="2366"/>
                  </a:lnTo>
                  <a:close/>
                  <a:moveTo>
                    <a:pt x="684" y="2366"/>
                  </a:moveTo>
                  <a:lnTo>
                    <a:pt x="707" y="2366"/>
                  </a:lnTo>
                  <a:lnTo>
                    <a:pt x="707" y="2372"/>
                  </a:lnTo>
                  <a:lnTo>
                    <a:pt x="684" y="2372"/>
                  </a:lnTo>
                  <a:lnTo>
                    <a:pt x="684" y="2366"/>
                  </a:lnTo>
                  <a:close/>
                  <a:moveTo>
                    <a:pt x="724" y="2366"/>
                  </a:moveTo>
                  <a:lnTo>
                    <a:pt x="747" y="2366"/>
                  </a:lnTo>
                  <a:lnTo>
                    <a:pt x="747" y="2372"/>
                  </a:lnTo>
                  <a:lnTo>
                    <a:pt x="724" y="2372"/>
                  </a:lnTo>
                  <a:lnTo>
                    <a:pt x="724" y="2366"/>
                  </a:lnTo>
                  <a:close/>
                  <a:moveTo>
                    <a:pt x="765" y="2366"/>
                  </a:moveTo>
                  <a:lnTo>
                    <a:pt x="788" y="2366"/>
                  </a:lnTo>
                  <a:lnTo>
                    <a:pt x="788" y="2372"/>
                  </a:lnTo>
                  <a:lnTo>
                    <a:pt x="765" y="2372"/>
                  </a:lnTo>
                  <a:lnTo>
                    <a:pt x="765" y="2366"/>
                  </a:lnTo>
                  <a:close/>
                  <a:moveTo>
                    <a:pt x="805" y="2366"/>
                  </a:moveTo>
                  <a:lnTo>
                    <a:pt x="828" y="2366"/>
                  </a:lnTo>
                  <a:lnTo>
                    <a:pt x="828" y="2372"/>
                  </a:lnTo>
                  <a:lnTo>
                    <a:pt x="805" y="2372"/>
                  </a:lnTo>
                  <a:lnTo>
                    <a:pt x="805" y="2366"/>
                  </a:lnTo>
                  <a:close/>
                  <a:moveTo>
                    <a:pt x="845" y="2366"/>
                  </a:moveTo>
                  <a:lnTo>
                    <a:pt x="868" y="2366"/>
                  </a:lnTo>
                  <a:lnTo>
                    <a:pt x="868" y="2372"/>
                  </a:lnTo>
                  <a:lnTo>
                    <a:pt x="845" y="2372"/>
                  </a:lnTo>
                  <a:lnTo>
                    <a:pt x="845" y="2366"/>
                  </a:lnTo>
                  <a:close/>
                  <a:moveTo>
                    <a:pt x="885" y="2366"/>
                  </a:moveTo>
                  <a:lnTo>
                    <a:pt x="908" y="2366"/>
                  </a:lnTo>
                  <a:lnTo>
                    <a:pt x="908" y="2372"/>
                  </a:lnTo>
                  <a:lnTo>
                    <a:pt x="885" y="2372"/>
                  </a:lnTo>
                  <a:lnTo>
                    <a:pt x="885" y="2366"/>
                  </a:lnTo>
                  <a:close/>
                  <a:moveTo>
                    <a:pt x="926" y="2366"/>
                  </a:moveTo>
                  <a:lnTo>
                    <a:pt x="949" y="2366"/>
                  </a:lnTo>
                  <a:lnTo>
                    <a:pt x="949" y="2372"/>
                  </a:lnTo>
                  <a:lnTo>
                    <a:pt x="926" y="2372"/>
                  </a:lnTo>
                  <a:lnTo>
                    <a:pt x="926" y="2366"/>
                  </a:lnTo>
                  <a:close/>
                  <a:moveTo>
                    <a:pt x="966" y="2366"/>
                  </a:moveTo>
                  <a:lnTo>
                    <a:pt x="989" y="2366"/>
                  </a:lnTo>
                  <a:lnTo>
                    <a:pt x="989" y="2372"/>
                  </a:lnTo>
                  <a:lnTo>
                    <a:pt x="966" y="2372"/>
                  </a:lnTo>
                  <a:lnTo>
                    <a:pt x="966" y="2366"/>
                  </a:lnTo>
                  <a:close/>
                  <a:moveTo>
                    <a:pt x="1006" y="2366"/>
                  </a:moveTo>
                  <a:lnTo>
                    <a:pt x="1029" y="2366"/>
                  </a:lnTo>
                  <a:lnTo>
                    <a:pt x="1029" y="2372"/>
                  </a:lnTo>
                  <a:lnTo>
                    <a:pt x="1006" y="2372"/>
                  </a:lnTo>
                  <a:lnTo>
                    <a:pt x="1006" y="2366"/>
                  </a:lnTo>
                  <a:close/>
                  <a:moveTo>
                    <a:pt x="1046" y="2366"/>
                  </a:moveTo>
                  <a:lnTo>
                    <a:pt x="1069" y="2366"/>
                  </a:lnTo>
                  <a:lnTo>
                    <a:pt x="1069" y="2372"/>
                  </a:lnTo>
                  <a:lnTo>
                    <a:pt x="1046" y="2372"/>
                  </a:lnTo>
                  <a:lnTo>
                    <a:pt x="1046" y="2366"/>
                  </a:lnTo>
                  <a:close/>
                  <a:moveTo>
                    <a:pt x="1087" y="2366"/>
                  </a:moveTo>
                  <a:lnTo>
                    <a:pt x="1110" y="2366"/>
                  </a:lnTo>
                  <a:lnTo>
                    <a:pt x="1110" y="2372"/>
                  </a:lnTo>
                  <a:lnTo>
                    <a:pt x="1087" y="2372"/>
                  </a:lnTo>
                  <a:lnTo>
                    <a:pt x="1087" y="2366"/>
                  </a:lnTo>
                  <a:close/>
                  <a:moveTo>
                    <a:pt x="1127" y="2366"/>
                  </a:moveTo>
                  <a:lnTo>
                    <a:pt x="1150" y="2366"/>
                  </a:lnTo>
                  <a:lnTo>
                    <a:pt x="1150" y="2372"/>
                  </a:lnTo>
                  <a:lnTo>
                    <a:pt x="1127" y="2372"/>
                  </a:lnTo>
                  <a:lnTo>
                    <a:pt x="1127" y="2366"/>
                  </a:lnTo>
                  <a:close/>
                  <a:moveTo>
                    <a:pt x="1167" y="2366"/>
                  </a:moveTo>
                  <a:lnTo>
                    <a:pt x="1190" y="2366"/>
                  </a:lnTo>
                  <a:lnTo>
                    <a:pt x="1190" y="2372"/>
                  </a:lnTo>
                  <a:lnTo>
                    <a:pt x="1167" y="2372"/>
                  </a:lnTo>
                  <a:lnTo>
                    <a:pt x="1167" y="2366"/>
                  </a:lnTo>
                  <a:close/>
                  <a:moveTo>
                    <a:pt x="1207" y="2366"/>
                  </a:moveTo>
                  <a:lnTo>
                    <a:pt x="1230" y="2366"/>
                  </a:lnTo>
                  <a:lnTo>
                    <a:pt x="1230" y="2372"/>
                  </a:lnTo>
                  <a:lnTo>
                    <a:pt x="1207" y="2372"/>
                  </a:lnTo>
                  <a:lnTo>
                    <a:pt x="1207" y="2366"/>
                  </a:lnTo>
                  <a:close/>
                  <a:moveTo>
                    <a:pt x="1248" y="2366"/>
                  </a:moveTo>
                  <a:lnTo>
                    <a:pt x="1271" y="2366"/>
                  </a:lnTo>
                  <a:lnTo>
                    <a:pt x="1271" y="2372"/>
                  </a:lnTo>
                  <a:lnTo>
                    <a:pt x="1248" y="2372"/>
                  </a:lnTo>
                  <a:lnTo>
                    <a:pt x="1248" y="2366"/>
                  </a:lnTo>
                  <a:close/>
                  <a:moveTo>
                    <a:pt x="1288" y="2366"/>
                  </a:moveTo>
                  <a:lnTo>
                    <a:pt x="1311" y="2366"/>
                  </a:lnTo>
                  <a:lnTo>
                    <a:pt x="1311" y="2372"/>
                  </a:lnTo>
                  <a:lnTo>
                    <a:pt x="1288" y="2372"/>
                  </a:lnTo>
                  <a:lnTo>
                    <a:pt x="1288" y="2366"/>
                  </a:lnTo>
                  <a:close/>
                  <a:moveTo>
                    <a:pt x="1328" y="2366"/>
                  </a:moveTo>
                  <a:lnTo>
                    <a:pt x="1351" y="2366"/>
                  </a:lnTo>
                  <a:lnTo>
                    <a:pt x="1351" y="2372"/>
                  </a:lnTo>
                  <a:lnTo>
                    <a:pt x="1328" y="2372"/>
                  </a:lnTo>
                  <a:lnTo>
                    <a:pt x="1328" y="2366"/>
                  </a:lnTo>
                  <a:close/>
                  <a:moveTo>
                    <a:pt x="1368" y="2366"/>
                  </a:moveTo>
                  <a:lnTo>
                    <a:pt x="1391" y="2366"/>
                  </a:lnTo>
                  <a:lnTo>
                    <a:pt x="1391" y="2372"/>
                  </a:lnTo>
                  <a:lnTo>
                    <a:pt x="1368" y="2372"/>
                  </a:lnTo>
                  <a:lnTo>
                    <a:pt x="1368" y="2366"/>
                  </a:lnTo>
                  <a:close/>
                  <a:moveTo>
                    <a:pt x="1409" y="2366"/>
                  </a:moveTo>
                  <a:lnTo>
                    <a:pt x="1432" y="2366"/>
                  </a:lnTo>
                  <a:lnTo>
                    <a:pt x="1432" y="2372"/>
                  </a:lnTo>
                  <a:lnTo>
                    <a:pt x="1409" y="2372"/>
                  </a:lnTo>
                  <a:lnTo>
                    <a:pt x="1409" y="2366"/>
                  </a:lnTo>
                  <a:close/>
                  <a:moveTo>
                    <a:pt x="1449" y="2366"/>
                  </a:moveTo>
                  <a:lnTo>
                    <a:pt x="1472" y="2366"/>
                  </a:lnTo>
                  <a:lnTo>
                    <a:pt x="1472" y="2372"/>
                  </a:lnTo>
                  <a:lnTo>
                    <a:pt x="1449" y="2372"/>
                  </a:lnTo>
                  <a:lnTo>
                    <a:pt x="1449" y="2366"/>
                  </a:lnTo>
                  <a:close/>
                  <a:moveTo>
                    <a:pt x="1489" y="2366"/>
                  </a:moveTo>
                  <a:lnTo>
                    <a:pt x="1512" y="2366"/>
                  </a:lnTo>
                  <a:lnTo>
                    <a:pt x="1512" y="2372"/>
                  </a:lnTo>
                  <a:lnTo>
                    <a:pt x="1489" y="2372"/>
                  </a:lnTo>
                  <a:lnTo>
                    <a:pt x="1489" y="2366"/>
                  </a:lnTo>
                  <a:close/>
                  <a:moveTo>
                    <a:pt x="1529" y="2366"/>
                  </a:moveTo>
                  <a:lnTo>
                    <a:pt x="1552" y="2366"/>
                  </a:lnTo>
                  <a:lnTo>
                    <a:pt x="1552" y="2372"/>
                  </a:lnTo>
                  <a:lnTo>
                    <a:pt x="1529" y="2372"/>
                  </a:lnTo>
                  <a:lnTo>
                    <a:pt x="1529" y="2366"/>
                  </a:lnTo>
                  <a:close/>
                  <a:moveTo>
                    <a:pt x="1570" y="2366"/>
                  </a:moveTo>
                  <a:lnTo>
                    <a:pt x="1593" y="2366"/>
                  </a:lnTo>
                  <a:lnTo>
                    <a:pt x="1593" y="2372"/>
                  </a:lnTo>
                  <a:lnTo>
                    <a:pt x="1570" y="2372"/>
                  </a:lnTo>
                  <a:lnTo>
                    <a:pt x="1570" y="2366"/>
                  </a:lnTo>
                  <a:close/>
                  <a:moveTo>
                    <a:pt x="1610" y="2366"/>
                  </a:moveTo>
                  <a:lnTo>
                    <a:pt x="1633" y="2366"/>
                  </a:lnTo>
                  <a:lnTo>
                    <a:pt x="1633" y="2372"/>
                  </a:lnTo>
                  <a:lnTo>
                    <a:pt x="1610" y="2372"/>
                  </a:lnTo>
                  <a:lnTo>
                    <a:pt x="1610" y="2366"/>
                  </a:lnTo>
                  <a:close/>
                  <a:moveTo>
                    <a:pt x="1650" y="2366"/>
                  </a:moveTo>
                  <a:lnTo>
                    <a:pt x="1673" y="2366"/>
                  </a:lnTo>
                  <a:lnTo>
                    <a:pt x="1673" y="2372"/>
                  </a:lnTo>
                  <a:lnTo>
                    <a:pt x="1650" y="2372"/>
                  </a:lnTo>
                  <a:lnTo>
                    <a:pt x="1650" y="2366"/>
                  </a:lnTo>
                  <a:close/>
                  <a:moveTo>
                    <a:pt x="1691" y="2366"/>
                  </a:moveTo>
                  <a:lnTo>
                    <a:pt x="1714" y="2366"/>
                  </a:lnTo>
                  <a:lnTo>
                    <a:pt x="1714" y="2372"/>
                  </a:lnTo>
                  <a:lnTo>
                    <a:pt x="1691" y="2372"/>
                  </a:lnTo>
                  <a:lnTo>
                    <a:pt x="1691" y="2366"/>
                  </a:lnTo>
                  <a:close/>
                  <a:moveTo>
                    <a:pt x="1731" y="2366"/>
                  </a:moveTo>
                  <a:lnTo>
                    <a:pt x="1754" y="2366"/>
                  </a:lnTo>
                  <a:lnTo>
                    <a:pt x="1754" y="2372"/>
                  </a:lnTo>
                  <a:lnTo>
                    <a:pt x="1731" y="2372"/>
                  </a:lnTo>
                  <a:lnTo>
                    <a:pt x="1731" y="2366"/>
                  </a:lnTo>
                  <a:close/>
                  <a:moveTo>
                    <a:pt x="1771" y="2366"/>
                  </a:moveTo>
                  <a:lnTo>
                    <a:pt x="1794" y="2366"/>
                  </a:lnTo>
                  <a:lnTo>
                    <a:pt x="1794" y="2372"/>
                  </a:lnTo>
                  <a:lnTo>
                    <a:pt x="1771" y="2372"/>
                  </a:lnTo>
                  <a:lnTo>
                    <a:pt x="1771" y="2366"/>
                  </a:lnTo>
                  <a:close/>
                  <a:moveTo>
                    <a:pt x="1811" y="2366"/>
                  </a:moveTo>
                  <a:lnTo>
                    <a:pt x="1834" y="2366"/>
                  </a:lnTo>
                  <a:lnTo>
                    <a:pt x="1834" y="2372"/>
                  </a:lnTo>
                  <a:lnTo>
                    <a:pt x="1811" y="2372"/>
                  </a:lnTo>
                  <a:lnTo>
                    <a:pt x="1811" y="2366"/>
                  </a:lnTo>
                  <a:close/>
                  <a:moveTo>
                    <a:pt x="1852" y="2366"/>
                  </a:moveTo>
                  <a:lnTo>
                    <a:pt x="1875" y="2366"/>
                  </a:lnTo>
                  <a:lnTo>
                    <a:pt x="1875" y="2372"/>
                  </a:lnTo>
                  <a:lnTo>
                    <a:pt x="1852" y="2372"/>
                  </a:lnTo>
                  <a:lnTo>
                    <a:pt x="1852" y="2366"/>
                  </a:lnTo>
                  <a:close/>
                  <a:moveTo>
                    <a:pt x="1892" y="2366"/>
                  </a:moveTo>
                  <a:lnTo>
                    <a:pt x="1915" y="2366"/>
                  </a:lnTo>
                  <a:lnTo>
                    <a:pt x="1915" y="2372"/>
                  </a:lnTo>
                  <a:lnTo>
                    <a:pt x="1892" y="2372"/>
                  </a:lnTo>
                  <a:lnTo>
                    <a:pt x="1892" y="2366"/>
                  </a:lnTo>
                  <a:close/>
                  <a:moveTo>
                    <a:pt x="1932" y="2366"/>
                  </a:moveTo>
                  <a:lnTo>
                    <a:pt x="1955" y="2366"/>
                  </a:lnTo>
                  <a:lnTo>
                    <a:pt x="1955" y="2372"/>
                  </a:lnTo>
                  <a:lnTo>
                    <a:pt x="1932" y="2372"/>
                  </a:lnTo>
                  <a:lnTo>
                    <a:pt x="1932" y="2366"/>
                  </a:lnTo>
                  <a:close/>
                  <a:moveTo>
                    <a:pt x="1972" y="2366"/>
                  </a:moveTo>
                  <a:lnTo>
                    <a:pt x="1995" y="2366"/>
                  </a:lnTo>
                  <a:lnTo>
                    <a:pt x="1995" y="2372"/>
                  </a:lnTo>
                  <a:lnTo>
                    <a:pt x="1972" y="2372"/>
                  </a:lnTo>
                  <a:lnTo>
                    <a:pt x="1972" y="2366"/>
                  </a:lnTo>
                  <a:close/>
                  <a:moveTo>
                    <a:pt x="2013" y="2366"/>
                  </a:moveTo>
                  <a:lnTo>
                    <a:pt x="2036" y="2366"/>
                  </a:lnTo>
                  <a:lnTo>
                    <a:pt x="2036" y="2372"/>
                  </a:lnTo>
                  <a:lnTo>
                    <a:pt x="2013" y="2372"/>
                  </a:lnTo>
                  <a:lnTo>
                    <a:pt x="2013" y="2366"/>
                  </a:lnTo>
                  <a:close/>
                  <a:moveTo>
                    <a:pt x="2053" y="2366"/>
                  </a:moveTo>
                  <a:lnTo>
                    <a:pt x="2076" y="2366"/>
                  </a:lnTo>
                  <a:lnTo>
                    <a:pt x="2076" y="2372"/>
                  </a:lnTo>
                  <a:lnTo>
                    <a:pt x="2053" y="2372"/>
                  </a:lnTo>
                  <a:lnTo>
                    <a:pt x="2053" y="2366"/>
                  </a:lnTo>
                  <a:close/>
                  <a:moveTo>
                    <a:pt x="2093" y="2366"/>
                  </a:moveTo>
                  <a:lnTo>
                    <a:pt x="2116" y="2366"/>
                  </a:lnTo>
                  <a:lnTo>
                    <a:pt x="2116" y="2372"/>
                  </a:lnTo>
                  <a:lnTo>
                    <a:pt x="2093" y="2372"/>
                  </a:lnTo>
                  <a:lnTo>
                    <a:pt x="2093" y="2366"/>
                  </a:lnTo>
                  <a:close/>
                  <a:moveTo>
                    <a:pt x="2133" y="2366"/>
                  </a:moveTo>
                  <a:lnTo>
                    <a:pt x="2156" y="2366"/>
                  </a:lnTo>
                  <a:lnTo>
                    <a:pt x="2156" y="2372"/>
                  </a:lnTo>
                  <a:lnTo>
                    <a:pt x="2133" y="2372"/>
                  </a:lnTo>
                  <a:lnTo>
                    <a:pt x="2133" y="2366"/>
                  </a:lnTo>
                  <a:close/>
                  <a:moveTo>
                    <a:pt x="2174" y="2366"/>
                  </a:moveTo>
                  <a:lnTo>
                    <a:pt x="2197" y="2366"/>
                  </a:lnTo>
                  <a:lnTo>
                    <a:pt x="2197" y="2372"/>
                  </a:lnTo>
                  <a:lnTo>
                    <a:pt x="2174" y="2372"/>
                  </a:lnTo>
                  <a:lnTo>
                    <a:pt x="2174" y="2366"/>
                  </a:lnTo>
                  <a:close/>
                  <a:moveTo>
                    <a:pt x="2214" y="2366"/>
                  </a:moveTo>
                  <a:lnTo>
                    <a:pt x="2237" y="2366"/>
                  </a:lnTo>
                  <a:lnTo>
                    <a:pt x="2237" y="2372"/>
                  </a:lnTo>
                  <a:lnTo>
                    <a:pt x="2214" y="2372"/>
                  </a:lnTo>
                  <a:lnTo>
                    <a:pt x="2214" y="2366"/>
                  </a:lnTo>
                  <a:close/>
                  <a:moveTo>
                    <a:pt x="2254" y="2366"/>
                  </a:moveTo>
                  <a:lnTo>
                    <a:pt x="2277" y="2366"/>
                  </a:lnTo>
                  <a:lnTo>
                    <a:pt x="2277" y="2372"/>
                  </a:lnTo>
                  <a:lnTo>
                    <a:pt x="2254" y="2372"/>
                  </a:lnTo>
                  <a:lnTo>
                    <a:pt x="2254" y="2366"/>
                  </a:lnTo>
                  <a:close/>
                  <a:moveTo>
                    <a:pt x="2294" y="2366"/>
                  </a:moveTo>
                  <a:lnTo>
                    <a:pt x="2317" y="2366"/>
                  </a:lnTo>
                  <a:lnTo>
                    <a:pt x="2317" y="2372"/>
                  </a:lnTo>
                  <a:lnTo>
                    <a:pt x="2294" y="2372"/>
                  </a:lnTo>
                  <a:lnTo>
                    <a:pt x="2294" y="2366"/>
                  </a:lnTo>
                  <a:close/>
                  <a:moveTo>
                    <a:pt x="2335" y="2366"/>
                  </a:moveTo>
                  <a:lnTo>
                    <a:pt x="2358" y="2366"/>
                  </a:lnTo>
                  <a:lnTo>
                    <a:pt x="2358" y="2372"/>
                  </a:lnTo>
                  <a:lnTo>
                    <a:pt x="2335" y="2372"/>
                  </a:lnTo>
                  <a:lnTo>
                    <a:pt x="2335" y="2366"/>
                  </a:lnTo>
                  <a:close/>
                  <a:moveTo>
                    <a:pt x="2375" y="2366"/>
                  </a:moveTo>
                  <a:lnTo>
                    <a:pt x="2398" y="2366"/>
                  </a:lnTo>
                  <a:lnTo>
                    <a:pt x="2398" y="2372"/>
                  </a:lnTo>
                  <a:lnTo>
                    <a:pt x="2375" y="2372"/>
                  </a:lnTo>
                  <a:lnTo>
                    <a:pt x="2375" y="2366"/>
                  </a:lnTo>
                  <a:close/>
                  <a:moveTo>
                    <a:pt x="2415" y="2366"/>
                  </a:moveTo>
                  <a:lnTo>
                    <a:pt x="2438" y="2366"/>
                  </a:lnTo>
                  <a:lnTo>
                    <a:pt x="2438" y="2372"/>
                  </a:lnTo>
                  <a:lnTo>
                    <a:pt x="2415" y="2372"/>
                  </a:lnTo>
                  <a:lnTo>
                    <a:pt x="2415" y="2366"/>
                  </a:lnTo>
                  <a:close/>
                  <a:moveTo>
                    <a:pt x="2455" y="2366"/>
                  </a:moveTo>
                  <a:lnTo>
                    <a:pt x="2478" y="2366"/>
                  </a:lnTo>
                  <a:lnTo>
                    <a:pt x="2478" y="2372"/>
                  </a:lnTo>
                  <a:lnTo>
                    <a:pt x="2455" y="2372"/>
                  </a:lnTo>
                  <a:lnTo>
                    <a:pt x="2455" y="2366"/>
                  </a:lnTo>
                  <a:close/>
                  <a:moveTo>
                    <a:pt x="2496" y="2366"/>
                  </a:moveTo>
                  <a:lnTo>
                    <a:pt x="2519" y="2366"/>
                  </a:lnTo>
                  <a:lnTo>
                    <a:pt x="2519" y="2372"/>
                  </a:lnTo>
                  <a:lnTo>
                    <a:pt x="2496" y="2372"/>
                  </a:lnTo>
                  <a:lnTo>
                    <a:pt x="2496" y="2366"/>
                  </a:lnTo>
                  <a:close/>
                  <a:moveTo>
                    <a:pt x="2536" y="2366"/>
                  </a:moveTo>
                  <a:lnTo>
                    <a:pt x="2559" y="2366"/>
                  </a:lnTo>
                  <a:lnTo>
                    <a:pt x="2559" y="2372"/>
                  </a:lnTo>
                  <a:lnTo>
                    <a:pt x="2536" y="2372"/>
                  </a:lnTo>
                  <a:lnTo>
                    <a:pt x="2536" y="2366"/>
                  </a:lnTo>
                  <a:close/>
                  <a:moveTo>
                    <a:pt x="2576" y="2366"/>
                  </a:moveTo>
                  <a:lnTo>
                    <a:pt x="2599" y="2366"/>
                  </a:lnTo>
                  <a:lnTo>
                    <a:pt x="2599" y="2372"/>
                  </a:lnTo>
                  <a:lnTo>
                    <a:pt x="2576" y="2372"/>
                  </a:lnTo>
                  <a:lnTo>
                    <a:pt x="2576" y="2366"/>
                  </a:lnTo>
                  <a:close/>
                  <a:moveTo>
                    <a:pt x="2616" y="2366"/>
                  </a:moveTo>
                  <a:lnTo>
                    <a:pt x="2639" y="2366"/>
                  </a:lnTo>
                  <a:lnTo>
                    <a:pt x="2639" y="2372"/>
                  </a:lnTo>
                  <a:lnTo>
                    <a:pt x="2616" y="2372"/>
                  </a:lnTo>
                  <a:lnTo>
                    <a:pt x="2616" y="2366"/>
                  </a:lnTo>
                  <a:close/>
                  <a:moveTo>
                    <a:pt x="2657" y="2366"/>
                  </a:moveTo>
                  <a:lnTo>
                    <a:pt x="2680" y="2366"/>
                  </a:lnTo>
                  <a:lnTo>
                    <a:pt x="2680" y="2372"/>
                  </a:lnTo>
                  <a:lnTo>
                    <a:pt x="2657" y="2372"/>
                  </a:lnTo>
                  <a:lnTo>
                    <a:pt x="2657" y="2366"/>
                  </a:lnTo>
                  <a:close/>
                  <a:moveTo>
                    <a:pt x="2697" y="2366"/>
                  </a:moveTo>
                  <a:lnTo>
                    <a:pt x="2720" y="2366"/>
                  </a:lnTo>
                  <a:lnTo>
                    <a:pt x="2720" y="2372"/>
                  </a:lnTo>
                  <a:lnTo>
                    <a:pt x="2697" y="2372"/>
                  </a:lnTo>
                  <a:lnTo>
                    <a:pt x="2697" y="2366"/>
                  </a:lnTo>
                  <a:close/>
                  <a:moveTo>
                    <a:pt x="2737" y="2366"/>
                  </a:moveTo>
                  <a:lnTo>
                    <a:pt x="2760" y="2366"/>
                  </a:lnTo>
                  <a:lnTo>
                    <a:pt x="2760" y="2372"/>
                  </a:lnTo>
                  <a:lnTo>
                    <a:pt x="2737" y="2372"/>
                  </a:lnTo>
                  <a:lnTo>
                    <a:pt x="2737" y="2366"/>
                  </a:lnTo>
                  <a:close/>
                  <a:moveTo>
                    <a:pt x="2777" y="2366"/>
                  </a:moveTo>
                  <a:lnTo>
                    <a:pt x="2800" y="2366"/>
                  </a:lnTo>
                  <a:lnTo>
                    <a:pt x="2800" y="2372"/>
                  </a:lnTo>
                  <a:lnTo>
                    <a:pt x="2777" y="2372"/>
                  </a:lnTo>
                  <a:lnTo>
                    <a:pt x="2777" y="2366"/>
                  </a:lnTo>
                  <a:close/>
                  <a:moveTo>
                    <a:pt x="2818" y="2366"/>
                  </a:moveTo>
                  <a:lnTo>
                    <a:pt x="2841" y="2366"/>
                  </a:lnTo>
                  <a:lnTo>
                    <a:pt x="2841" y="2372"/>
                  </a:lnTo>
                  <a:lnTo>
                    <a:pt x="2818" y="2372"/>
                  </a:lnTo>
                  <a:lnTo>
                    <a:pt x="2818" y="2366"/>
                  </a:lnTo>
                  <a:close/>
                  <a:moveTo>
                    <a:pt x="2858" y="2366"/>
                  </a:moveTo>
                  <a:lnTo>
                    <a:pt x="2881" y="2366"/>
                  </a:lnTo>
                  <a:lnTo>
                    <a:pt x="2881" y="2372"/>
                  </a:lnTo>
                  <a:lnTo>
                    <a:pt x="2858" y="2372"/>
                  </a:lnTo>
                  <a:lnTo>
                    <a:pt x="2858" y="2366"/>
                  </a:lnTo>
                  <a:close/>
                  <a:moveTo>
                    <a:pt x="2898" y="2366"/>
                  </a:moveTo>
                  <a:lnTo>
                    <a:pt x="2921" y="2366"/>
                  </a:lnTo>
                  <a:lnTo>
                    <a:pt x="2921" y="2372"/>
                  </a:lnTo>
                  <a:lnTo>
                    <a:pt x="2898" y="2372"/>
                  </a:lnTo>
                  <a:lnTo>
                    <a:pt x="2898" y="2366"/>
                  </a:lnTo>
                  <a:close/>
                  <a:moveTo>
                    <a:pt x="2938" y="2366"/>
                  </a:moveTo>
                  <a:lnTo>
                    <a:pt x="2940" y="2366"/>
                  </a:lnTo>
                  <a:lnTo>
                    <a:pt x="2940" y="2372"/>
                  </a:lnTo>
                  <a:lnTo>
                    <a:pt x="2938" y="2372"/>
                  </a:lnTo>
                  <a:lnTo>
                    <a:pt x="2938" y="2366"/>
                  </a:lnTo>
                  <a:close/>
                  <a:moveTo>
                    <a:pt x="0" y="2070"/>
                  </a:moveTo>
                  <a:lnTo>
                    <a:pt x="23" y="2070"/>
                  </a:lnTo>
                  <a:lnTo>
                    <a:pt x="23" y="2076"/>
                  </a:lnTo>
                  <a:lnTo>
                    <a:pt x="0" y="2076"/>
                  </a:lnTo>
                  <a:lnTo>
                    <a:pt x="0" y="2070"/>
                  </a:lnTo>
                  <a:close/>
                  <a:moveTo>
                    <a:pt x="40" y="2070"/>
                  </a:moveTo>
                  <a:lnTo>
                    <a:pt x="63" y="2070"/>
                  </a:lnTo>
                  <a:lnTo>
                    <a:pt x="63" y="2076"/>
                  </a:lnTo>
                  <a:lnTo>
                    <a:pt x="40" y="2076"/>
                  </a:lnTo>
                  <a:lnTo>
                    <a:pt x="40" y="2070"/>
                  </a:lnTo>
                  <a:close/>
                  <a:moveTo>
                    <a:pt x="80" y="2070"/>
                  </a:moveTo>
                  <a:lnTo>
                    <a:pt x="103" y="2070"/>
                  </a:lnTo>
                  <a:lnTo>
                    <a:pt x="103" y="2076"/>
                  </a:lnTo>
                  <a:lnTo>
                    <a:pt x="80" y="2076"/>
                  </a:lnTo>
                  <a:lnTo>
                    <a:pt x="80" y="2070"/>
                  </a:lnTo>
                  <a:close/>
                  <a:moveTo>
                    <a:pt x="120" y="2070"/>
                  </a:moveTo>
                  <a:lnTo>
                    <a:pt x="144" y="2070"/>
                  </a:lnTo>
                  <a:lnTo>
                    <a:pt x="144" y="2076"/>
                  </a:lnTo>
                  <a:lnTo>
                    <a:pt x="120" y="2076"/>
                  </a:lnTo>
                  <a:lnTo>
                    <a:pt x="120" y="2070"/>
                  </a:lnTo>
                  <a:close/>
                  <a:moveTo>
                    <a:pt x="161" y="2070"/>
                  </a:moveTo>
                  <a:lnTo>
                    <a:pt x="184" y="2070"/>
                  </a:lnTo>
                  <a:lnTo>
                    <a:pt x="184" y="2076"/>
                  </a:lnTo>
                  <a:lnTo>
                    <a:pt x="161" y="2076"/>
                  </a:lnTo>
                  <a:lnTo>
                    <a:pt x="161" y="2070"/>
                  </a:lnTo>
                  <a:close/>
                  <a:moveTo>
                    <a:pt x="201" y="2070"/>
                  </a:moveTo>
                  <a:lnTo>
                    <a:pt x="224" y="2070"/>
                  </a:lnTo>
                  <a:lnTo>
                    <a:pt x="224" y="2076"/>
                  </a:lnTo>
                  <a:lnTo>
                    <a:pt x="201" y="2076"/>
                  </a:lnTo>
                  <a:lnTo>
                    <a:pt x="201" y="2070"/>
                  </a:lnTo>
                  <a:close/>
                  <a:moveTo>
                    <a:pt x="241" y="2070"/>
                  </a:moveTo>
                  <a:lnTo>
                    <a:pt x="264" y="2070"/>
                  </a:lnTo>
                  <a:lnTo>
                    <a:pt x="264" y="2076"/>
                  </a:lnTo>
                  <a:lnTo>
                    <a:pt x="241" y="2076"/>
                  </a:lnTo>
                  <a:lnTo>
                    <a:pt x="241" y="2070"/>
                  </a:lnTo>
                  <a:close/>
                  <a:moveTo>
                    <a:pt x="282" y="2070"/>
                  </a:moveTo>
                  <a:lnTo>
                    <a:pt x="305" y="2070"/>
                  </a:lnTo>
                  <a:lnTo>
                    <a:pt x="305" y="2076"/>
                  </a:lnTo>
                  <a:lnTo>
                    <a:pt x="282" y="2076"/>
                  </a:lnTo>
                  <a:lnTo>
                    <a:pt x="282" y="2070"/>
                  </a:lnTo>
                  <a:close/>
                  <a:moveTo>
                    <a:pt x="322" y="2070"/>
                  </a:moveTo>
                  <a:lnTo>
                    <a:pt x="345" y="2070"/>
                  </a:lnTo>
                  <a:lnTo>
                    <a:pt x="345" y="2076"/>
                  </a:lnTo>
                  <a:lnTo>
                    <a:pt x="322" y="2076"/>
                  </a:lnTo>
                  <a:lnTo>
                    <a:pt x="322" y="2070"/>
                  </a:lnTo>
                  <a:close/>
                  <a:moveTo>
                    <a:pt x="362" y="2070"/>
                  </a:moveTo>
                  <a:lnTo>
                    <a:pt x="385" y="2070"/>
                  </a:lnTo>
                  <a:lnTo>
                    <a:pt x="385" y="2076"/>
                  </a:lnTo>
                  <a:lnTo>
                    <a:pt x="362" y="2076"/>
                  </a:lnTo>
                  <a:lnTo>
                    <a:pt x="362" y="2070"/>
                  </a:lnTo>
                  <a:close/>
                  <a:moveTo>
                    <a:pt x="402" y="2070"/>
                  </a:moveTo>
                  <a:lnTo>
                    <a:pt x="425" y="2070"/>
                  </a:lnTo>
                  <a:lnTo>
                    <a:pt x="425" y="2076"/>
                  </a:lnTo>
                  <a:lnTo>
                    <a:pt x="402" y="2076"/>
                  </a:lnTo>
                  <a:lnTo>
                    <a:pt x="402" y="2070"/>
                  </a:lnTo>
                  <a:close/>
                  <a:moveTo>
                    <a:pt x="443" y="2070"/>
                  </a:moveTo>
                  <a:lnTo>
                    <a:pt x="466" y="2070"/>
                  </a:lnTo>
                  <a:lnTo>
                    <a:pt x="466" y="2076"/>
                  </a:lnTo>
                  <a:lnTo>
                    <a:pt x="443" y="2076"/>
                  </a:lnTo>
                  <a:lnTo>
                    <a:pt x="443" y="2070"/>
                  </a:lnTo>
                  <a:close/>
                  <a:moveTo>
                    <a:pt x="483" y="2070"/>
                  </a:moveTo>
                  <a:lnTo>
                    <a:pt x="506" y="2070"/>
                  </a:lnTo>
                  <a:lnTo>
                    <a:pt x="506" y="2076"/>
                  </a:lnTo>
                  <a:lnTo>
                    <a:pt x="483" y="2076"/>
                  </a:lnTo>
                  <a:lnTo>
                    <a:pt x="483" y="2070"/>
                  </a:lnTo>
                  <a:close/>
                  <a:moveTo>
                    <a:pt x="523" y="2070"/>
                  </a:moveTo>
                  <a:lnTo>
                    <a:pt x="546" y="2070"/>
                  </a:lnTo>
                  <a:lnTo>
                    <a:pt x="546" y="2076"/>
                  </a:lnTo>
                  <a:lnTo>
                    <a:pt x="523" y="2076"/>
                  </a:lnTo>
                  <a:lnTo>
                    <a:pt x="523" y="2070"/>
                  </a:lnTo>
                  <a:close/>
                  <a:moveTo>
                    <a:pt x="563" y="2070"/>
                  </a:moveTo>
                  <a:lnTo>
                    <a:pt x="586" y="2070"/>
                  </a:lnTo>
                  <a:lnTo>
                    <a:pt x="586" y="2076"/>
                  </a:lnTo>
                  <a:lnTo>
                    <a:pt x="563" y="2076"/>
                  </a:lnTo>
                  <a:lnTo>
                    <a:pt x="563" y="2070"/>
                  </a:lnTo>
                  <a:close/>
                  <a:moveTo>
                    <a:pt x="604" y="2070"/>
                  </a:moveTo>
                  <a:lnTo>
                    <a:pt x="627" y="2070"/>
                  </a:lnTo>
                  <a:lnTo>
                    <a:pt x="627" y="2076"/>
                  </a:lnTo>
                  <a:lnTo>
                    <a:pt x="604" y="2076"/>
                  </a:lnTo>
                  <a:lnTo>
                    <a:pt x="604" y="2070"/>
                  </a:lnTo>
                  <a:close/>
                  <a:moveTo>
                    <a:pt x="644" y="2070"/>
                  </a:moveTo>
                  <a:lnTo>
                    <a:pt x="667" y="2070"/>
                  </a:lnTo>
                  <a:lnTo>
                    <a:pt x="667" y="2076"/>
                  </a:lnTo>
                  <a:lnTo>
                    <a:pt x="644" y="2076"/>
                  </a:lnTo>
                  <a:lnTo>
                    <a:pt x="644" y="2070"/>
                  </a:lnTo>
                  <a:close/>
                  <a:moveTo>
                    <a:pt x="684" y="2070"/>
                  </a:moveTo>
                  <a:lnTo>
                    <a:pt x="707" y="2070"/>
                  </a:lnTo>
                  <a:lnTo>
                    <a:pt x="707" y="2076"/>
                  </a:lnTo>
                  <a:lnTo>
                    <a:pt x="684" y="2076"/>
                  </a:lnTo>
                  <a:lnTo>
                    <a:pt x="684" y="2070"/>
                  </a:lnTo>
                  <a:close/>
                  <a:moveTo>
                    <a:pt x="724" y="2070"/>
                  </a:moveTo>
                  <a:lnTo>
                    <a:pt x="747" y="2070"/>
                  </a:lnTo>
                  <a:lnTo>
                    <a:pt x="747" y="2076"/>
                  </a:lnTo>
                  <a:lnTo>
                    <a:pt x="724" y="2076"/>
                  </a:lnTo>
                  <a:lnTo>
                    <a:pt x="724" y="2070"/>
                  </a:lnTo>
                  <a:close/>
                  <a:moveTo>
                    <a:pt x="765" y="2070"/>
                  </a:moveTo>
                  <a:lnTo>
                    <a:pt x="788" y="2070"/>
                  </a:lnTo>
                  <a:lnTo>
                    <a:pt x="788" y="2076"/>
                  </a:lnTo>
                  <a:lnTo>
                    <a:pt x="765" y="2076"/>
                  </a:lnTo>
                  <a:lnTo>
                    <a:pt x="765" y="2070"/>
                  </a:lnTo>
                  <a:close/>
                  <a:moveTo>
                    <a:pt x="805" y="2070"/>
                  </a:moveTo>
                  <a:lnTo>
                    <a:pt x="828" y="2070"/>
                  </a:lnTo>
                  <a:lnTo>
                    <a:pt x="828" y="2076"/>
                  </a:lnTo>
                  <a:lnTo>
                    <a:pt x="805" y="2076"/>
                  </a:lnTo>
                  <a:lnTo>
                    <a:pt x="805" y="2070"/>
                  </a:lnTo>
                  <a:close/>
                  <a:moveTo>
                    <a:pt x="845" y="2070"/>
                  </a:moveTo>
                  <a:lnTo>
                    <a:pt x="868" y="2070"/>
                  </a:lnTo>
                  <a:lnTo>
                    <a:pt x="868" y="2076"/>
                  </a:lnTo>
                  <a:lnTo>
                    <a:pt x="845" y="2076"/>
                  </a:lnTo>
                  <a:lnTo>
                    <a:pt x="845" y="2070"/>
                  </a:lnTo>
                  <a:close/>
                  <a:moveTo>
                    <a:pt x="885" y="2070"/>
                  </a:moveTo>
                  <a:lnTo>
                    <a:pt x="908" y="2070"/>
                  </a:lnTo>
                  <a:lnTo>
                    <a:pt x="908" y="2076"/>
                  </a:lnTo>
                  <a:lnTo>
                    <a:pt x="885" y="2076"/>
                  </a:lnTo>
                  <a:lnTo>
                    <a:pt x="885" y="2070"/>
                  </a:lnTo>
                  <a:close/>
                  <a:moveTo>
                    <a:pt x="926" y="2070"/>
                  </a:moveTo>
                  <a:lnTo>
                    <a:pt x="949" y="2070"/>
                  </a:lnTo>
                  <a:lnTo>
                    <a:pt x="949" y="2076"/>
                  </a:lnTo>
                  <a:lnTo>
                    <a:pt x="926" y="2076"/>
                  </a:lnTo>
                  <a:lnTo>
                    <a:pt x="926" y="2070"/>
                  </a:lnTo>
                  <a:close/>
                  <a:moveTo>
                    <a:pt x="966" y="2070"/>
                  </a:moveTo>
                  <a:lnTo>
                    <a:pt x="989" y="2070"/>
                  </a:lnTo>
                  <a:lnTo>
                    <a:pt x="989" y="2076"/>
                  </a:lnTo>
                  <a:lnTo>
                    <a:pt x="966" y="2076"/>
                  </a:lnTo>
                  <a:lnTo>
                    <a:pt x="966" y="2070"/>
                  </a:lnTo>
                  <a:close/>
                  <a:moveTo>
                    <a:pt x="1006" y="2070"/>
                  </a:moveTo>
                  <a:lnTo>
                    <a:pt x="1029" y="2070"/>
                  </a:lnTo>
                  <a:lnTo>
                    <a:pt x="1029" y="2076"/>
                  </a:lnTo>
                  <a:lnTo>
                    <a:pt x="1006" y="2076"/>
                  </a:lnTo>
                  <a:lnTo>
                    <a:pt x="1006" y="2070"/>
                  </a:lnTo>
                  <a:close/>
                  <a:moveTo>
                    <a:pt x="1046" y="2070"/>
                  </a:moveTo>
                  <a:lnTo>
                    <a:pt x="1069" y="2070"/>
                  </a:lnTo>
                  <a:lnTo>
                    <a:pt x="1069" y="2076"/>
                  </a:lnTo>
                  <a:lnTo>
                    <a:pt x="1046" y="2076"/>
                  </a:lnTo>
                  <a:lnTo>
                    <a:pt x="1046" y="2070"/>
                  </a:lnTo>
                  <a:close/>
                  <a:moveTo>
                    <a:pt x="1087" y="2070"/>
                  </a:moveTo>
                  <a:lnTo>
                    <a:pt x="1110" y="2070"/>
                  </a:lnTo>
                  <a:lnTo>
                    <a:pt x="1110" y="2076"/>
                  </a:lnTo>
                  <a:lnTo>
                    <a:pt x="1087" y="2076"/>
                  </a:lnTo>
                  <a:lnTo>
                    <a:pt x="1087" y="2070"/>
                  </a:lnTo>
                  <a:close/>
                  <a:moveTo>
                    <a:pt x="1127" y="2070"/>
                  </a:moveTo>
                  <a:lnTo>
                    <a:pt x="1150" y="2070"/>
                  </a:lnTo>
                  <a:lnTo>
                    <a:pt x="1150" y="2076"/>
                  </a:lnTo>
                  <a:lnTo>
                    <a:pt x="1127" y="2076"/>
                  </a:lnTo>
                  <a:lnTo>
                    <a:pt x="1127" y="2070"/>
                  </a:lnTo>
                  <a:close/>
                  <a:moveTo>
                    <a:pt x="1167" y="2070"/>
                  </a:moveTo>
                  <a:lnTo>
                    <a:pt x="1190" y="2070"/>
                  </a:lnTo>
                  <a:lnTo>
                    <a:pt x="1190" y="2076"/>
                  </a:lnTo>
                  <a:lnTo>
                    <a:pt x="1167" y="2076"/>
                  </a:lnTo>
                  <a:lnTo>
                    <a:pt x="1167" y="2070"/>
                  </a:lnTo>
                  <a:close/>
                  <a:moveTo>
                    <a:pt x="1207" y="2070"/>
                  </a:moveTo>
                  <a:lnTo>
                    <a:pt x="1230" y="2070"/>
                  </a:lnTo>
                  <a:lnTo>
                    <a:pt x="1230" y="2076"/>
                  </a:lnTo>
                  <a:lnTo>
                    <a:pt x="1207" y="2076"/>
                  </a:lnTo>
                  <a:lnTo>
                    <a:pt x="1207" y="2070"/>
                  </a:lnTo>
                  <a:close/>
                  <a:moveTo>
                    <a:pt x="1248" y="2070"/>
                  </a:moveTo>
                  <a:lnTo>
                    <a:pt x="1271" y="2070"/>
                  </a:lnTo>
                  <a:lnTo>
                    <a:pt x="1271" y="2076"/>
                  </a:lnTo>
                  <a:lnTo>
                    <a:pt x="1248" y="2076"/>
                  </a:lnTo>
                  <a:lnTo>
                    <a:pt x="1248" y="2070"/>
                  </a:lnTo>
                  <a:close/>
                  <a:moveTo>
                    <a:pt x="1288" y="2070"/>
                  </a:moveTo>
                  <a:lnTo>
                    <a:pt x="1311" y="2070"/>
                  </a:lnTo>
                  <a:lnTo>
                    <a:pt x="1311" y="2076"/>
                  </a:lnTo>
                  <a:lnTo>
                    <a:pt x="1288" y="2076"/>
                  </a:lnTo>
                  <a:lnTo>
                    <a:pt x="1288" y="2070"/>
                  </a:lnTo>
                  <a:close/>
                  <a:moveTo>
                    <a:pt x="1328" y="2070"/>
                  </a:moveTo>
                  <a:lnTo>
                    <a:pt x="1351" y="2070"/>
                  </a:lnTo>
                  <a:lnTo>
                    <a:pt x="1351" y="2076"/>
                  </a:lnTo>
                  <a:lnTo>
                    <a:pt x="1328" y="2076"/>
                  </a:lnTo>
                  <a:lnTo>
                    <a:pt x="1328" y="2070"/>
                  </a:lnTo>
                  <a:close/>
                  <a:moveTo>
                    <a:pt x="1368" y="2070"/>
                  </a:moveTo>
                  <a:lnTo>
                    <a:pt x="1391" y="2070"/>
                  </a:lnTo>
                  <a:lnTo>
                    <a:pt x="1391" y="2076"/>
                  </a:lnTo>
                  <a:lnTo>
                    <a:pt x="1368" y="2076"/>
                  </a:lnTo>
                  <a:lnTo>
                    <a:pt x="1368" y="2070"/>
                  </a:lnTo>
                  <a:close/>
                  <a:moveTo>
                    <a:pt x="1409" y="2070"/>
                  </a:moveTo>
                  <a:lnTo>
                    <a:pt x="1432" y="2070"/>
                  </a:lnTo>
                  <a:lnTo>
                    <a:pt x="1432" y="2076"/>
                  </a:lnTo>
                  <a:lnTo>
                    <a:pt x="1409" y="2076"/>
                  </a:lnTo>
                  <a:lnTo>
                    <a:pt x="1409" y="2070"/>
                  </a:lnTo>
                  <a:close/>
                  <a:moveTo>
                    <a:pt x="1449" y="2070"/>
                  </a:moveTo>
                  <a:lnTo>
                    <a:pt x="1472" y="2070"/>
                  </a:lnTo>
                  <a:lnTo>
                    <a:pt x="1472" y="2076"/>
                  </a:lnTo>
                  <a:lnTo>
                    <a:pt x="1449" y="2076"/>
                  </a:lnTo>
                  <a:lnTo>
                    <a:pt x="1449" y="2070"/>
                  </a:lnTo>
                  <a:close/>
                  <a:moveTo>
                    <a:pt x="1489" y="2070"/>
                  </a:moveTo>
                  <a:lnTo>
                    <a:pt x="1512" y="2070"/>
                  </a:lnTo>
                  <a:lnTo>
                    <a:pt x="1512" y="2076"/>
                  </a:lnTo>
                  <a:lnTo>
                    <a:pt x="1489" y="2076"/>
                  </a:lnTo>
                  <a:lnTo>
                    <a:pt x="1489" y="2070"/>
                  </a:lnTo>
                  <a:close/>
                  <a:moveTo>
                    <a:pt x="1529" y="2070"/>
                  </a:moveTo>
                  <a:lnTo>
                    <a:pt x="1552" y="2070"/>
                  </a:lnTo>
                  <a:lnTo>
                    <a:pt x="1552" y="2076"/>
                  </a:lnTo>
                  <a:lnTo>
                    <a:pt x="1529" y="2076"/>
                  </a:lnTo>
                  <a:lnTo>
                    <a:pt x="1529" y="2070"/>
                  </a:lnTo>
                  <a:close/>
                  <a:moveTo>
                    <a:pt x="1570" y="2070"/>
                  </a:moveTo>
                  <a:lnTo>
                    <a:pt x="1593" y="2070"/>
                  </a:lnTo>
                  <a:lnTo>
                    <a:pt x="1593" y="2076"/>
                  </a:lnTo>
                  <a:lnTo>
                    <a:pt x="1570" y="2076"/>
                  </a:lnTo>
                  <a:lnTo>
                    <a:pt x="1570" y="2070"/>
                  </a:lnTo>
                  <a:close/>
                  <a:moveTo>
                    <a:pt x="1610" y="2070"/>
                  </a:moveTo>
                  <a:lnTo>
                    <a:pt x="1633" y="2070"/>
                  </a:lnTo>
                  <a:lnTo>
                    <a:pt x="1633" y="2076"/>
                  </a:lnTo>
                  <a:lnTo>
                    <a:pt x="1610" y="2076"/>
                  </a:lnTo>
                  <a:lnTo>
                    <a:pt x="1610" y="2070"/>
                  </a:lnTo>
                  <a:close/>
                  <a:moveTo>
                    <a:pt x="1650" y="2070"/>
                  </a:moveTo>
                  <a:lnTo>
                    <a:pt x="1673" y="2070"/>
                  </a:lnTo>
                  <a:lnTo>
                    <a:pt x="1673" y="2076"/>
                  </a:lnTo>
                  <a:lnTo>
                    <a:pt x="1650" y="2076"/>
                  </a:lnTo>
                  <a:lnTo>
                    <a:pt x="1650" y="2070"/>
                  </a:lnTo>
                  <a:close/>
                  <a:moveTo>
                    <a:pt x="1691" y="2070"/>
                  </a:moveTo>
                  <a:lnTo>
                    <a:pt x="1714" y="2070"/>
                  </a:lnTo>
                  <a:lnTo>
                    <a:pt x="1714" y="2076"/>
                  </a:lnTo>
                  <a:lnTo>
                    <a:pt x="1691" y="2076"/>
                  </a:lnTo>
                  <a:lnTo>
                    <a:pt x="1691" y="2070"/>
                  </a:lnTo>
                  <a:close/>
                  <a:moveTo>
                    <a:pt x="1731" y="2070"/>
                  </a:moveTo>
                  <a:lnTo>
                    <a:pt x="1754" y="2070"/>
                  </a:lnTo>
                  <a:lnTo>
                    <a:pt x="1754" y="2076"/>
                  </a:lnTo>
                  <a:lnTo>
                    <a:pt x="1731" y="2076"/>
                  </a:lnTo>
                  <a:lnTo>
                    <a:pt x="1731" y="2070"/>
                  </a:lnTo>
                  <a:close/>
                  <a:moveTo>
                    <a:pt x="1771" y="2070"/>
                  </a:moveTo>
                  <a:lnTo>
                    <a:pt x="1794" y="2070"/>
                  </a:lnTo>
                  <a:lnTo>
                    <a:pt x="1794" y="2076"/>
                  </a:lnTo>
                  <a:lnTo>
                    <a:pt x="1771" y="2076"/>
                  </a:lnTo>
                  <a:lnTo>
                    <a:pt x="1771" y="2070"/>
                  </a:lnTo>
                  <a:close/>
                  <a:moveTo>
                    <a:pt x="1811" y="2070"/>
                  </a:moveTo>
                  <a:lnTo>
                    <a:pt x="1834" y="2070"/>
                  </a:lnTo>
                  <a:lnTo>
                    <a:pt x="1834" y="2076"/>
                  </a:lnTo>
                  <a:lnTo>
                    <a:pt x="1811" y="2076"/>
                  </a:lnTo>
                  <a:lnTo>
                    <a:pt x="1811" y="2070"/>
                  </a:lnTo>
                  <a:close/>
                  <a:moveTo>
                    <a:pt x="1852" y="2070"/>
                  </a:moveTo>
                  <a:lnTo>
                    <a:pt x="1875" y="2070"/>
                  </a:lnTo>
                  <a:lnTo>
                    <a:pt x="1875" y="2076"/>
                  </a:lnTo>
                  <a:lnTo>
                    <a:pt x="1852" y="2076"/>
                  </a:lnTo>
                  <a:lnTo>
                    <a:pt x="1852" y="2070"/>
                  </a:lnTo>
                  <a:close/>
                  <a:moveTo>
                    <a:pt x="1892" y="2070"/>
                  </a:moveTo>
                  <a:lnTo>
                    <a:pt x="1915" y="2070"/>
                  </a:lnTo>
                  <a:lnTo>
                    <a:pt x="1915" y="2076"/>
                  </a:lnTo>
                  <a:lnTo>
                    <a:pt x="1892" y="2076"/>
                  </a:lnTo>
                  <a:lnTo>
                    <a:pt x="1892" y="2070"/>
                  </a:lnTo>
                  <a:close/>
                  <a:moveTo>
                    <a:pt x="1932" y="2070"/>
                  </a:moveTo>
                  <a:lnTo>
                    <a:pt x="1955" y="2070"/>
                  </a:lnTo>
                  <a:lnTo>
                    <a:pt x="1955" y="2076"/>
                  </a:lnTo>
                  <a:lnTo>
                    <a:pt x="1932" y="2076"/>
                  </a:lnTo>
                  <a:lnTo>
                    <a:pt x="1932" y="2070"/>
                  </a:lnTo>
                  <a:close/>
                  <a:moveTo>
                    <a:pt x="1972" y="2070"/>
                  </a:moveTo>
                  <a:lnTo>
                    <a:pt x="1995" y="2070"/>
                  </a:lnTo>
                  <a:lnTo>
                    <a:pt x="1995" y="2076"/>
                  </a:lnTo>
                  <a:lnTo>
                    <a:pt x="1972" y="2076"/>
                  </a:lnTo>
                  <a:lnTo>
                    <a:pt x="1972" y="2070"/>
                  </a:lnTo>
                  <a:close/>
                  <a:moveTo>
                    <a:pt x="2013" y="2070"/>
                  </a:moveTo>
                  <a:lnTo>
                    <a:pt x="2036" y="2070"/>
                  </a:lnTo>
                  <a:lnTo>
                    <a:pt x="2036" y="2076"/>
                  </a:lnTo>
                  <a:lnTo>
                    <a:pt x="2013" y="2076"/>
                  </a:lnTo>
                  <a:lnTo>
                    <a:pt x="2013" y="2070"/>
                  </a:lnTo>
                  <a:close/>
                  <a:moveTo>
                    <a:pt x="2053" y="2070"/>
                  </a:moveTo>
                  <a:lnTo>
                    <a:pt x="2076" y="2070"/>
                  </a:lnTo>
                  <a:lnTo>
                    <a:pt x="2076" y="2076"/>
                  </a:lnTo>
                  <a:lnTo>
                    <a:pt x="2053" y="2076"/>
                  </a:lnTo>
                  <a:lnTo>
                    <a:pt x="2053" y="2070"/>
                  </a:lnTo>
                  <a:close/>
                  <a:moveTo>
                    <a:pt x="2093" y="2070"/>
                  </a:moveTo>
                  <a:lnTo>
                    <a:pt x="2116" y="2070"/>
                  </a:lnTo>
                  <a:lnTo>
                    <a:pt x="2116" y="2076"/>
                  </a:lnTo>
                  <a:lnTo>
                    <a:pt x="2093" y="2076"/>
                  </a:lnTo>
                  <a:lnTo>
                    <a:pt x="2093" y="2070"/>
                  </a:lnTo>
                  <a:close/>
                  <a:moveTo>
                    <a:pt x="2133" y="2070"/>
                  </a:moveTo>
                  <a:lnTo>
                    <a:pt x="2156" y="2070"/>
                  </a:lnTo>
                  <a:lnTo>
                    <a:pt x="2156" y="2076"/>
                  </a:lnTo>
                  <a:lnTo>
                    <a:pt x="2133" y="2076"/>
                  </a:lnTo>
                  <a:lnTo>
                    <a:pt x="2133" y="2070"/>
                  </a:lnTo>
                  <a:close/>
                  <a:moveTo>
                    <a:pt x="2174" y="2070"/>
                  </a:moveTo>
                  <a:lnTo>
                    <a:pt x="2197" y="2070"/>
                  </a:lnTo>
                  <a:lnTo>
                    <a:pt x="2197" y="2076"/>
                  </a:lnTo>
                  <a:lnTo>
                    <a:pt x="2174" y="2076"/>
                  </a:lnTo>
                  <a:lnTo>
                    <a:pt x="2174" y="2070"/>
                  </a:lnTo>
                  <a:close/>
                  <a:moveTo>
                    <a:pt x="2214" y="2070"/>
                  </a:moveTo>
                  <a:lnTo>
                    <a:pt x="2237" y="2070"/>
                  </a:lnTo>
                  <a:lnTo>
                    <a:pt x="2237" y="2076"/>
                  </a:lnTo>
                  <a:lnTo>
                    <a:pt x="2214" y="2076"/>
                  </a:lnTo>
                  <a:lnTo>
                    <a:pt x="2214" y="2070"/>
                  </a:lnTo>
                  <a:close/>
                  <a:moveTo>
                    <a:pt x="2254" y="2070"/>
                  </a:moveTo>
                  <a:lnTo>
                    <a:pt x="2277" y="2070"/>
                  </a:lnTo>
                  <a:lnTo>
                    <a:pt x="2277" y="2076"/>
                  </a:lnTo>
                  <a:lnTo>
                    <a:pt x="2254" y="2076"/>
                  </a:lnTo>
                  <a:lnTo>
                    <a:pt x="2254" y="2070"/>
                  </a:lnTo>
                  <a:close/>
                  <a:moveTo>
                    <a:pt x="2294" y="2070"/>
                  </a:moveTo>
                  <a:lnTo>
                    <a:pt x="2317" y="2070"/>
                  </a:lnTo>
                  <a:lnTo>
                    <a:pt x="2317" y="2076"/>
                  </a:lnTo>
                  <a:lnTo>
                    <a:pt x="2294" y="2076"/>
                  </a:lnTo>
                  <a:lnTo>
                    <a:pt x="2294" y="2070"/>
                  </a:lnTo>
                  <a:close/>
                  <a:moveTo>
                    <a:pt x="2335" y="2070"/>
                  </a:moveTo>
                  <a:lnTo>
                    <a:pt x="2358" y="2070"/>
                  </a:lnTo>
                  <a:lnTo>
                    <a:pt x="2358" y="2076"/>
                  </a:lnTo>
                  <a:lnTo>
                    <a:pt x="2335" y="2076"/>
                  </a:lnTo>
                  <a:lnTo>
                    <a:pt x="2335" y="2070"/>
                  </a:lnTo>
                  <a:close/>
                  <a:moveTo>
                    <a:pt x="2375" y="2070"/>
                  </a:moveTo>
                  <a:lnTo>
                    <a:pt x="2398" y="2070"/>
                  </a:lnTo>
                  <a:lnTo>
                    <a:pt x="2398" y="2076"/>
                  </a:lnTo>
                  <a:lnTo>
                    <a:pt x="2375" y="2076"/>
                  </a:lnTo>
                  <a:lnTo>
                    <a:pt x="2375" y="2070"/>
                  </a:lnTo>
                  <a:close/>
                  <a:moveTo>
                    <a:pt x="2415" y="2070"/>
                  </a:moveTo>
                  <a:lnTo>
                    <a:pt x="2438" y="2070"/>
                  </a:lnTo>
                  <a:lnTo>
                    <a:pt x="2438" y="2076"/>
                  </a:lnTo>
                  <a:lnTo>
                    <a:pt x="2415" y="2076"/>
                  </a:lnTo>
                  <a:lnTo>
                    <a:pt x="2415" y="2070"/>
                  </a:lnTo>
                  <a:close/>
                  <a:moveTo>
                    <a:pt x="2455" y="2070"/>
                  </a:moveTo>
                  <a:lnTo>
                    <a:pt x="2478" y="2070"/>
                  </a:lnTo>
                  <a:lnTo>
                    <a:pt x="2478" y="2076"/>
                  </a:lnTo>
                  <a:lnTo>
                    <a:pt x="2455" y="2076"/>
                  </a:lnTo>
                  <a:lnTo>
                    <a:pt x="2455" y="2070"/>
                  </a:lnTo>
                  <a:close/>
                  <a:moveTo>
                    <a:pt x="2496" y="2070"/>
                  </a:moveTo>
                  <a:lnTo>
                    <a:pt x="2519" y="2070"/>
                  </a:lnTo>
                  <a:lnTo>
                    <a:pt x="2519" y="2076"/>
                  </a:lnTo>
                  <a:lnTo>
                    <a:pt x="2496" y="2076"/>
                  </a:lnTo>
                  <a:lnTo>
                    <a:pt x="2496" y="2070"/>
                  </a:lnTo>
                  <a:close/>
                  <a:moveTo>
                    <a:pt x="2536" y="2070"/>
                  </a:moveTo>
                  <a:lnTo>
                    <a:pt x="2559" y="2070"/>
                  </a:lnTo>
                  <a:lnTo>
                    <a:pt x="2559" y="2076"/>
                  </a:lnTo>
                  <a:lnTo>
                    <a:pt x="2536" y="2076"/>
                  </a:lnTo>
                  <a:lnTo>
                    <a:pt x="2536" y="2070"/>
                  </a:lnTo>
                  <a:close/>
                  <a:moveTo>
                    <a:pt x="2576" y="2070"/>
                  </a:moveTo>
                  <a:lnTo>
                    <a:pt x="2599" y="2070"/>
                  </a:lnTo>
                  <a:lnTo>
                    <a:pt x="2599" y="2076"/>
                  </a:lnTo>
                  <a:lnTo>
                    <a:pt x="2576" y="2076"/>
                  </a:lnTo>
                  <a:lnTo>
                    <a:pt x="2576" y="2070"/>
                  </a:lnTo>
                  <a:close/>
                  <a:moveTo>
                    <a:pt x="2616" y="2070"/>
                  </a:moveTo>
                  <a:lnTo>
                    <a:pt x="2639" y="2070"/>
                  </a:lnTo>
                  <a:lnTo>
                    <a:pt x="2639" y="2076"/>
                  </a:lnTo>
                  <a:lnTo>
                    <a:pt x="2616" y="2076"/>
                  </a:lnTo>
                  <a:lnTo>
                    <a:pt x="2616" y="2070"/>
                  </a:lnTo>
                  <a:close/>
                  <a:moveTo>
                    <a:pt x="2657" y="2070"/>
                  </a:moveTo>
                  <a:lnTo>
                    <a:pt x="2680" y="2070"/>
                  </a:lnTo>
                  <a:lnTo>
                    <a:pt x="2680" y="2076"/>
                  </a:lnTo>
                  <a:lnTo>
                    <a:pt x="2657" y="2076"/>
                  </a:lnTo>
                  <a:lnTo>
                    <a:pt x="2657" y="2070"/>
                  </a:lnTo>
                  <a:close/>
                  <a:moveTo>
                    <a:pt x="2697" y="2070"/>
                  </a:moveTo>
                  <a:lnTo>
                    <a:pt x="2720" y="2070"/>
                  </a:lnTo>
                  <a:lnTo>
                    <a:pt x="2720" y="2076"/>
                  </a:lnTo>
                  <a:lnTo>
                    <a:pt x="2697" y="2076"/>
                  </a:lnTo>
                  <a:lnTo>
                    <a:pt x="2697" y="2070"/>
                  </a:lnTo>
                  <a:close/>
                  <a:moveTo>
                    <a:pt x="2737" y="2070"/>
                  </a:moveTo>
                  <a:lnTo>
                    <a:pt x="2760" y="2070"/>
                  </a:lnTo>
                  <a:lnTo>
                    <a:pt x="2760" y="2076"/>
                  </a:lnTo>
                  <a:lnTo>
                    <a:pt x="2737" y="2076"/>
                  </a:lnTo>
                  <a:lnTo>
                    <a:pt x="2737" y="2070"/>
                  </a:lnTo>
                  <a:close/>
                  <a:moveTo>
                    <a:pt x="2777" y="2070"/>
                  </a:moveTo>
                  <a:lnTo>
                    <a:pt x="2800" y="2070"/>
                  </a:lnTo>
                  <a:lnTo>
                    <a:pt x="2800" y="2076"/>
                  </a:lnTo>
                  <a:lnTo>
                    <a:pt x="2777" y="2076"/>
                  </a:lnTo>
                  <a:lnTo>
                    <a:pt x="2777" y="2070"/>
                  </a:lnTo>
                  <a:close/>
                  <a:moveTo>
                    <a:pt x="2818" y="2070"/>
                  </a:moveTo>
                  <a:lnTo>
                    <a:pt x="2841" y="2070"/>
                  </a:lnTo>
                  <a:lnTo>
                    <a:pt x="2841" y="2076"/>
                  </a:lnTo>
                  <a:lnTo>
                    <a:pt x="2818" y="2076"/>
                  </a:lnTo>
                  <a:lnTo>
                    <a:pt x="2818" y="2070"/>
                  </a:lnTo>
                  <a:close/>
                  <a:moveTo>
                    <a:pt x="2858" y="2070"/>
                  </a:moveTo>
                  <a:lnTo>
                    <a:pt x="2881" y="2070"/>
                  </a:lnTo>
                  <a:lnTo>
                    <a:pt x="2881" y="2076"/>
                  </a:lnTo>
                  <a:lnTo>
                    <a:pt x="2858" y="2076"/>
                  </a:lnTo>
                  <a:lnTo>
                    <a:pt x="2858" y="2070"/>
                  </a:lnTo>
                  <a:close/>
                  <a:moveTo>
                    <a:pt x="2898" y="2070"/>
                  </a:moveTo>
                  <a:lnTo>
                    <a:pt x="2921" y="2070"/>
                  </a:lnTo>
                  <a:lnTo>
                    <a:pt x="2921" y="2076"/>
                  </a:lnTo>
                  <a:lnTo>
                    <a:pt x="2898" y="2076"/>
                  </a:lnTo>
                  <a:lnTo>
                    <a:pt x="2898" y="2070"/>
                  </a:lnTo>
                  <a:close/>
                  <a:moveTo>
                    <a:pt x="2938" y="2070"/>
                  </a:moveTo>
                  <a:lnTo>
                    <a:pt x="2940" y="2070"/>
                  </a:lnTo>
                  <a:lnTo>
                    <a:pt x="2940" y="2076"/>
                  </a:lnTo>
                  <a:lnTo>
                    <a:pt x="2938" y="2076"/>
                  </a:lnTo>
                  <a:lnTo>
                    <a:pt x="2938" y="2070"/>
                  </a:lnTo>
                  <a:close/>
                  <a:moveTo>
                    <a:pt x="0" y="1774"/>
                  </a:moveTo>
                  <a:lnTo>
                    <a:pt x="23" y="1774"/>
                  </a:lnTo>
                  <a:lnTo>
                    <a:pt x="23" y="1780"/>
                  </a:lnTo>
                  <a:lnTo>
                    <a:pt x="0" y="1780"/>
                  </a:lnTo>
                  <a:lnTo>
                    <a:pt x="0" y="1774"/>
                  </a:lnTo>
                  <a:close/>
                  <a:moveTo>
                    <a:pt x="40" y="1774"/>
                  </a:moveTo>
                  <a:lnTo>
                    <a:pt x="63" y="1774"/>
                  </a:lnTo>
                  <a:lnTo>
                    <a:pt x="63" y="1780"/>
                  </a:lnTo>
                  <a:lnTo>
                    <a:pt x="40" y="1780"/>
                  </a:lnTo>
                  <a:lnTo>
                    <a:pt x="40" y="1774"/>
                  </a:lnTo>
                  <a:close/>
                  <a:moveTo>
                    <a:pt x="80" y="1774"/>
                  </a:moveTo>
                  <a:lnTo>
                    <a:pt x="103" y="1774"/>
                  </a:lnTo>
                  <a:lnTo>
                    <a:pt x="103" y="1780"/>
                  </a:lnTo>
                  <a:lnTo>
                    <a:pt x="80" y="1780"/>
                  </a:lnTo>
                  <a:lnTo>
                    <a:pt x="80" y="1774"/>
                  </a:lnTo>
                  <a:close/>
                  <a:moveTo>
                    <a:pt x="120" y="1774"/>
                  </a:moveTo>
                  <a:lnTo>
                    <a:pt x="144" y="1774"/>
                  </a:lnTo>
                  <a:lnTo>
                    <a:pt x="144" y="1780"/>
                  </a:lnTo>
                  <a:lnTo>
                    <a:pt x="120" y="1780"/>
                  </a:lnTo>
                  <a:lnTo>
                    <a:pt x="120" y="1774"/>
                  </a:lnTo>
                  <a:close/>
                  <a:moveTo>
                    <a:pt x="161" y="1774"/>
                  </a:moveTo>
                  <a:lnTo>
                    <a:pt x="184" y="1774"/>
                  </a:lnTo>
                  <a:lnTo>
                    <a:pt x="184" y="1780"/>
                  </a:lnTo>
                  <a:lnTo>
                    <a:pt x="161" y="1780"/>
                  </a:lnTo>
                  <a:lnTo>
                    <a:pt x="161" y="1774"/>
                  </a:lnTo>
                  <a:close/>
                  <a:moveTo>
                    <a:pt x="201" y="1774"/>
                  </a:moveTo>
                  <a:lnTo>
                    <a:pt x="224" y="1774"/>
                  </a:lnTo>
                  <a:lnTo>
                    <a:pt x="224" y="1780"/>
                  </a:lnTo>
                  <a:lnTo>
                    <a:pt x="201" y="1780"/>
                  </a:lnTo>
                  <a:lnTo>
                    <a:pt x="201" y="1774"/>
                  </a:lnTo>
                  <a:close/>
                  <a:moveTo>
                    <a:pt x="241" y="1774"/>
                  </a:moveTo>
                  <a:lnTo>
                    <a:pt x="264" y="1774"/>
                  </a:lnTo>
                  <a:lnTo>
                    <a:pt x="264" y="1780"/>
                  </a:lnTo>
                  <a:lnTo>
                    <a:pt x="241" y="1780"/>
                  </a:lnTo>
                  <a:lnTo>
                    <a:pt x="241" y="1774"/>
                  </a:lnTo>
                  <a:close/>
                  <a:moveTo>
                    <a:pt x="282" y="1774"/>
                  </a:moveTo>
                  <a:lnTo>
                    <a:pt x="305" y="1774"/>
                  </a:lnTo>
                  <a:lnTo>
                    <a:pt x="305" y="1780"/>
                  </a:lnTo>
                  <a:lnTo>
                    <a:pt x="282" y="1780"/>
                  </a:lnTo>
                  <a:lnTo>
                    <a:pt x="282" y="1774"/>
                  </a:lnTo>
                  <a:close/>
                  <a:moveTo>
                    <a:pt x="322" y="1774"/>
                  </a:moveTo>
                  <a:lnTo>
                    <a:pt x="345" y="1774"/>
                  </a:lnTo>
                  <a:lnTo>
                    <a:pt x="345" y="1780"/>
                  </a:lnTo>
                  <a:lnTo>
                    <a:pt x="322" y="1780"/>
                  </a:lnTo>
                  <a:lnTo>
                    <a:pt x="322" y="1774"/>
                  </a:lnTo>
                  <a:close/>
                  <a:moveTo>
                    <a:pt x="362" y="1774"/>
                  </a:moveTo>
                  <a:lnTo>
                    <a:pt x="385" y="1774"/>
                  </a:lnTo>
                  <a:lnTo>
                    <a:pt x="385" y="1780"/>
                  </a:lnTo>
                  <a:lnTo>
                    <a:pt x="362" y="1780"/>
                  </a:lnTo>
                  <a:lnTo>
                    <a:pt x="362" y="1774"/>
                  </a:lnTo>
                  <a:close/>
                  <a:moveTo>
                    <a:pt x="402" y="1774"/>
                  </a:moveTo>
                  <a:lnTo>
                    <a:pt x="425" y="1774"/>
                  </a:lnTo>
                  <a:lnTo>
                    <a:pt x="425" y="1780"/>
                  </a:lnTo>
                  <a:lnTo>
                    <a:pt x="402" y="1780"/>
                  </a:lnTo>
                  <a:lnTo>
                    <a:pt x="402" y="1774"/>
                  </a:lnTo>
                  <a:close/>
                  <a:moveTo>
                    <a:pt x="443" y="1774"/>
                  </a:moveTo>
                  <a:lnTo>
                    <a:pt x="466" y="1774"/>
                  </a:lnTo>
                  <a:lnTo>
                    <a:pt x="466" y="1780"/>
                  </a:lnTo>
                  <a:lnTo>
                    <a:pt x="443" y="1780"/>
                  </a:lnTo>
                  <a:lnTo>
                    <a:pt x="443" y="1774"/>
                  </a:lnTo>
                  <a:close/>
                  <a:moveTo>
                    <a:pt x="483" y="1774"/>
                  </a:moveTo>
                  <a:lnTo>
                    <a:pt x="506" y="1774"/>
                  </a:lnTo>
                  <a:lnTo>
                    <a:pt x="506" y="1780"/>
                  </a:lnTo>
                  <a:lnTo>
                    <a:pt x="483" y="1780"/>
                  </a:lnTo>
                  <a:lnTo>
                    <a:pt x="483" y="1774"/>
                  </a:lnTo>
                  <a:close/>
                  <a:moveTo>
                    <a:pt x="523" y="1774"/>
                  </a:moveTo>
                  <a:lnTo>
                    <a:pt x="546" y="1774"/>
                  </a:lnTo>
                  <a:lnTo>
                    <a:pt x="546" y="1780"/>
                  </a:lnTo>
                  <a:lnTo>
                    <a:pt x="523" y="1780"/>
                  </a:lnTo>
                  <a:lnTo>
                    <a:pt x="523" y="1774"/>
                  </a:lnTo>
                  <a:close/>
                  <a:moveTo>
                    <a:pt x="563" y="1774"/>
                  </a:moveTo>
                  <a:lnTo>
                    <a:pt x="586" y="1774"/>
                  </a:lnTo>
                  <a:lnTo>
                    <a:pt x="586" y="1780"/>
                  </a:lnTo>
                  <a:lnTo>
                    <a:pt x="563" y="1780"/>
                  </a:lnTo>
                  <a:lnTo>
                    <a:pt x="563" y="1774"/>
                  </a:lnTo>
                  <a:close/>
                  <a:moveTo>
                    <a:pt x="604" y="1774"/>
                  </a:moveTo>
                  <a:lnTo>
                    <a:pt x="627" y="1774"/>
                  </a:lnTo>
                  <a:lnTo>
                    <a:pt x="627" y="1780"/>
                  </a:lnTo>
                  <a:lnTo>
                    <a:pt x="604" y="1780"/>
                  </a:lnTo>
                  <a:lnTo>
                    <a:pt x="604" y="1774"/>
                  </a:lnTo>
                  <a:close/>
                  <a:moveTo>
                    <a:pt x="644" y="1774"/>
                  </a:moveTo>
                  <a:lnTo>
                    <a:pt x="667" y="1774"/>
                  </a:lnTo>
                  <a:lnTo>
                    <a:pt x="667" y="1780"/>
                  </a:lnTo>
                  <a:lnTo>
                    <a:pt x="644" y="1780"/>
                  </a:lnTo>
                  <a:lnTo>
                    <a:pt x="644" y="1774"/>
                  </a:lnTo>
                  <a:close/>
                  <a:moveTo>
                    <a:pt x="684" y="1774"/>
                  </a:moveTo>
                  <a:lnTo>
                    <a:pt x="707" y="1774"/>
                  </a:lnTo>
                  <a:lnTo>
                    <a:pt x="707" y="1780"/>
                  </a:lnTo>
                  <a:lnTo>
                    <a:pt x="684" y="1780"/>
                  </a:lnTo>
                  <a:lnTo>
                    <a:pt x="684" y="1774"/>
                  </a:lnTo>
                  <a:close/>
                  <a:moveTo>
                    <a:pt x="724" y="1774"/>
                  </a:moveTo>
                  <a:lnTo>
                    <a:pt x="747" y="1774"/>
                  </a:lnTo>
                  <a:lnTo>
                    <a:pt x="747" y="1780"/>
                  </a:lnTo>
                  <a:lnTo>
                    <a:pt x="724" y="1780"/>
                  </a:lnTo>
                  <a:lnTo>
                    <a:pt x="724" y="1774"/>
                  </a:lnTo>
                  <a:close/>
                  <a:moveTo>
                    <a:pt x="765" y="1774"/>
                  </a:moveTo>
                  <a:lnTo>
                    <a:pt x="788" y="1774"/>
                  </a:lnTo>
                  <a:lnTo>
                    <a:pt x="788" y="1780"/>
                  </a:lnTo>
                  <a:lnTo>
                    <a:pt x="765" y="1780"/>
                  </a:lnTo>
                  <a:lnTo>
                    <a:pt x="765" y="1774"/>
                  </a:lnTo>
                  <a:close/>
                  <a:moveTo>
                    <a:pt x="805" y="1774"/>
                  </a:moveTo>
                  <a:lnTo>
                    <a:pt x="828" y="1774"/>
                  </a:lnTo>
                  <a:lnTo>
                    <a:pt x="828" y="1780"/>
                  </a:lnTo>
                  <a:lnTo>
                    <a:pt x="805" y="1780"/>
                  </a:lnTo>
                  <a:lnTo>
                    <a:pt x="805" y="1774"/>
                  </a:lnTo>
                  <a:close/>
                  <a:moveTo>
                    <a:pt x="845" y="1774"/>
                  </a:moveTo>
                  <a:lnTo>
                    <a:pt x="868" y="1774"/>
                  </a:lnTo>
                  <a:lnTo>
                    <a:pt x="868" y="1780"/>
                  </a:lnTo>
                  <a:lnTo>
                    <a:pt x="845" y="1780"/>
                  </a:lnTo>
                  <a:lnTo>
                    <a:pt x="845" y="1774"/>
                  </a:lnTo>
                  <a:close/>
                  <a:moveTo>
                    <a:pt x="885" y="1774"/>
                  </a:moveTo>
                  <a:lnTo>
                    <a:pt x="908" y="1774"/>
                  </a:lnTo>
                  <a:lnTo>
                    <a:pt x="908" y="1780"/>
                  </a:lnTo>
                  <a:lnTo>
                    <a:pt x="885" y="1780"/>
                  </a:lnTo>
                  <a:lnTo>
                    <a:pt x="885" y="1774"/>
                  </a:lnTo>
                  <a:close/>
                  <a:moveTo>
                    <a:pt x="926" y="1774"/>
                  </a:moveTo>
                  <a:lnTo>
                    <a:pt x="949" y="1774"/>
                  </a:lnTo>
                  <a:lnTo>
                    <a:pt x="949" y="1780"/>
                  </a:lnTo>
                  <a:lnTo>
                    <a:pt x="926" y="1780"/>
                  </a:lnTo>
                  <a:lnTo>
                    <a:pt x="926" y="1774"/>
                  </a:lnTo>
                  <a:close/>
                  <a:moveTo>
                    <a:pt x="966" y="1774"/>
                  </a:moveTo>
                  <a:lnTo>
                    <a:pt x="989" y="1774"/>
                  </a:lnTo>
                  <a:lnTo>
                    <a:pt x="989" y="1780"/>
                  </a:lnTo>
                  <a:lnTo>
                    <a:pt x="966" y="1780"/>
                  </a:lnTo>
                  <a:lnTo>
                    <a:pt x="966" y="1774"/>
                  </a:lnTo>
                  <a:close/>
                  <a:moveTo>
                    <a:pt x="1006" y="1774"/>
                  </a:moveTo>
                  <a:lnTo>
                    <a:pt x="1029" y="1774"/>
                  </a:lnTo>
                  <a:lnTo>
                    <a:pt x="1029" y="1780"/>
                  </a:lnTo>
                  <a:lnTo>
                    <a:pt x="1006" y="1780"/>
                  </a:lnTo>
                  <a:lnTo>
                    <a:pt x="1006" y="1774"/>
                  </a:lnTo>
                  <a:close/>
                  <a:moveTo>
                    <a:pt x="1046" y="1774"/>
                  </a:moveTo>
                  <a:lnTo>
                    <a:pt x="1069" y="1774"/>
                  </a:lnTo>
                  <a:lnTo>
                    <a:pt x="1069" y="1780"/>
                  </a:lnTo>
                  <a:lnTo>
                    <a:pt x="1046" y="1780"/>
                  </a:lnTo>
                  <a:lnTo>
                    <a:pt x="1046" y="1774"/>
                  </a:lnTo>
                  <a:close/>
                  <a:moveTo>
                    <a:pt x="1087" y="1774"/>
                  </a:moveTo>
                  <a:lnTo>
                    <a:pt x="1110" y="1774"/>
                  </a:lnTo>
                  <a:lnTo>
                    <a:pt x="1110" y="1780"/>
                  </a:lnTo>
                  <a:lnTo>
                    <a:pt x="1087" y="1780"/>
                  </a:lnTo>
                  <a:lnTo>
                    <a:pt x="1087" y="1774"/>
                  </a:lnTo>
                  <a:close/>
                  <a:moveTo>
                    <a:pt x="1127" y="1774"/>
                  </a:moveTo>
                  <a:lnTo>
                    <a:pt x="1150" y="1774"/>
                  </a:lnTo>
                  <a:lnTo>
                    <a:pt x="1150" y="1780"/>
                  </a:lnTo>
                  <a:lnTo>
                    <a:pt x="1127" y="1780"/>
                  </a:lnTo>
                  <a:lnTo>
                    <a:pt x="1127" y="1774"/>
                  </a:lnTo>
                  <a:close/>
                  <a:moveTo>
                    <a:pt x="1167" y="1774"/>
                  </a:moveTo>
                  <a:lnTo>
                    <a:pt x="1190" y="1774"/>
                  </a:lnTo>
                  <a:lnTo>
                    <a:pt x="1190" y="1780"/>
                  </a:lnTo>
                  <a:lnTo>
                    <a:pt x="1167" y="1780"/>
                  </a:lnTo>
                  <a:lnTo>
                    <a:pt x="1167" y="1774"/>
                  </a:lnTo>
                  <a:close/>
                  <a:moveTo>
                    <a:pt x="1207" y="1774"/>
                  </a:moveTo>
                  <a:lnTo>
                    <a:pt x="1230" y="1774"/>
                  </a:lnTo>
                  <a:lnTo>
                    <a:pt x="1230" y="1780"/>
                  </a:lnTo>
                  <a:lnTo>
                    <a:pt x="1207" y="1780"/>
                  </a:lnTo>
                  <a:lnTo>
                    <a:pt x="1207" y="1774"/>
                  </a:lnTo>
                  <a:close/>
                  <a:moveTo>
                    <a:pt x="1248" y="1774"/>
                  </a:moveTo>
                  <a:lnTo>
                    <a:pt x="1271" y="1774"/>
                  </a:lnTo>
                  <a:lnTo>
                    <a:pt x="1271" y="1780"/>
                  </a:lnTo>
                  <a:lnTo>
                    <a:pt x="1248" y="1780"/>
                  </a:lnTo>
                  <a:lnTo>
                    <a:pt x="1248" y="1774"/>
                  </a:lnTo>
                  <a:close/>
                  <a:moveTo>
                    <a:pt x="1288" y="1774"/>
                  </a:moveTo>
                  <a:lnTo>
                    <a:pt x="1311" y="1774"/>
                  </a:lnTo>
                  <a:lnTo>
                    <a:pt x="1311" y="1780"/>
                  </a:lnTo>
                  <a:lnTo>
                    <a:pt x="1288" y="1780"/>
                  </a:lnTo>
                  <a:lnTo>
                    <a:pt x="1288" y="1774"/>
                  </a:lnTo>
                  <a:close/>
                  <a:moveTo>
                    <a:pt x="1328" y="1774"/>
                  </a:moveTo>
                  <a:lnTo>
                    <a:pt x="1351" y="1774"/>
                  </a:lnTo>
                  <a:lnTo>
                    <a:pt x="1351" y="1780"/>
                  </a:lnTo>
                  <a:lnTo>
                    <a:pt x="1328" y="1780"/>
                  </a:lnTo>
                  <a:lnTo>
                    <a:pt x="1328" y="1774"/>
                  </a:lnTo>
                  <a:close/>
                  <a:moveTo>
                    <a:pt x="1368" y="1774"/>
                  </a:moveTo>
                  <a:lnTo>
                    <a:pt x="1391" y="1774"/>
                  </a:lnTo>
                  <a:lnTo>
                    <a:pt x="1391" y="1780"/>
                  </a:lnTo>
                  <a:lnTo>
                    <a:pt x="1368" y="1780"/>
                  </a:lnTo>
                  <a:lnTo>
                    <a:pt x="1368" y="1774"/>
                  </a:lnTo>
                  <a:close/>
                  <a:moveTo>
                    <a:pt x="1409" y="1774"/>
                  </a:moveTo>
                  <a:lnTo>
                    <a:pt x="1432" y="1774"/>
                  </a:lnTo>
                  <a:lnTo>
                    <a:pt x="1432" y="1780"/>
                  </a:lnTo>
                  <a:lnTo>
                    <a:pt x="1409" y="1780"/>
                  </a:lnTo>
                  <a:lnTo>
                    <a:pt x="1409" y="1774"/>
                  </a:lnTo>
                  <a:close/>
                  <a:moveTo>
                    <a:pt x="1449" y="1774"/>
                  </a:moveTo>
                  <a:lnTo>
                    <a:pt x="1472" y="1774"/>
                  </a:lnTo>
                  <a:lnTo>
                    <a:pt x="1472" y="1780"/>
                  </a:lnTo>
                  <a:lnTo>
                    <a:pt x="1449" y="1780"/>
                  </a:lnTo>
                  <a:lnTo>
                    <a:pt x="1449" y="1774"/>
                  </a:lnTo>
                  <a:close/>
                  <a:moveTo>
                    <a:pt x="1489" y="1774"/>
                  </a:moveTo>
                  <a:lnTo>
                    <a:pt x="1512" y="1774"/>
                  </a:lnTo>
                  <a:lnTo>
                    <a:pt x="1512" y="1780"/>
                  </a:lnTo>
                  <a:lnTo>
                    <a:pt x="1489" y="1780"/>
                  </a:lnTo>
                  <a:lnTo>
                    <a:pt x="1489" y="1774"/>
                  </a:lnTo>
                  <a:close/>
                  <a:moveTo>
                    <a:pt x="1529" y="1774"/>
                  </a:moveTo>
                  <a:lnTo>
                    <a:pt x="1552" y="1774"/>
                  </a:lnTo>
                  <a:lnTo>
                    <a:pt x="1552" y="1780"/>
                  </a:lnTo>
                  <a:lnTo>
                    <a:pt x="1529" y="1780"/>
                  </a:lnTo>
                  <a:lnTo>
                    <a:pt x="1529" y="1774"/>
                  </a:lnTo>
                  <a:close/>
                  <a:moveTo>
                    <a:pt x="1570" y="1774"/>
                  </a:moveTo>
                  <a:lnTo>
                    <a:pt x="1593" y="1774"/>
                  </a:lnTo>
                  <a:lnTo>
                    <a:pt x="1593" y="1780"/>
                  </a:lnTo>
                  <a:lnTo>
                    <a:pt x="1570" y="1780"/>
                  </a:lnTo>
                  <a:lnTo>
                    <a:pt x="1570" y="1774"/>
                  </a:lnTo>
                  <a:close/>
                  <a:moveTo>
                    <a:pt x="1610" y="1774"/>
                  </a:moveTo>
                  <a:lnTo>
                    <a:pt x="1633" y="1774"/>
                  </a:lnTo>
                  <a:lnTo>
                    <a:pt x="1633" y="1780"/>
                  </a:lnTo>
                  <a:lnTo>
                    <a:pt x="1610" y="1780"/>
                  </a:lnTo>
                  <a:lnTo>
                    <a:pt x="1610" y="1774"/>
                  </a:lnTo>
                  <a:close/>
                  <a:moveTo>
                    <a:pt x="1650" y="1774"/>
                  </a:moveTo>
                  <a:lnTo>
                    <a:pt x="1673" y="1774"/>
                  </a:lnTo>
                  <a:lnTo>
                    <a:pt x="1673" y="1780"/>
                  </a:lnTo>
                  <a:lnTo>
                    <a:pt x="1650" y="1780"/>
                  </a:lnTo>
                  <a:lnTo>
                    <a:pt x="1650" y="1774"/>
                  </a:lnTo>
                  <a:close/>
                  <a:moveTo>
                    <a:pt x="1691" y="1774"/>
                  </a:moveTo>
                  <a:lnTo>
                    <a:pt x="1714" y="1774"/>
                  </a:lnTo>
                  <a:lnTo>
                    <a:pt x="1714" y="1780"/>
                  </a:lnTo>
                  <a:lnTo>
                    <a:pt x="1691" y="1780"/>
                  </a:lnTo>
                  <a:lnTo>
                    <a:pt x="1691" y="1774"/>
                  </a:lnTo>
                  <a:close/>
                  <a:moveTo>
                    <a:pt x="1731" y="1774"/>
                  </a:moveTo>
                  <a:lnTo>
                    <a:pt x="1754" y="1774"/>
                  </a:lnTo>
                  <a:lnTo>
                    <a:pt x="1754" y="1780"/>
                  </a:lnTo>
                  <a:lnTo>
                    <a:pt x="1731" y="1780"/>
                  </a:lnTo>
                  <a:lnTo>
                    <a:pt x="1731" y="1774"/>
                  </a:lnTo>
                  <a:close/>
                  <a:moveTo>
                    <a:pt x="1771" y="1774"/>
                  </a:moveTo>
                  <a:lnTo>
                    <a:pt x="1794" y="1774"/>
                  </a:lnTo>
                  <a:lnTo>
                    <a:pt x="1794" y="1780"/>
                  </a:lnTo>
                  <a:lnTo>
                    <a:pt x="1771" y="1780"/>
                  </a:lnTo>
                  <a:lnTo>
                    <a:pt x="1771" y="1774"/>
                  </a:lnTo>
                  <a:close/>
                  <a:moveTo>
                    <a:pt x="1811" y="1774"/>
                  </a:moveTo>
                  <a:lnTo>
                    <a:pt x="1834" y="1774"/>
                  </a:lnTo>
                  <a:lnTo>
                    <a:pt x="1834" y="1780"/>
                  </a:lnTo>
                  <a:lnTo>
                    <a:pt x="1811" y="1780"/>
                  </a:lnTo>
                  <a:lnTo>
                    <a:pt x="1811" y="1774"/>
                  </a:lnTo>
                  <a:close/>
                  <a:moveTo>
                    <a:pt x="1852" y="1774"/>
                  </a:moveTo>
                  <a:lnTo>
                    <a:pt x="1875" y="1774"/>
                  </a:lnTo>
                  <a:lnTo>
                    <a:pt x="1875" y="1780"/>
                  </a:lnTo>
                  <a:lnTo>
                    <a:pt x="1852" y="1780"/>
                  </a:lnTo>
                  <a:lnTo>
                    <a:pt x="1852" y="1774"/>
                  </a:lnTo>
                  <a:close/>
                  <a:moveTo>
                    <a:pt x="1892" y="1774"/>
                  </a:moveTo>
                  <a:lnTo>
                    <a:pt x="1915" y="1774"/>
                  </a:lnTo>
                  <a:lnTo>
                    <a:pt x="1915" y="1780"/>
                  </a:lnTo>
                  <a:lnTo>
                    <a:pt x="1892" y="1780"/>
                  </a:lnTo>
                  <a:lnTo>
                    <a:pt x="1892" y="1774"/>
                  </a:lnTo>
                  <a:close/>
                  <a:moveTo>
                    <a:pt x="1932" y="1774"/>
                  </a:moveTo>
                  <a:lnTo>
                    <a:pt x="1955" y="1774"/>
                  </a:lnTo>
                  <a:lnTo>
                    <a:pt x="1955" y="1780"/>
                  </a:lnTo>
                  <a:lnTo>
                    <a:pt x="1932" y="1780"/>
                  </a:lnTo>
                  <a:lnTo>
                    <a:pt x="1932" y="1774"/>
                  </a:lnTo>
                  <a:close/>
                  <a:moveTo>
                    <a:pt x="1972" y="1774"/>
                  </a:moveTo>
                  <a:lnTo>
                    <a:pt x="1995" y="1774"/>
                  </a:lnTo>
                  <a:lnTo>
                    <a:pt x="1995" y="1780"/>
                  </a:lnTo>
                  <a:lnTo>
                    <a:pt x="1972" y="1780"/>
                  </a:lnTo>
                  <a:lnTo>
                    <a:pt x="1972" y="1774"/>
                  </a:lnTo>
                  <a:close/>
                  <a:moveTo>
                    <a:pt x="2013" y="1774"/>
                  </a:moveTo>
                  <a:lnTo>
                    <a:pt x="2036" y="1774"/>
                  </a:lnTo>
                  <a:lnTo>
                    <a:pt x="2036" y="1780"/>
                  </a:lnTo>
                  <a:lnTo>
                    <a:pt x="2013" y="1780"/>
                  </a:lnTo>
                  <a:lnTo>
                    <a:pt x="2013" y="1774"/>
                  </a:lnTo>
                  <a:close/>
                  <a:moveTo>
                    <a:pt x="2053" y="1774"/>
                  </a:moveTo>
                  <a:lnTo>
                    <a:pt x="2076" y="1774"/>
                  </a:lnTo>
                  <a:lnTo>
                    <a:pt x="2076" y="1780"/>
                  </a:lnTo>
                  <a:lnTo>
                    <a:pt x="2053" y="1780"/>
                  </a:lnTo>
                  <a:lnTo>
                    <a:pt x="2053" y="1774"/>
                  </a:lnTo>
                  <a:close/>
                  <a:moveTo>
                    <a:pt x="2093" y="1774"/>
                  </a:moveTo>
                  <a:lnTo>
                    <a:pt x="2116" y="1774"/>
                  </a:lnTo>
                  <a:lnTo>
                    <a:pt x="2116" y="1780"/>
                  </a:lnTo>
                  <a:lnTo>
                    <a:pt x="2093" y="1780"/>
                  </a:lnTo>
                  <a:lnTo>
                    <a:pt x="2093" y="1774"/>
                  </a:lnTo>
                  <a:close/>
                  <a:moveTo>
                    <a:pt x="2133" y="1774"/>
                  </a:moveTo>
                  <a:lnTo>
                    <a:pt x="2156" y="1774"/>
                  </a:lnTo>
                  <a:lnTo>
                    <a:pt x="2156" y="1780"/>
                  </a:lnTo>
                  <a:lnTo>
                    <a:pt x="2133" y="1780"/>
                  </a:lnTo>
                  <a:lnTo>
                    <a:pt x="2133" y="1774"/>
                  </a:lnTo>
                  <a:close/>
                  <a:moveTo>
                    <a:pt x="2174" y="1774"/>
                  </a:moveTo>
                  <a:lnTo>
                    <a:pt x="2197" y="1774"/>
                  </a:lnTo>
                  <a:lnTo>
                    <a:pt x="2197" y="1780"/>
                  </a:lnTo>
                  <a:lnTo>
                    <a:pt x="2174" y="1780"/>
                  </a:lnTo>
                  <a:lnTo>
                    <a:pt x="2174" y="1774"/>
                  </a:lnTo>
                  <a:close/>
                  <a:moveTo>
                    <a:pt x="2214" y="1774"/>
                  </a:moveTo>
                  <a:lnTo>
                    <a:pt x="2237" y="1774"/>
                  </a:lnTo>
                  <a:lnTo>
                    <a:pt x="2237" y="1780"/>
                  </a:lnTo>
                  <a:lnTo>
                    <a:pt x="2214" y="1780"/>
                  </a:lnTo>
                  <a:lnTo>
                    <a:pt x="2214" y="1774"/>
                  </a:lnTo>
                  <a:close/>
                  <a:moveTo>
                    <a:pt x="2254" y="1774"/>
                  </a:moveTo>
                  <a:lnTo>
                    <a:pt x="2277" y="1774"/>
                  </a:lnTo>
                  <a:lnTo>
                    <a:pt x="2277" y="1780"/>
                  </a:lnTo>
                  <a:lnTo>
                    <a:pt x="2254" y="1780"/>
                  </a:lnTo>
                  <a:lnTo>
                    <a:pt x="2254" y="1774"/>
                  </a:lnTo>
                  <a:close/>
                  <a:moveTo>
                    <a:pt x="2294" y="1774"/>
                  </a:moveTo>
                  <a:lnTo>
                    <a:pt x="2317" y="1774"/>
                  </a:lnTo>
                  <a:lnTo>
                    <a:pt x="2317" y="1780"/>
                  </a:lnTo>
                  <a:lnTo>
                    <a:pt x="2294" y="1780"/>
                  </a:lnTo>
                  <a:lnTo>
                    <a:pt x="2294" y="1774"/>
                  </a:lnTo>
                  <a:close/>
                  <a:moveTo>
                    <a:pt x="2335" y="1774"/>
                  </a:moveTo>
                  <a:lnTo>
                    <a:pt x="2358" y="1774"/>
                  </a:lnTo>
                  <a:lnTo>
                    <a:pt x="2358" y="1780"/>
                  </a:lnTo>
                  <a:lnTo>
                    <a:pt x="2335" y="1780"/>
                  </a:lnTo>
                  <a:lnTo>
                    <a:pt x="2335" y="1774"/>
                  </a:lnTo>
                  <a:close/>
                  <a:moveTo>
                    <a:pt x="2375" y="1774"/>
                  </a:moveTo>
                  <a:lnTo>
                    <a:pt x="2398" y="1774"/>
                  </a:lnTo>
                  <a:lnTo>
                    <a:pt x="2398" y="1780"/>
                  </a:lnTo>
                  <a:lnTo>
                    <a:pt x="2375" y="1780"/>
                  </a:lnTo>
                  <a:lnTo>
                    <a:pt x="2375" y="1774"/>
                  </a:lnTo>
                  <a:close/>
                  <a:moveTo>
                    <a:pt x="2415" y="1774"/>
                  </a:moveTo>
                  <a:lnTo>
                    <a:pt x="2438" y="1774"/>
                  </a:lnTo>
                  <a:lnTo>
                    <a:pt x="2438" y="1780"/>
                  </a:lnTo>
                  <a:lnTo>
                    <a:pt x="2415" y="1780"/>
                  </a:lnTo>
                  <a:lnTo>
                    <a:pt x="2415" y="1774"/>
                  </a:lnTo>
                  <a:close/>
                  <a:moveTo>
                    <a:pt x="2455" y="1774"/>
                  </a:moveTo>
                  <a:lnTo>
                    <a:pt x="2478" y="1774"/>
                  </a:lnTo>
                  <a:lnTo>
                    <a:pt x="2478" y="1780"/>
                  </a:lnTo>
                  <a:lnTo>
                    <a:pt x="2455" y="1780"/>
                  </a:lnTo>
                  <a:lnTo>
                    <a:pt x="2455" y="1774"/>
                  </a:lnTo>
                  <a:close/>
                  <a:moveTo>
                    <a:pt x="2496" y="1774"/>
                  </a:moveTo>
                  <a:lnTo>
                    <a:pt x="2519" y="1774"/>
                  </a:lnTo>
                  <a:lnTo>
                    <a:pt x="2519" y="1780"/>
                  </a:lnTo>
                  <a:lnTo>
                    <a:pt x="2496" y="1780"/>
                  </a:lnTo>
                  <a:lnTo>
                    <a:pt x="2496" y="1774"/>
                  </a:lnTo>
                  <a:close/>
                  <a:moveTo>
                    <a:pt x="2536" y="1774"/>
                  </a:moveTo>
                  <a:lnTo>
                    <a:pt x="2559" y="1774"/>
                  </a:lnTo>
                  <a:lnTo>
                    <a:pt x="2559" y="1780"/>
                  </a:lnTo>
                  <a:lnTo>
                    <a:pt x="2536" y="1780"/>
                  </a:lnTo>
                  <a:lnTo>
                    <a:pt x="2536" y="1774"/>
                  </a:lnTo>
                  <a:close/>
                  <a:moveTo>
                    <a:pt x="2576" y="1774"/>
                  </a:moveTo>
                  <a:lnTo>
                    <a:pt x="2599" y="1774"/>
                  </a:lnTo>
                  <a:lnTo>
                    <a:pt x="2599" y="1780"/>
                  </a:lnTo>
                  <a:lnTo>
                    <a:pt x="2576" y="1780"/>
                  </a:lnTo>
                  <a:lnTo>
                    <a:pt x="2576" y="1774"/>
                  </a:lnTo>
                  <a:close/>
                  <a:moveTo>
                    <a:pt x="2616" y="1774"/>
                  </a:moveTo>
                  <a:lnTo>
                    <a:pt x="2639" y="1774"/>
                  </a:lnTo>
                  <a:lnTo>
                    <a:pt x="2639" y="1780"/>
                  </a:lnTo>
                  <a:lnTo>
                    <a:pt x="2616" y="1780"/>
                  </a:lnTo>
                  <a:lnTo>
                    <a:pt x="2616" y="1774"/>
                  </a:lnTo>
                  <a:close/>
                  <a:moveTo>
                    <a:pt x="2657" y="1774"/>
                  </a:moveTo>
                  <a:lnTo>
                    <a:pt x="2680" y="1774"/>
                  </a:lnTo>
                  <a:lnTo>
                    <a:pt x="2680" y="1780"/>
                  </a:lnTo>
                  <a:lnTo>
                    <a:pt x="2657" y="1780"/>
                  </a:lnTo>
                  <a:lnTo>
                    <a:pt x="2657" y="1774"/>
                  </a:lnTo>
                  <a:close/>
                  <a:moveTo>
                    <a:pt x="2697" y="1774"/>
                  </a:moveTo>
                  <a:lnTo>
                    <a:pt x="2720" y="1774"/>
                  </a:lnTo>
                  <a:lnTo>
                    <a:pt x="2720" y="1780"/>
                  </a:lnTo>
                  <a:lnTo>
                    <a:pt x="2697" y="1780"/>
                  </a:lnTo>
                  <a:lnTo>
                    <a:pt x="2697" y="1774"/>
                  </a:lnTo>
                  <a:close/>
                  <a:moveTo>
                    <a:pt x="2737" y="1774"/>
                  </a:moveTo>
                  <a:lnTo>
                    <a:pt x="2760" y="1774"/>
                  </a:lnTo>
                  <a:lnTo>
                    <a:pt x="2760" y="1780"/>
                  </a:lnTo>
                  <a:lnTo>
                    <a:pt x="2737" y="1780"/>
                  </a:lnTo>
                  <a:lnTo>
                    <a:pt x="2737" y="1774"/>
                  </a:lnTo>
                  <a:close/>
                  <a:moveTo>
                    <a:pt x="2777" y="1774"/>
                  </a:moveTo>
                  <a:lnTo>
                    <a:pt x="2800" y="1774"/>
                  </a:lnTo>
                  <a:lnTo>
                    <a:pt x="2800" y="1780"/>
                  </a:lnTo>
                  <a:lnTo>
                    <a:pt x="2777" y="1780"/>
                  </a:lnTo>
                  <a:lnTo>
                    <a:pt x="2777" y="1774"/>
                  </a:lnTo>
                  <a:close/>
                  <a:moveTo>
                    <a:pt x="2818" y="1774"/>
                  </a:moveTo>
                  <a:lnTo>
                    <a:pt x="2841" y="1774"/>
                  </a:lnTo>
                  <a:lnTo>
                    <a:pt x="2841" y="1780"/>
                  </a:lnTo>
                  <a:lnTo>
                    <a:pt x="2818" y="1780"/>
                  </a:lnTo>
                  <a:lnTo>
                    <a:pt x="2818" y="1774"/>
                  </a:lnTo>
                  <a:close/>
                  <a:moveTo>
                    <a:pt x="2858" y="1774"/>
                  </a:moveTo>
                  <a:lnTo>
                    <a:pt x="2881" y="1774"/>
                  </a:lnTo>
                  <a:lnTo>
                    <a:pt x="2881" y="1780"/>
                  </a:lnTo>
                  <a:lnTo>
                    <a:pt x="2858" y="1780"/>
                  </a:lnTo>
                  <a:lnTo>
                    <a:pt x="2858" y="1774"/>
                  </a:lnTo>
                  <a:close/>
                  <a:moveTo>
                    <a:pt x="2898" y="1774"/>
                  </a:moveTo>
                  <a:lnTo>
                    <a:pt x="2921" y="1774"/>
                  </a:lnTo>
                  <a:lnTo>
                    <a:pt x="2921" y="1780"/>
                  </a:lnTo>
                  <a:lnTo>
                    <a:pt x="2898" y="1780"/>
                  </a:lnTo>
                  <a:lnTo>
                    <a:pt x="2898" y="1774"/>
                  </a:lnTo>
                  <a:close/>
                  <a:moveTo>
                    <a:pt x="2938" y="1774"/>
                  </a:moveTo>
                  <a:lnTo>
                    <a:pt x="2940" y="1774"/>
                  </a:lnTo>
                  <a:lnTo>
                    <a:pt x="2940" y="1780"/>
                  </a:lnTo>
                  <a:lnTo>
                    <a:pt x="2938" y="1780"/>
                  </a:lnTo>
                  <a:lnTo>
                    <a:pt x="2938" y="1774"/>
                  </a:lnTo>
                  <a:close/>
                  <a:moveTo>
                    <a:pt x="0" y="1479"/>
                  </a:moveTo>
                  <a:lnTo>
                    <a:pt x="23" y="1479"/>
                  </a:lnTo>
                  <a:lnTo>
                    <a:pt x="23" y="1485"/>
                  </a:lnTo>
                  <a:lnTo>
                    <a:pt x="0" y="1485"/>
                  </a:lnTo>
                  <a:lnTo>
                    <a:pt x="0" y="1479"/>
                  </a:lnTo>
                  <a:close/>
                  <a:moveTo>
                    <a:pt x="40" y="1479"/>
                  </a:moveTo>
                  <a:lnTo>
                    <a:pt x="63" y="1479"/>
                  </a:lnTo>
                  <a:lnTo>
                    <a:pt x="63" y="1485"/>
                  </a:lnTo>
                  <a:lnTo>
                    <a:pt x="40" y="1485"/>
                  </a:lnTo>
                  <a:lnTo>
                    <a:pt x="40" y="1479"/>
                  </a:lnTo>
                  <a:close/>
                  <a:moveTo>
                    <a:pt x="80" y="1479"/>
                  </a:moveTo>
                  <a:lnTo>
                    <a:pt x="103" y="1479"/>
                  </a:lnTo>
                  <a:lnTo>
                    <a:pt x="103" y="1485"/>
                  </a:lnTo>
                  <a:lnTo>
                    <a:pt x="80" y="1485"/>
                  </a:lnTo>
                  <a:lnTo>
                    <a:pt x="80" y="1479"/>
                  </a:lnTo>
                  <a:close/>
                  <a:moveTo>
                    <a:pt x="120" y="1479"/>
                  </a:moveTo>
                  <a:lnTo>
                    <a:pt x="144" y="1479"/>
                  </a:lnTo>
                  <a:lnTo>
                    <a:pt x="144" y="1485"/>
                  </a:lnTo>
                  <a:lnTo>
                    <a:pt x="120" y="1485"/>
                  </a:lnTo>
                  <a:lnTo>
                    <a:pt x="120" y="1479"/>
                  </a:lnTo>
                  <a:close/>
                  <a:moveTo>
                    <a:pt x="161" y="1479"/>
                  </a:moveTo>
                  <a:lnTo>
                    <a:pt x="184" y="1479"/>
                  </a:lnTo>
                  <a:lnTo>
                    <a:pt x="184" y="1485"/>
                  </a:lnTo>
                  <a:lnTo>
                    <a:pt x="161" y="1485"/>
                  </a:lnTo>
                  <a:lnTo>
                    <a:pt x="161" y="1479"/>
                  </a:lnTo>
                  <a:close/>
                  <a:moveTo>
                    <a:pt x="201" y="1479"/>
                  </a:moveTo>
                  <a:lnTo>
                    <a:pt x="224" y="1479"/>
                  </a:lnTo>
                  <a:lnTo>
                    <a:pt x="224" y="1485"/>
                  </a:lnTo>
                  <a:lnTo>
                    <a:pt x="201" y="1485"/>
                  </a:lnTo>
                  <a:lnTo>
                    <a:pt x="201" y="1479"/>
                  </a:lnTo>
                  <a:close/>
                  <a:moveTo>
                    <a:pt x="241" y="1479"/>
                  </a:moveTo>
                  <a:lnTo>
                    <a:pt x="264" y="1479"/>
                  </a:lnTo>
                  <a:lnTo>
                    <a:pt x="264" y="1485"/>
                  </a:lnTo>
                  <a:lnTo>
                    <a:pt x="241" y="1485"/>
                  </a:lnTo>
                  <a:lnTo>
                    <a:pt x="241" y="1479"/>
                  </a:lnTo>
                  <a:close/>
                  <a:moveTo>
                    <a:pt x="282" y="1479"/>
                  </a:moveTo>
                  <a:lnTo>
                    <a:pt x="305" y="1479"/>
                  </a:lnTo>
                  <a:lnTo>
                    <a:pt x="305" y="1485"/>
                  </a:lnTo>
                  <a:lnTo>
                    <a:pt x="282" y="1485"/>
                  </a:lnTo>
                  <a:lnTo>
                    <a:pt x="282" y="1479"/>
                  </a:lnTo>
                  <a:close/>
                  <a:moveTo>
                    <a:pt x="322" y="1479"/>
                  </a:moveTo>
                  <a:lnTo>
                    <a:pt x="345" y="1479"/>
                  </a:lnTo>
                  <a:lnTo>
                    <a:pt x="345" y="1485"/>
                  </a:lnTo>
                  <a:lnTo>
                    <a:pt x="322" y="1485"/>
                  </a:lnTo>
                  <a:lnTo>
                    <a:pt x="322" y="1479"/>
                  </a:lnTo>
                  <a:close/>
                  <a:moveTo>
                    <a:pt x="362" y="1479"/>
                  </a:moveTo>
                  <a:lnTo>
                    <a:pt x="385" y="1479"/>
                  </a:lnTo>
                  <a:lnTo>
                    <a:pt x="385" y="1485"/>
                  </a:lnTo>
                  <a:lnTo>
                    <a:pt x="362" y="1485"/>
                  </a:lnTo>
                  <a:lnTo>
                    <a:pt x="362" y="1479"/>
                  </a:lnTo>
                  <a:close/>
                  <a:moveTo>
                    <a:pt x="402" y="1479"/>
                  </a:moveTo>
                  <a:lnTo>
                    <a:pt x="425" y="1479"/>
                  </a:lnTo>
                  <a:lnTo>
                    <a:pt x="425" y="1485"/>
                  </a:lnTo>
                  <a:lnTo>
                    <a:pt x="402" y="1485"/>
                  </a:lnTo>
                  <a:lnTo>
                    <a:pt x="402" y="1479"/>
                  </a:lnTo>
                  <a:close/>
                  <a:moveTo>
                    <a:pt x="443" y="1479"/>
                  </a:moveTo>
                  <a:lnTo>
                    <a:pt x="466" y="1479"/>
                  </a:lnTo>
                  <a:lnTo>
                    <a:pt x="466" y="1485"/>
                  </a:lnTo>
                  <a:lnTo>
                    <a:pt x="443" y="1485"/>
                  </a:lnTo>
                  <a:lnTo>
                    <a:pt x="443" y="1479"/>
                  </a:lnTo>
                  <a:close/>
                  <a:moveTo>
                    <a:pt x="483" y="1479"/>
                  </a:moveTo>
                  <a:lnTo>
                    <a:pt x="506" y="1479"/>
                  </a:lnTo>
                  <a:lnTo>
                    <a:pt x="506" y="1485"/>
                  </a:lnTo>
                  <a:lnTo>
                    <a:pt x="483" y="1485"/>
                  </a:lnTo>
                  <a:lnTo>
                    <a:pt x="483" y="1479"/>
                  </a:lnTo>
                  <a:close/>
                  <a:moveTo>
                    <a:pt x="523" y="1479"/>
                  </a:moveTo>
                  <a:lnTo>
                    <a:pt x="546" y="1479"/>
                  </a:lnTo>
                  <a:lnTo>
                    <a:pt x="546" y="1485"/>
                  </a:lnTo>
                  <a:lnTo>
                    <a:pt x="523" y="1485"/>
                  </a:lnTo>
                  <a:lnTo>
                    <a:pt x="523" y="1479"/>
                  </a:lnTo>
                  <a:close/>
                  <a:moveTo>
                    <a:pt x="563" y="1479"/>
                  </a:moveTo>
                  <a:lnTo>
                    <a:pt x="586" y="1479"/>
                  </a:lnTo>
                  <a:lnTo>
                    <a:pt x="586" y="1485"/>
                  </a:lnTo>
                  <a:lnTo>
                    <a:pt x="563" y="1485"/>
                  </a:lnTo>
                  <a:lnTo>
                    <a:pt x="563" y="1479"/>
                  </a:lnTo>
                  <a:close/>
                  <a:moveTo>
                    <a:pt x="604" y="1479"/>
                  </a:moveTo>
                  <a:lnTo>
                    <a:pt x="627" y="1479"/>
                  </a:lnTo>
                  <a:lnTo>
                    <a:pt x="627" y="1485"/>
                  </a:lnTo>
                  <a:lnTo>
                    <a:pt x="604" y="1485"/>
                  </a:lnTo>
                  <a:lnTo>
                    <a:pt x="604" y="1479"/>
                  </a:lnTo>
                  <a:close/>
                  <a:moveTo>
                    <a:pt x="644" y="1479"/>
                  </a:moveTo>
                  <a:lnTo>
                    <a:pt x="667" y="1479"/>
                  </a:lnTo>
                  <a:lnTo>
                    <a:pt x="667" y="1485"/>
                  </a:lnTo>
                  <a:lnTo>
                    <a:pt x="644" y="1485"/>
                  </a:lnTo>
                  <a:lnTo>
                    <a:pt x="644" y="1479"/>
                  </a:lnTo>
                  <a:close/>
                  <a:moveTo>
                    <a:pt x="684" y="1479"/>
                  </a:moveTo>
                  <a:lnTo>
                    <a:pt x="707" y="1479"/>
                  </a:lnTo>
                  <a:lnTo>
                    <a:pt x="707" y="1485"/>
                  </a:lnTo>
                  <a:lnTo>
                    <a:pt x="684" y="1485"/>
                  </a:lnTo>
                  <a:lnTo>
                    <a:pt x="684" y="1479"/>
                  </a:lnTo>
                  <a:close/>
                  <a:moveTo>
                    <a:pt x="724" y="1479"/>
                  </a:moveTo>
                  <a:lnTo>
                    <a:pt x="747" y="1479"/>
                  </a:lnTo>
                  <a:lnTo>
                    <a:pt x="747" y="1485"/>
                  </a:lnTo>
                  <a:lnTo>
                    <a:pt x="724" y="1485"/>
                  </a:lnTo>
                  <a:lnTo>
                    <a:pt x="724" y="1479"/>
                  </a:lnTo>
                  <a:close/>
                  <a:moveTo>
                    <a:pt x="765" y="1479"/>
                  </a:moveTo>
                  <a:lnTo>
                    <a:pt x="788" y="1479"/>
                  </a:lnTo>
                  <a:lnTo>
                    <a:pt x="788" y="1485"/>
                  </a:lnTo>
                  <a:lnTo>
                    <a:pt x="765" y="1485"/>
                  </a:lnTo>
                  <a:lnTo>
                    <a:pt x="765" y="1479"/>
                  </a:lnTo>
                  <a:close/>
                  <a:moveTo>
                    <a:pt x="805" y="1479"/>
                  </a:moveTo>
                  <a:lnTo>
                    <a:pt x="828" y="1479"/>
                  </a:lnTo>
                  <a:lnTo>
                    <a:pt x="828" y="1485"/>
                  </a:lnTo>
                  <a:lnTo>
                    <a:pt x="805" y="1485"/>
                  </a:lnTo>
                  <a:lnTo>
                    <a:pt x="805" y="1479"/>
                  </a:lnTo>
                  <a:close/>
                  <a:moveTo>
                    <a:pt x="845" y="1479"/>
                  </a:moveTo>
                  <a:lnTo>
                    <a:pt x="868" y="1479"/>
                  </a:lnTo>
                  <a:lnTo>
                    <a:pt x="868" y="1485"/>
                  </a:lnTo>
                  <a:lnTo>
                    <a:pt x="845" y="1485"/>
                  </a:lnTo>
                  <a:lnTo>
                    <a:pt x="845" y="1479"/>
                  </a:lnTo>
                  <a:close/>
                  <a:moveTo>
                    <a:pt x="885" y="1479"/>
                  </a:moveTo>
                  <a:lnTo>
                    <a:pt x="908" y="1479"/>
                  </a:lnTo>
                  <a:lnTo>
                    <a:pt x="908" y="1485"/>
                  </a:lnTo>
                  <a:lnTo>
                    <a:pt x="885" y="1485"/>
                  </a:lnTo>
                  <a:lnTo>
                    <a:pt x="885" y="1479"/>
                  </a:lnTo>
                  <a:close/>
                  <a:moveTo>
                    <a:pt x="926" y="1479"/>
                  </a:moveTo>
                  <a:lnTo>
                    <a:pt x="949" y="1479"/>
                  </a:lnTo>
                  <a:lnTo>
                    <a:pt x="949" y="1485"/>
                  </a:lnTo>
                  <a:lnTo>
                    <a:pt x="926" y="1485"/>
                  </a:lnTo>
                  <a:lnTo>
                    <a:pt x="926" y="1479"/>
                  </a:lnTo>
                  <a:close/>
                  <a:moveTo>
                    <a:pt x="966" y="1479"/>
                  </a:moveTo>
                  <a:lnTo>
                    <a:pt x="989" y="1479"/>
                  </a:lnTo>
                  <a:lnTo>
                    <a:pt x="989" y="1485"/>
                  </a:lnTo>
                  <a:lnTo>
                    <a:pt x="966" y="1485"/>
                  </a:lnTo>
                  <a:lnTo>
                    <a:pt x="966" y="1479"/>
                  </a:lnTo>
                  <a:close/>
                  <a:moveTo>
                    <a:pt x="1006" y="1479"/>
                  </a:moveTo>
                  <a:lnTo>
                    <a:pt x="1029" y="1479"/>
                  </a:lnTo>
                  <a:lnTo>
                    <a:pt x="1029" y="1485"/>
                  </a:lnTo>
                  <a:lnTo>
                    <a:pt x="1006" y="1485"/>
                  </a:lnTo>
                  <a:lnTo>
                    <a:pt x="1006" y="1479"/>
                  </a:lnTo>
                  <a:close/>
                  <a:moveTo>
                    <a:pt x="1046" y="1479"/>
                  </a:moveTo>
                  <a:lnTo>
                    <a:pt x="1069" y="1479"/>
                  </a:lnTo>
                  <a:lnTo>
                    <a:pt x="1069" y="1485"/>
                  </a:lnTo>
                  <a:lnTo>
                    <a:pt x="1046" y="1485"/>
                  </a:lnTo>
                  <a:lnTo>
                    <a:pt x="1046" y="1479"/>
                  </a:lnTo>
                  <a:close/>
                  <a:moveTo>
                    <a:pt x="1087" y="1479"/>
                  </a:moveTo>
                  <a:lnTo>
                    <a:pt x="1110" y="1479"/>
                  </a:lnTo>
                  <a:lnTo>
                    <a:pt x="1110" y="1485"/>
                  </a:lnTo>
                  <a:lnTo>
                    <a:pt x="1087" y="1485"/>
                  </a:lnTo>
                  <a:lnTo>
                    <a:pt x="1087" y="1479"/>
                  </a:lnTo>
                  <a:close/>
                  <a:moveTo>
                    <a:pt x="1127" y="1479"/>
                  </a:moveTo>
                  <a:lnTo>
                    <a:pt x="1150" y="1479"/>
                  </a:lnTo>
                  <a:lnTo>
                    <a:pt x="1150" y="1485"/>
                  </a:lnTo>
                  <a:lnTo>
                    <a:pt x="1127" y="1485"/>
                  </a:lnTo>
                  <a:lnTo>
                    <a:pt x="1127" y="1479"/>
                  </a:lnTo>
                  <a:close/>
                  <a:moveTo>
                    <a:pt x="1167" y="1479"/>
                  </a:moveTo>
                  <a:lnTo>
                    <a:pt x="1190" y="1479"/>
                  </a:lnTo>
                  <a:lnTo>
                    <a:pt x="1190" y="1485"/>
                  </a:lnTo>
                  <a:lnTo>
                    <a:pt x="1167" y="1485"/>
                  </a:lnTo>
                  <a:lnTo>
                    <a:pt x="1167" y="1479"/>
                  </a:lnTo>
                  <a:close/>
                  <a:moveTo>
                    <a:pt x="1207" y="1479"/>
                  </a:moveTo>
                  <a:lnTo>
                    <a:pt x="1230" y="1479"/>
                  </a:lnTo>
                  <a:lnTo>
                    <a:pt x="1230" y="1485"/>
                  </a:lnTo>
                  <a:lnTo>
                    <a:pt x="1207" y="1485"/>
                  </a:lnTo>
                  <a:lnTo>
                    <a:pt x="1207" y="1479"/>
                  </a:lnTo>
                  <a:close/>
                  <a:moveTo>
                    <a:pt x="1248" y="1479"/>
                  </a:moveTo>
                  <a:lnTo>
                    <a:pt x="1271" y="1479"/>
                  </a:lnTo>
                  <a:lnTo>
                    <a:pt x="1271" y="1485"/>
                  </a:lnTo>
                  <a:lnTo>
                    <a:pt x="1248" y="1485"/>
                  </a:lnTo>
                  <a:lnTo>
                    <a:pt x="1248" y="1479"/>
                  </a:lnTo>
                  <a:close/>
                  <a:moveTo>
                    <a:pt x="1288" y="1479"/>
                  </a:moveTo>
                  <a:lnTo>
                    <a:pt x="1311" y="1479"/>
                  </a:lnTo>
                  <a:lnTo>
                    <a:pt x="1311" y="1485"/>
                  </a:lnTo>
                  <a:lnTo>
                    <a:pt x="1288" y="1485"/>
                  </a:lnTo>
                  <a:lnTo>
                    <a:pt x="1288" y="1479"/>
                  </a:lnTo>
                  <a:close/>
                  <a:moveTo>
                    <a:pt x="1328" y="1479"/>
                  </a:moveTo>
                  <a:lnTo>
                    <a:pt x="1351" y="1479"/>
                  </a:lnTo>
                  <a:lnTo>
                    <a:pt x="1351" y="1485"/>
                  </a:lnTo>
                  <a:lnTo>
                    <a:pt x="1328" y="1485"/>
                  </a:lnTo>
                  <a:lnTo>
                    <a:pt x="1328" y="1479"/>
                  </a:lnTo>
                  <a:close/>
                  <a:moveTo>
                    <a:pt x="1368" y="1479"/>
                  </a:moveTo>
                  <a:lnTo>
                    <a:pt x="1391" y="1479"/>
                  </a:lnTo>
                  <a:lnTo>
                    <a:pt x="1391" y="1485"/>
                  </a:lnTo>
                  <a:lnTo>
                    <a:pt x="1368" y="1485"/>
                  </a:lnTo>
                  <a:lnTo>
                    <a:pt x="1368" y="1479"/>
                  </a:lnTo>
                  <a:close/>
                  <a:moveTo>
                    <a:pt x="1409" y="1479"/>
                  </a:moveTo>
                  <a:lnTo>
                    <a:pt x="1432" y="1479"/>
                  </a:lnTo>
                  <a:lnTo>
                    <a:pt x="1432" y="1485"/>
                  </a:lnTo>
                  <a:lnTo>
                    <a:pt x="1409" y="1485"/>
                  </a:lnTo>
                  <a:lnTo>
                    <a:pt x="1409" y="1479"/>
                  </a:lnTo>
                  <a:close/>
                  <a:moveTo>
                    <a:pt x="1449" y="1479"/>
                  </a:moveTo>
                  <a:lnTo>
                    <a:pt x="1472" y="1479"/>
                  </a:lnTo>
                  <a:lnTo>
                    <a:pt x="1472" y="1485"/>
                  </a:lnTo>
                  <a:lnTo>
                    <a:pt x="1449" y="1485"/>
                  </a:lnTo>
                  <a:lnTo>
                    <a:pt x="1449" y="1479"/>
                  </a:lnTo>
                  <a:close/>
                  <a:moveTo>
                    <a:pt x="1489" y="1479"/>
                  </a:moveTo>
                  <a:lnTo>
                    <a:pt x="1512" y="1479"/>
                  </a:lnTo>
                  <a:lnTo>
                    <a:pt x="1512" y="1485"/>
                  </a:lnTo>
                  <a:lnTo>
                    <a:pt x="1489" y="1485"/>
                  </a:lnTo>
                  <a:lnTo>
                    <a:pt x="1489" y="1479"/>
                  </a:lnTo>
                  <a:close/>
                  <a:moveTo>
                    <a:pt x="1529" y="1479"/>
                  </a:moveTo>
                  <a:lnTo>
                    <a:pt x="1552" y="1479"/>
                  </a:lnTo>
                  <a:lnTo>
                    <a:pt x="1552" y="1485"/>
                  </a:lnTo>
                  <a:lnTo>
                    <a:pt x="1529" y="1485"/>
                  </a:lnTo>
                  <a:lnTo>
                    <a:pt x="1529" y="1479"/>
                  </a:lnTo>
                  <a:close/>
                  <a:moveTo>
                    <a:pt x="1570" y="1479"/>
                  </a:moveTo>
                  <a:lnTo>
                    <a:pt x="1593" y="1479"/>
                  </a:lnTo>
                  <a:lnTo>
                    <a:pt x="1593" y="1485"/>
                  </a:lnTo>
                  <a:lnTo>
                    <a:pt x="1570" y="1485"/>
                  </a:lnTo>
                  <a:lnTo>
                    <a:pt x="1570" y="1479"/>
                  </a:lnTo>
                  <a:close/>
                  <a:moveTo>
                    <a:pt x="1610" y="1479"/>
                  </a:moveTo>
                  <a:lnTo>
                    <a:pt x="1633" y="1479"/>
                  </a:lnTo>
                  <a:lnTo>
                    <a:pt x="1633" y="1485"/>
                  </a:lnTo>
                  <a:lnTo>
                    <a:pt x="1610" y="1485"/>
                  </a:lnTo>
                  <a:lnTo>
                    <a:pt x="1610" y="1479"/>
                  </a:lnTo>
                  <a:close/>
                  <a:moveTo>
                    <a:pt x="1650" y="1479"/>
                  </a:moveTo>
                  <a:lnTo>
                    <a:pt x="1673" y="1479"/>
                  </a:lnTo>
                  <a:lnTo>
                    <a:pt x="1673" y="1485"/>
                  </a:lnTo>
                  <a:lnTo>
                    <a:pt x="1650" y="1485"/>
                  </a:lnTo>
                  <a:lnTo>
                    <a:pt x="1650" y="1479"/>
                  </a:lnTo>
                  <a:close/>
                  <a:moveTo>
                    <a:pt x="1691" y="1479"/>
                  </a:moveTo>
                  <a:lnTo>
                    <a:pt x="1714" y="1479"/>
                  </a:lnTo>
                  <a:lnTo>
                    <a:pt x="1714" y="1485"/>
                  </a:lnTo>
                  <a:lnTo>
                    <a:pt x="1691" y="1485"/>
                  </a:lnTo>
                  <a:lnTo>
                    <a:pt x="1691" y="1479"/>
                  </a:lnTo>
                  <a:close/>
                  <a:moveTo>
                    <a:pt x="1731" y="1479"/>
                  </a:moveTo>
                  <a:lnTo>
                    <a:pt x="1754" y="1479"/>
                  </a:lnTo>
                  <a:lnTo>
                    <a:pt x="1754" y="1485"/>
                  </a:lnTo>
                  <a:lnTo>
                    <a:pt x="1731" y="1485"/>
                  </a:lnTo>
                  <a:lnTo>
                    <a:pt x="1731" y="1479"/>
                  </a:lnTo>
                  <a:close/>
                  <a:moveTo>
                    <a:pt x="1771" y="1479"/>
                  </a:moveTo>
                  <a:lnTo>
                    <a:pt x="1794" y="1479"/>
                  </a:lnTo>
                  <a:lnTo>
                    <a:pt x="1794" y="1485"/>
                  </a:lnTo>
                  <a:lnTo>
                    <a:pt x="1771" y="1485"/>
                  </a:lnTo>
                  <a:lnTo>
                    <a:pt x="1771" y="1479"/>
                  </a:lnTo>
                  <a:close/>
                  <a:moveTo>
                    <a:pt x="1811" y="1479"/>
                  </a:moveTo>
                  <a:lnTo>
                    <a:pt x="1834" y="1479"/>
                  </a:lnTo>
                  <a:lnTo>
                    <a:pt x="1834" y="1485"/>
                  </a:lnTo>
                  <a:lnTo>
                    <a:pt x="1811" y="1485"/>
                  </a:lnTo>
                  <a:lnTo>
                    <a:pt x="1811" y="1479"/>
                  </a:lnTo>
                  <a:close/>
                  <a:moveTo>
                    <a:pt x="1852" y="1479"/>
                  </a:moveTo>
                  <a:lnTo>
                    <a:pt x="1875" y="1479"/>
                  </a:lnTo>
                  <a:lnTo>
                    <a:pt x="1875" y="1485"/>
                  </a:lnTo>
                  <a:lnTo>
                    <a:pt x="1852" y="1485"/>
                  </a:lnTo>
                  <a:lnTo>
                    <a:pt x="1852" y="1479"/>
                  </a:lnTo>
                  <a:close/>
                  <a:moveTo>
                    <a:pt x="1892" y="1479"/>
                  </a:moveTo>
                  <a:lnTo>
                    <a:pt x="1915" y="1479"/>
                  </a:lnTo>
                  <a:lnTo>
                    <a:pt x="1915" y="1485"/>
                  </a:lnTo>
                  <a:lnTo>
                    <a:pt x="1892" y="1485"/>
                  </a:lnTo>
                  <a:lnTo>
                    <a:pt x="1892" y="1479"/>
                  </a:lnTo>
                  <a:close/>
                  <a:moveTo>
                    <a:pt x="1932" y="1479"/>
                  </a:moveTo>
                  <a:lnTo>
                    <a:pt x="1955" y="1479"/>
                  </a:lnTo>
                  <a:lnTo>
                    <a:pt x="1955" y="1485"/>
                  </a:lnTo>
                  <a:lnTo>
                    <a:pt x="1932" y="1485"/>
                  </a:lnTo>
                  <a:lnTo>
                    <a:pt x="1932" y="1479"/>
                  </a:lnTo>
                  <a:close/>
                  <a:moveTo>
                    <a:pt x="1972" y="1479"/>
                  </a:moveTo>
                  <a:lnTo>
                    <a:pt x="1995" y="1479"/>
                  </a:lnTo>
                  <a:lnTo>
                    <a:pt x="1995" y="1485"/>
                  </a:lnTo>
                  <a:lnTo>
                    <a:pt x="1972" y="1485"/>
                  </a:lnTo>
                  <a:lnTo>
                    <a:pt x="1972" y="1479"/>
                  </a:lnTo>
                  <a:close/>
                  <a:moveTo>
                    <a:pt x="2013" y="1479"/>
                  </a:moveTo>
                  <a:lnTo>
                    <a:pt x="2036" y="1479"/>
                  </a:lnTo>
                  <a:lnTo>
                    <a:pt x="2036" y="1485"/>
                  </a:lnTo>
                  <a:lnTo>
                    <a:pt x="2013" y="1485"/>
                  </a:lnTo>
                  <a:lnTo>
                    <a:pt x="2013" y="1479"/>
                  </a:lnTo>
                  <a:close/>
                  <a:moveTo>
                    <a:pt x="2053" y="1479"/>
                  </a:moveTo>
                  <a:lnTo>
                    <a:pt x="2076" y="1479"/>
                  </a:lnTo>
                  <a:lnTo>
                    <a:pt x="2076" y="1485"/>
                  </a:lnTo>
                  <a:lnTo>
                    <a:pt x="2053" y="1485"/>
                  </a:lnTo>
                  <a:lnTo>
                    <a:pt x="2053" y="1479"/>
                  </a:lnTo>
                  <a:close/>
                  <a:moveTo>
                    <a:pt x="2093" y="1479"/>
                  </a:moveTo>
                  <a:lnTo>
                    <a:pt x="2116" y="1479"/>
                  </a:lnTo>
                  <a:lnTo>
                    <a:pt x="2116" y="1485"/>
                  </a:lnTo>
                  <a:lnTo>
                    <a:pt x="2093" y="1485"/>
                  </a:lnTo>
                  <a:lnTo>
                    <a:pt x="2093" y="1479"/>
                  </a:lnTo>
                  <a:close/>
                  <a:moveTo>
                    <a:pt x="2133" y="1479"/>
                  </a:moveTo>
                  <a:lnTo>
                    <a:pt x="2156" y="1479"/>
                  </a:lnTo>
                  <a:lnTo>
                    <a:pt x="2156" y="1485"/>
                  </a:lnTo>
                  <a:lnTo>
                    <a:pt x="2133" y="1485"/>
                  </a:lnTo>
                  <a:lnTo>
                    <a:pt x="2133" y="1479"/>
                  </a:lnTo>
                  <a:close/>
                  <a:moveTo>
                    <a:pt x="2174" y="1479"/>
                  </a:moveTo>
                  <a:lnTo>
                    <a:pt x="2197" y="1479"/>
                  </a:lnTo>
                  <a:lnTo>
                    <a:pt x="2197" y="1485"/>
                  </a:lnTo>
                  <a:lnTo>
                    <a:pt x="2174" y="1485"/>
                  </a:lnTo>
                  <a:lnTo>
                    <a:pt x="2174" y="1479"/>
                  </a:lnTo>
                  <a:close/>
                  <a:moveTo>
                    <a:pt x="2214" y="1479"/>
                  </a:moveTo>
                  <a:lnTo>
                    <a:pt x="2237" y="1479"/>
                  </a:lnTo>
                  <a:lnTo>
                    <a:pt x="2237" y="1485"/>
                  </a:lnTo>
                  <a:lnTo>
                    <a:pt x="2214" y="1485"/>
                  </a:lnTo>
                  <a:lnTo>
                    <a:pt x="2214" y="1479"/>
                  </a:lnTo>
                  <a:close/>
                  <a:moveTo>
                    <a:pt x="2254" y="1479"/>
                  </a:moveTo>
                  <a:lnTo>
                    <a:pt x="2277" y="1479"/>
                  </a:lnTo>
                  <a:lnTo>
                    <a:pt x="2277" y="1485"/>
                  </a:lnTo>
                  <a:lnTo>
                    <a:pt x="2254" y="1485"/>
                  </a:lnTo>
                  <a:lnTo>
                    <a:pt x="2254" y="1479"/>
                  </a:lnTo>
                  <a:close/>
                  <a:moveTo>
                    <a:pt x="2294" y="1479"/>
                  </a:moveTo>
                  <a:lnTo>
                    <a:pt x="2317" y="1479"/>
                  </a:lnTo>
                  <a:lnTo>
                    <a:pt x="2317" y="1485"/>
                  </a:lnTo>
                  <a:lnTo>
                    <a:pt x="2294" y="1485"/>
                  </a:lnTo>
                  <a:lnTo>
                    <a:pt x="2294" y="1479"/>
                  </a:lnTo>
                  <a:close/>
                  <a:moveTo>
                    <a:pt x="2335" y="1479"/>
                  </a:moveTo>
                  <a:lnTo>
                    <a:pt x="2358" y="1479"/>
                  </a:lnTo>
                  <a:lnTo>
                    <a:pt x="2358" y="1485"/>
                  </a:lnTo>
                  <a:lnTo>
                    <a:pt x="2335" y="1485"/>
                  </a:lnTo>
                  <a:lnTo>
                    <a:pt x="2335" y="1479"/>
                  </a:lnTo>
                  <a:close/>
                  <a:moveTo>
                    <a:pt x="2375" y="1479"/>
                  </a:moveTo>
                  <a:lnTo>
                    <a:pt x="2398" y="1479"/>
                  </a:lnTo>
                  <a:lnTo>
                    <a:pt x="2398" y="1485"/>
                  </a:lnTo>
                  <a:lnTo>
                    <a:pt x="2375" y="1485"/>
                  </a:lnTo>
                  <a:lnTo>
                    <a:pt x="2375" y="1479"/>
                  </a:lnTo>
                  <a:close/>
                  <a:moveTo>
                    <a:pt x="2415" y="1479"/>
                  </a:moveTo>
                  <a:lnTo>
                    <a:pt x="2438" y="1479"/>
                  </a:lnTo>
                  <a:lnTo>
                    <a:pt x="2438" y="1485"/>
                  </a:lnTo>
                  <a:lnTo>
                    <a:pt x="2415" y="1485"/>
                  </a:lnTo>
                  <a:lnTo>
                    <a:pt x="2415" y="1479"/>
                  </a:lnTo>
                  <a:close/>
                  <a:moveTo>
                    <a:pt x="2455" y="1479"/>
                  </a:moveTo>
                  <a:lnTo>
                    <a:pt x="2478" y="1479"/>
                  </a:lnTo>
                  <a:lnTo>
                    <a:pt x="2478" y="1485"/>
                  </a:lnTo>
                  <a:lnTo>
                    <a:pt x="2455" y="1485"/>
                  </a:lnTo>
                  <a:lnTo>
                    <a:pt x="2455" y="1479"/>
                  </a:lnTo>
                  <a:close/>
                  <a:moveTo>
                    <a:pt x="2496" y="1479"/>
                  </a:moveTo>
                  <a:lnTo>
                    <a:pt x="2519" y="1479"/>
                  </a:lnTo>
                  <a:lnTo>
                    <a:pt x="2519" y="1485"/>
                  </a:lnTo>
                  <a:lnTo>
                    <a:pt x="2496" y="1485"/>
                  </a:lnTo>
                  <a:lnTo>
                    <a:pt x="2496" y="1479"/>
                  </a:lnTo>
                  <a:close/>
                  <a:moveTo>
                    <a:pt x="2536" y="1479"/>
                  </a:moveTo>
                  <a:lnTo>
                    <a:pt x="2559" y="1479"/>
                  </a:lnTo>
                  <a:lnTo>
                    <a:pt x="2559" y="1485"/>
                  </a:lnTo>
                  <a:lnTo>
                    <a:pt x="2536" y="1485"/>
                  </a:lnTo>
                  <a:lnTo>
                    <a:pt x="2536" y="1479"/>
                  </a:lnTo>
                  <a:close/>
                  <a:moveTo>
                    <a:pt x="2576" y="1479"/>
                  </a:moveTo>
                  <a:lnTo>
                    <a:pt x="2599" y="1479"/>
                  </a:lnTo>
                  <a:lnTo>
                    <a:pt x="2599" y="1485"/>
                  </a:lnTo>
                  <a:lnTo>
                    <a:pt x="2576" y="1485"/>
                  </a:lnTo>
                  <a:lnTo>
                    <a:pt x="2576" y="1479"/>
                  </a:lnTo>
                  <a:close/>
                  <a:moveTo>
                    <a:pt x="2616" y="1479"/>
                  </a:moveTo>
                  <a:lnTo>
                    <a:pt x="2639" y="1479"/>
                  </a:lnTo>
                  <a:lnTo>
                    <a:pt x="2639" y="1485"/>
                  </a:lnTo>
                  <a:lnTo>
                    <a:pt x="2616" y="1485"/>
                  </a:lnTo>
                  <a:lnTo>
                    <a:pt x="2616" y="1479"/>
                  </a:lnTo>
                  <a:close/>
                  <a:moveTo>
                    <a:pt x="2657" y="1479"/>
                  </a:moveTo>
                  <a:lnTo>
                    <a:pt x="2680" y="1479"/>
                  </a:lnTo>
                  <a:lnTo>
                    <a:pt x="2680" y="1485"/>
                  </a:lnTo>
                  <a:lnTo>
                    <a:pt x="2657" y="1485"/>
                  </a:lnTo>
                  <a:lnTo>
                    <a:pt x="2657" y="1479"/>
                  </a:lnTo>
                  <a:close/>
                  <a:moveTo>
                    <a:pt x="2697" y="1479"/>
                  </a:moveTo>
                  <a:lnTo>
                    <a:pt x="2720" y="1479"/>
                  </a:lnTo>
                  <a:lnTo>
                    <a:pt x="2720" y="1485"/>
                  </a:lnTo>
                  <a:lnTo>
                    <a:pt x="2697" y="1485"/>
                  </a:lnTo>
                  <a:lnTo>
                    <a:pt x="2697" y="1479"/>
                  </a:lnTo>
                  <a:close/>
                  <a:moveTo>
                    <a:pt x="2737" y="1479"/>
                  </a:moveTo>
                  <a:lnTo>
                    <a:pt x="2760" y="1479"/>
                  </a:lnTo>
                  <a:lnTo>
                    <a:pt x="2760" y="1485"/>
                  </a:lnTo>
                  <a:lnTo>
                    <a:pt x="2737" y="1485"/>
                  </a:lnTo>
                  <a:lnTo>
                    <a:pt x="2737" y="1479"/>
                  </a:lnTo>
                  <a:close/>
                  <a:moveTo>
                    <a:pt x="2777" y="1479"/>
                  </a:moveTo>
                  <a:lnTo>
                    <a:pt x="2800" y="1479"/>
                  </a:lnTo>
                  <a:lnTo>
                    <a:pt x="2800" y="1485"/>
                  </a:lnTo>
                  <a:lnTo>
                    <a:pt x="2777" y="1485"/>
                  </a:lnTo>
                  <a:lnTo>
                    <a:pt x="2777" y="1479"/>
                  </a:lnTo>
                  <a:close/>
                  <a:moveTo>
                    <a:pt x="2818" y="1479"/>
                  </a:moveTo>
                  <a:lnTo>
                    <a:pt x="2841" y="1479"/>
                  </a:lnTo>
                  <a:lnTo>
                    <a:pt x="2841" y="1485"/>
                  </a:lnTo>
                  <a:lnTo>
                    <a:pt x="2818" y="1485"/>
                  </a:lnTo>
                  <a:lnTo>
                    <a:pt x="2818" y="1479"/>
                  </a:lnTo>
                  <a:close/>
                  <a:moveTo>
                    <a:pt x="2858" y="1479"/>
                  </a:moveTo>
                  <a:lnTo>
                    <a:pt x="2881" y="1479"/>
                  </a:lnTo>
                  <a:lnTo>
                    <a:pt x="2881" y="1485"/>
                  </a:lnTo>
                  <a:lnTo>
                    <a:pt x="2858" y="1485"/>
                  </a:lnTo>
                  <a:lnTo>
                    <a:pt x="2858" y="1479"/>
                  </a:lnTo>
                  <a:close/>
                  <a:moveTo>
                    <a:pt x="2898" y="1479"/>
                  </a:moveTo>
                  <a:lnTo>
                    <a:pt x="2921" y="1479"/>
                  </a:lnTo>
                  <a:lnTo>
                    <a:pt x="2921" y="1485"/>
                  </a:lnTo>
                  <a:lnTo>
                    <a:pt x="2898" y="1485"/>
                  </a:lnTo>
                  <a:lnTo>
                    <a:pt x="2898" y="1479"/>
                  </a:lnTo>
                  <a:close/>
                  <a:moveTo>
                    <a:pt x="2938" y="1479"/>
                  </a:moveTo>
                  <a:lnTo>
                    <a:pt x="2940" y="1479"/>
                  </a:lnTo>
                  <a:lnTo>
                    <a:pt x="2940" y="1485"/>
                  </a:lnTo>
                  <a:lnTo>
                    <a:pt x="2938" y="1485"/>
                  </a:lnTo>
                  <a:lnTo>
                    <a:pt x="2938" y="1479"/>
                  </a:lnTo>
                  <a:close/>
                  <a:moveTo>
                    <a:pt x="0" y="1183"/>
                  </a:moveTo>
                  <a:lnTo>
                    <a:pt x="23" y="1183"/>
                  </a:lnTo>
                  <a:lnTo>
                    <a:pt x="23" y="1188"/>
                  </a:lnTo>
                  <a:lnTo>
                    <a:pt x="0" y="1188"/>
                  </a:lnTo>
                  <a:lnTo>
                    <a:pt x="0" y="1183"/>
                  </a:lnTo>
                  <a:close/>
                  <a:moveTo>
                    <a:pt x="40" y="1183"/>
                  </a:moveTo>
                  <a:lnTo>
                    <a:pt x="63" y="1183"/>
                  </a:lnTo>
                  <a:lnTo>
                    <a:pt x="63" y="1188"/>
                  </a:lnTo>
                  <a:lnTo>
                    <a:pt x="40" y="1188"/>
                  </a:lnTo>
                  <a:lnTo>
                    <a:pt x="40" y="1183"/>
                  </a:lnTo>
                  <a:close/>
                  <a:moveTo>
                    <a:pt x="80" y="1183"/>
                  </a:moveTo>
                  <a:lnTo>
                    <a:pt x="103" y="1183"/>
                  </a:lnTo>
                  <a:lnTo>
                    <a:pt x="103" y="1188"/>
                  </a:lnTo>
                  <a:lnTo>
                    <a:pt x="80" y="1188"/>
                  </a:lnTo>
                  <a:lnTo>
                    <a:pt x="80" y="1183"/>
                  </a:lnTo>
                  <a:close/>
                  <a:moveTo>
                    <a:pt x="120" y="1183"/>
                  </a:moveTo>
                  <a:lnTo>
                    <a:pt x="144" y="1183"/>
                  </a:lnTo>
                  <a:lnTo>
                    <a:pt x="144" y="1188"/>
                  </a:lnTo>
                  <a:lnTo>
                    <a:pt x="120" y="1188"/>
                  </a:lnTo>
                  <a:lnTo>
                    <a:pt x="120" y="1183"/>
                  </a:lnTo>
                  <a:close/>
                  <a:moveTo>
                    <a:pt x="161" y="1183"/>
                  </a:moveTo>
                  <a:lnTo>
                    <a:pt x="184" y="1183"/>
                  </a:lnTo>
                  <a:lnTo>
                    <a:pt x="184" y="1188"/>
                  </a:lnTo>
                  <a:lnTo>
                    <a:pt x="161" y="1188"/>
                  </a:lnTo>
                  <a:lnTo>
                    <a:pt x="161" y="1183"/>
                  </a:lnTo>
                  <a:close/>
                  <a:moveTo>
                    <a:pt x="201" y="1183"/>
                  </a:moveTo>
                  <a:lnTo>
                    <a:pt x="224" y="1183"/>
                  </a:lnTo>
                  <a:lnTo>
                    <a:pt x="224" y="1188"/>
                  </a:lnTo>
                  <a:lnTo>
                    <a:pt x="201" y="1188"/>
                  </a:lnTo>
                  <a:lnTo>
                    <a:pt x="201" y="1183"/>
                  </a:lnTo>
                  <a:close/>
                  <a:moveTo>
                    <a:pt x="241" y="1183"/>
                  </a:moveTo>
                  <a:lnTo>
                    <a:pt x="264" y="1183"/>
                  </a:lnTo>
                  <a:lnTo>
                    <a:pt x="264" y="1188"/>
                  </a:lnTo>
                  <a:lnTo>
                    <a:pt x="241" y="1188"/>
                  </a:lnTo>
                  <a:lnTo>
                    <a:pt x="241" y="1183"/>
                  </a:lnTo>
                  <a:close/>
                  <a:moveTo>
                    <a:pt x="282" y="1183"/>
                  </a:moveTo>
                  <a:lnTo>
                    <a:pt x="305" y="1183"/>
                  </a:lnTo>
                  <a:lnTo>
                    <a:pt x="305" y="1188"/>
                  </a:lnTo>
                  <a:lnTo>
                    <a:pt x="282" y="1188"/>
                  </a:lnTo>
                  <a:lnTo>
                    <a:pt x="282" y="1183"/>
                  </a:lnTo>
                  <a:close/>
                  <a:moveTo>
                    <a:pt x="322" y="1183"/>
                  </a:moveTo>
                  <a:lnTo>
                    <a:pt x="345" y="1183"/>
                  </a:lnTo>
                  <a:lnTo>
                    <a:pt x="345" y="1188"/>
                  </a:lnTo>
                  <a:lnTo>
                    <a:pt x="322" y="1188"/>
                  </a:lnTo>
                  <a:lnTo>
                    <a:pt x="322" y="1183"/>
                  </a:lnTo>
                  <a:close/>
                  <a:moveTo>
                    <a:pt x="362" y="1183"/>
                  </a:moveTo>
                  <a:lnTo>
                    <a:pt x="385" y="1183"/>
                  </a:lnTo>
                  <a:lnTo>
                    <a:pt x="385" y="1188"/>
                  </a:lnTo>
                  <a:lnTo>
                    <a:pt x="362" y="1188"/>
                  </a:lnTo>
                  <a:lnTo>
                    <a:pt x="362" y="1183"/>
                  </a:lnTo>
                  <a:close/>
                  <a:moveTo>
                    <a:pt x="402" y="1183"/>
                  </a:moveTo>
                  <a:lnTo>
                    <a:pt x="425" y="1183"/>
                  </a:lnTo>
                  <a:lnTo>
                    <a:pt x="425" y="1188"/>
                  </a:lnTo>
                  <a:lnTo>
                    <a:pt x="402" y="1188"/>
                  </a:lnTo>
                  <a:lnTo>
                    <a:pt x="402" y="1183"/>
                  </a:lnTo>
                  <a:close/>
                  <a:moveTo>
                    <a:pt x="443" y="1183"/>
                  </a:moveTo>
                  <a:lnTo>
                    <a:pt x="466" y="1183"/>
                  </a:lnTo>
                  <a:lnTo>
                    <a:pt x="466" y="1188"/>
                  </a:lnTo>
                  <a:lnTo>
                    <a:pt x="443" y="1188"/>
                  </a:lnTo>
                  <a:lnTo>
                    <a:pt x="443" y="1183"/>
                  </a:lnTo>
                  <a:close/>
                  <a:moveTo>
                    <a:pt x="483" y="1183"/>
                  </a:moveTo>
                  <a:lnTo>
                    <a:pt x="506" y="1183"/>
                  </a:lnTo>
                  <a:lnTo>
                    <a:pt x="506" y="1188"/>
                  </a:lnTo>
                  <a:lnTo>
                    <a:pt x="483" y="1188"/>
                  </a:lnTo>
                  <a:lnTo>
                    <a:pt x="483" y="1183"/>
                  </a:lnTo>
                  <a:close/>
                  <a:moveTo>
                    <a:pt x="523" y="1183"/>
                  </a:moveTo>
                  <a:lnTo>
                    <a:pt x="546" y="1183"/>
                  </a:lnTo>
                  <a:lnTo>
                    <a:pt x="546" y="1188"/>
                  </a:lnTo>
                  <a:lnTo>
                    <a:pt x="523" y="1188"/>
                  </a:lnTo>
                  <a:lnTo>
                    <a:pt x="523" y="1183"/>
                  </a:lnTo>
                  <a:close/>
                  <a:moveTo>
                    <a:pt x="563" y="1183"/>
                  </a:moveTo>
                  <a:lnTo>
                    <a:pt x="586" y="1183"/>
                  </a:lnTo>
                  <a:lnTo>
                    <a:pt x="586" y="1188"/>
                  </a:lnTo>
                  <a:lnTo>
                    <a:pt x="563" y="1188"/>
                  </a:lnTo>
                  <a:lnTo>
                    <a:pt x="563" y="1183"/>
                  </a:lnTo>
                  <a:close/>
                  <a:moveTo>
                    <a:pt x="604" y="1183"/>
                  </a:moveTo>
                  <a:lnTo>
                    <a:pt x="627" y="1183"/>
                  </a:lnTo>
                  <a:lnTo>
                    <a:pt x="627" y="1188"/>
                  </a:lnTo>
                  <a:lnTo>
                    <a:pt x="604" y="1188"/>
                  </a:lnTo>
                  <a:lnTo>
                    <a:pt x="604" y="1183"/>
                  </a:lnTo>
                  <a:close/>
                  <a:moveTo>
                    <a:pt x="644" y="1183"/>
                  </a:moveTo>
                  <a:lnTo>
                    <a:pt x="667" y="1183"/>
                  </a:lnTo>
                  <a:lnTo>
                    <a:pt x="667" y="1188"/>
                  </a:lnTo>
                  <a:lnTo>
                    <a:pt x="644" y="1188"/>
                  </a:lnTo>
                  <a:lnTo>
                    <a:pt x="644" y="1183"/>
                  </a:lnTo>
                  <a:close/>
                  <a:moveTo>
                    <a:pt x="684" y="1183"/>
                  </a:moveTo>
                  <a:lnTo>
                    <a:pt x="707" y="1183"/>
                  </a:lnTo>
                  <a:lnTo>
                    <a:pt x="707" y="1188"/>
                  </a:lnTo>
                  <a:lnTo>
                    <a:pt x="684" y="1188"/>
                  </a:lnTo>
                  <a:lnTo>
                    <a:pt x="684" y="1183"/>
                  </a:lnTo>
                  <a:close/>
                  <a:moveTo>
                    <a:pt x="724" y="1183"/>
                  </a:moveTo>
                  <a:lnTo>
                    <a:pt x="747" y="1183"/>
                  </a:lnTo>
                  <a:lnTo>
                    <a:pt x="747" y="1188"/>
                  </a:lnTo>
                  <a:lnTo>
                    <a:pt x="724" y="1188"/>
                  </a:lnTo>
                  <a:lnTo>
                    <a:pt x="724" y="1183"/>
                  </a:lnTo>
                  <a:close/>
                  <a:moveTo>
                    <a:pt x="765" y="1183"/>
                  </a:moveTo>
                  <a:lnTo>
                    <a:pt x="788" y="1183"/>
                  </a:lnTo>
                  <a:lnTo>
                    <a:pt x="788" y="1188"/>
                  </a:lnTo>
                  <a:lnTo>
                    <a:pt x="765" y="1188"/>
                  </a:lnTo>
                  <a:lnTo>
                    <a:pt x="765" y="1183"/>
                  </a:lnTo>
                  <a:close/>
                  <a:moveTo>
                    <a:pt x="805" y="1183"/>
                  </a:moveTo>
                  <a:lnTo>
                    <a:pt x="828" y="1183"/>
                  </a:lnTo>
                  <a:lnTo>
                    <a:pt x="828" y="1188"/>
                  </a:lnTo>
                  <a:lnTo>
                    <a:pt x="805" y="1188"/>
                  </a:lnTo>
                  <a:lnTo>
                    <a:pt x="805" y="1183"/>
                  </a:lnTo>
                  <a:close/>
                  <a:moveTo>
                    <a:pt x="845" y="1183"/>
                  </a:moveTo>
                  <a:lnTo>
                    <a:pt x="868" y="1183"/>
                  </a:lnTo>
                  <a:lnTo>
                    <a:pt x="868" y="1188"/>
                  </a:lnTo>
                  <a:lnTo>
                    <a:pt x="845" y="1188"/>
                  </a:lnTo>
                  <a:lnTo>
                    <a:pt x="845" y="1183"/>
                  </a:lnTo>
                  <a:close/>
                  <a:moveTo>
                    <a:pt x="885" y="1183"/>
                  </a:moveTo>
                  <a:lnTo>
                    <a:pt x="908" y="1183"/>
                  </a:lnTo>
                  <a:lnTo>
                    <a:pt x="908" y="1188"/>
                  </a:lnTo>
                  <a:lnTo>
                    <a:pt x="885" y="1188"/>
                  </a:lnTo>
                  <a:lnTo>
                    <a:pt x="885" y="1183"/>
                  </a:lnTo>
                  <a:close/>
                  <a:moveTo>
                    <a:pt x="926" y="1183"/>
                  </a:moveTo>
                  <a:lnTo>
                    <a:pt x="949" y="1183"/>
                  </a:lnTo>
                  <a:lnTo>
                    <a:pt x="949" y="1188"/>
                  </a:lnTo>
                  <a:lnTo>
                    <a:pt x="926" y="1188"/>
                  </a:lnTo>
                  <a:lnTo>
                    <a:pt x="926" y="1183"/>
                  </a:lnTo>
                  <a:close/>
                  <a:moveTo>
                    <a:pt x="966" y="1183"/>
                  </a:moveTo>
                  <a:lnTo>
                    <a:pt x="989" y="1183"/>
                  </a:lnTo>
                  <a:lnTo>
                    <a:pt x="989" y="1188"/>
                  </a:lnTo>
                  <a:lnTo>
                    <a:pt x="966" y="1188"/>
                  </a:lnTo>
                  <a:lnTo>
                    <a:pt x="966" y="1183"/>
                  </a:lnTo>
                  <a:close/>
                  <a:moveTo>
                    <a:pt x="1006" y="1183"/>
                  </a:moveTo>
                  <a:lnTo>
                    <a:pt x="1029" y="1183"/>
                  </a:lnTo>
                  <a:lnTo>
                    <a:pt x="1029" y="1188"/>
                  </a:lnTo>
                  <a:lnTo>
                    <a:pt x="1006" y="1188"/>
                  </a:lnTo>
                  <a:lnTo>
                    <a:pt x="1006" y="1183"/>
                  </a:lnTo>
                  <a:close/>
                  <a:moveTo>
                    <a:pt x="1046" y="1183"/>
                  </a:moveTo>
                  <a:lnTo>
                    <a:pt x="1069" y="1183"/>
                  </a:lnTo>
                  <a:lnTo>
                    <a:pt x="1069" y="1188"/>
                  </a:lnTo>
                  <a:lnTo>
                    <a:pt x="1046" y="1188"/>
                  </a:lnTo>
                  <a:lnTo>
                    <a:pt x="1046" y="1183"/>
                  </a:lnTo>
                  <a:close/>
                  <a:moveTo>
                    <a:pt x="1087" y="1183"/>
                  </a:moveTo>
                  <a:lnTo>
                    <a:pt x="1110" y="1183"/>
                  </a:lnTo>
                  <a:lnTo>
                    <a:pt x="1110" y="1188"/>
                  </a:lnTo>
                  <a:lnTo>
                    <a:pt x="1087" y="1188"/>
                  </a:lnTo>
                  <a:lnTo>
                    <a:pt x="1087" y="1183"/>
                  </a:lnTo>
                  <a:close/>
                  <a:moveTo>
                    <a:pt x="1127" y="1183"/>
                  </a:moveTo>
                  <a:lnTo>
                    <a:pt x="1150" y="1183"/>
                  </a:lnTo>
                  <a:lnTo>
                    <a:pt x="1150" y="1188"/>
                  </a:lnTo>
                  <a:lnTo>
                    <a:pt x="1127" y="1188"/>
                  </a:lnTo>
                  <a:lnTo>
                    <a:pt x="1127" y="1183"/>
                  </a:lnTo>
                  <a:close/>
                  <a:moveTo>
                    <a:pt x="1167" y="1183"/>
                  </a:moveTo>
                  <a:lnTo>
                    <a:pt x="1190" y="1183"/>
                  </a:lnTo>
                  <a:lnTo>
                    <a:pt x="1190" y="1188"/>
                  </a:lnTo>
                  <a:lnTo>
                    <a:pt x="1167" y="1188"/>
                  </a:lnTo>
                  <a:lnTo>
                    <a:pt x="1167" y="1183"/>
                  </a:lnTo>
                  <a:close/>
                  <a:moveTo>
                    <a:pt x="1207" y="1183"/>
                  </a:moveTo>
                  <a:lnTo>
                    <a:pt x="1230" y="1183"/>
                  </a:lnTo>
                  <a:lnTo>
                    <a:pt x="1230" y="1188"/>
                  </a:lnTo>
                  <a:lnTo>
                    <a:pt x="1207" y="1188"/>
                  </a:lnTo>
                  <a:lnTo>
                    <a:pt x="1207" y="1183"/>
                  </a:lnTo>
                  <a:close/>
                  <a:moveTo>
                    <a:pt x="1248" y="1183"/>
                  </a:moveTo>
                  <a:lnTo>
                    <a:pt x="1271" y="1183"/>
                  </a:lnTo>
                  <a:lnTo>
                    <a:pt x="1271" y="1188"/>
                  </a:lnTo>
                  <a:lnTo>
                    <a:pt x="1248" y="1188"/>
                  </a:lnTo>
                  <a:lnTo>
                    <a:pt x="1248" y="1183"/>
                  </a:lnTo>
                  <a:close/>
                  <a:moveTo>
                    <a:pt x="1288" y="1183"/>
                  </a:moveTo>
                  <a:lnTo>
                    <a:pt x="1311" y="1183"/>
                  </a:lnTo>
                  <a:lnTo>
                    <a:pt x="1311" y="1188"/>
                  </a:lnTo>
                  <a:lnTo>
                    <a:pt x="1288" y="1188"/>
                  </a:lnTo>
                  <a:lnTo>
                    <a:pt x="1288" y="1183"/>
                  </a:lnTo>
                  <a:close/>
                  <a:moveTo>
                    <a:pt x="1328" y="1183"/>
                  </a:moveTo>
                  <a:lnTo>
                    <a:pt x="1351" y="1183"/>
                  </a:lnTo>
                  <a:lnTo>
                    <a:pt x="1351" y="1188"/>
                  </a:lnTo>
                  <a:lnTo>
                    <a:pt x="1328" y="1188"/>
                  </a:lnTo>
                  <a:lnTo>
                    <a:pt x="1328" y="1183"/>
                  </a:lnTo>
                  <a:close/>
                  <a:moveTo>
                    <a:pt x="1368" y="1183"/>
                  </a:moveTo>
                  <a:lnTo>
                    <a:pt x="1391" y="1183"/>
                  </a:lnTo>
                  <a:lnTo>
                    <a:pt x="1391" y="1188"/>
                  </a:lnTo>
                  <a:lnTo>
                    <a:pt x="1368" y="1188"/>
                  </a:lnTo>
                  <a:lnTo>
                    <a:pt x="1368" y="1183"/>
                  </a:lnTo>
                  <a:close/>
                  <a:moveTo>
                    <a:pt x="1409" y="1183"/>
                  </a:moveTo>
                  <a:lnTo>
                    <a:pt x="1432" y="1183"/>
                  </a:lnTo>
                  <a:lnTo>
                    <a:pt x="1432" y="1188"/>
                  </a:lnTo>
                  <a:lnTo>
                    <a:pt x="1409" y="1188"/>
                  </a:lnTo>
                  <a:lnTo>
                    <a:pt x="1409" y="1183"/>
                  </a:lnTo>
                  <a:close/>
                  <a:moveTo>
                    <a:pt x="1449" y="1183"/>
                  </a:moveTo>
                  <a:lnTo>
                    <a:pt x="1472" y="1183"/>
                  </a:lnTo>
                  <a:lnTo>
                    <a:pt x="1472" y="1188"/>
                  </a:lnTo>
                  <a:lnTo>
                    <a:pt x="1449" y="1188"/>
                  </a:lnTo>
                  <a:lnTo>
                    <a:pt x="1449" y="1183"/>
                  </a:lnTo>
                  <a:close/>
                  <a:moveTo>
                    <a:pt x="1489" y="1183"/>
                  </a:moveTo>
                  <a:lnTo>
                    <a:pt x="1512" y="1183"/>
                  </a:lnTo>
                  <a:lnTo>
                    <a:pt x="1512" y="1188"/>
                  </a:lnTo>
                  <a:lnTo>
                    <a:pt x="1489" y="1188"/>
                  </a:lnTo>
                  <a:lnTo>
                    <a:pt x="1489" y="1183"/>
                  </a:lnTo>
                  <a:close/>
                  <a:moveTo>
                    <a:pt x="1529" y="1183"/>
                  </a:moveTo>
                  <a:lnTo>
                    <a:pt x="1552" y="1183"/>
                  </a:lnTo>
                  <a:lnTo>
                    <a:pt x="1552" y="1188"/>
                  </a:lnTo>
                  <a:lnTo>
                    <a:pt x="1529" y="1188"/>
                  </a:lnTo>
                  <a:lnTo>
                    <a:pt x="1529" y="1183"/>
                  </a:lnTo>
                  <a:close/>
                  <a:moveTo>
                    <a:pt x="1570" y="1183"/>
                  </a:moveTo>
                  <a:lnTo>
                    <a:pt x="1593" y="1183"/>
                  </a:lnTo>
                  <a:lnTo>
                    <a:pt x="1593" y="1188"/>
                  </a:lnTo>
                  <a:lnTo>
                    <a:pt x="1570" y="1188"/>
                  </a:lnTo>
                  <a:lnTo>
                    <a:pt x="1570" y="1183"/>
                  </a:lnTo>
                  <a:close/>
                  <a:moveTo>
                    <a:pt x="1610" y="1183"/>
                  </a:moveTo>
                  <a:lnTo>
                    <a:pt x="1633" y="1183"/>
                  </a:lnTo>
                  <a:lnTo>
                    <a:pt x="1633" y="1188"/>
                  </a:lnTo>
                  <a:lnTo>
                    <a:pt x="1610" y="1188"/>
                  </a:lnTo>
                  <a:lnTo>
                    <a:pt x="1610" y="1183"/>
                  </a:lnTo>
                  <a:close/>
                  <a:moveTo>
                    <a:pt x="1650" y="1183"/>
                  </a:moveTo>
                  <a:lnTo>
                    <a:pt x="1673" y="1183"/>
                  </a:lnTo>
                  <a:lnTo>
                    <a:pt x="1673" y="1188"/>
                  </a:lnTo>
                  <a:lnTo>
                    <a:pt x="1650" y="1188"/>
                  </a:lnTo>
                  <a:lnTo>
                    <a:pt x="1650" y="1183"/>
                  </a:lnTo>
                  <a:close/>
                  <a:moveTo>
                    <a:pt x="1691" y="1183"/>
                  </a:moveTo>
                  <a:lnTo>
                    <a:pt x="1714" y="1183"/>
                  </a:lnTo>
                  <a:lnTo>
                    <a:pt x="1714" y="1188"/>
                  </a:lnTo>
                  <a:lnTo>
                    <a:pt x="1691" y="1188"/>
                  </a:lnTo>
                  <a:lnTo>
                    <a:pt x="1691" y="1183"/>
                  </a:lnTo>
                  <a:close/>
                  <a:moveTo>
                    <a:pt x="1731" y="1183"/>
                  </a:moveTo>
                  <a:lnTo>
                    <a:pt x="1754" y="1183"/>
                  </a:lnTo>
                  <a:lnTo>
                    <a:pt x="1754" y="1188"/>
                  </a:lnTo>
                  <a:lnTo>
                    <a:pt x="1731" y="1188"/>
                  </a:lnTo>
                  <a:lnTo>
                    <a:pt x="1731" y="1183"/>
                  </a:lnTo>
                  <a:close/>
                  <a:moveTo>
                    <a:pt x="1771" y="1183"/>
                  </a:moveTo>
                  <a:lnTo>
                    <a:pt x="1794" y="1183"/>
                  </a:lnTo>
                  <a:lnTo>
                    <a:pt x="1794" y="1188"/>
                  </a:lnTo>
                  <a:lnTo>
                    <a:pt x="1771" y="1188"/>
                  </a:lnTo>
                  <a:lnTo>
                    <a:pt x="1771" y="1183"/>
                  </a:lnTo>
                  <a:close/>
                  <a:moveTo>
                    <a:pt x="1811" y="1183"/>
                  </a:moveTo>
                  <a:lnTo>
                    <a:pt x="1834" y="1183"/>
                  </a:lnTo>
                  <a:lnTo>
                    <a:pt x="1834" y="1188"/>
                  </a:lnTo>
                  <a:lnTo>
                    <a:pt x="1811" y="1188"/>
                  </a:lnTo>
                  <a:lnTo>
                    <a:pt x="1811" y="1183"/>
                  </a:lnTo>
                  <a:close/>
                  <a:moveTo>
                    <a:pt x="1852" y="1183"/>
                  </a:moveTo>
                  <a:lnTo>
                    <a:pt x="1875" y="1183"/>
                  </a:lnTo>
                  <a:lnTo>
                    <a:pt x="1875" y="1188"/>
                  </a:lnTo>
                  <a:lnTo>
                    <a:pt x="1852" y="1188"/>
                  </a:lnTo>
                  <a:lnTo>
                    <a:pt x="1852" y="1183"/>
                  </a:lnTo>
                  <a:close/>
                  <a:moveTo>
                    <a:pt x="1892" y="1183"/>
                  </a:moveTo>
                  <a:lnTo>
                    <a:pt x="1915" y="1183"/>
                  </a:lnTo>
                  <a:lnTo>
                    <a:pt x="1915" y="1188"/>
                  </a:lnTo>
                  <a:lnTo>
                    <a:pt x="1892" y="1188"/>
                  </a:lnTo>
                  <a:lnTo>
                    <a:pt x="1892" y="1183"/>
                  </a:lnTo>
                  <a:close/>
                  <a:moveTo>
                    <a:pt x="1932" y="1183"/>
                  </a:moveTo>
                  <a:lnTo>
                    <a:pt x="1955" y="1183"/>
                  </a:lnTo>
                  <a:lnTo>
                    <a:pt x="1955" y="1188"/>
                  </a:lnTo>
                  <a:lnTo>
                    <a:pt x="1932" y="1188"/>
                  </a:lnTo>
                  <a:lnTo>
                    <a:pt x="1932" y="1183"/>
                  </a:lnTo>
                  <a:close/>
                  <a:moveTo>
                    <a:pt x="1972" y="1183"/>
                  </a:moveTo>
                  <a:lnTo>
                    <a:pt x="1995" y="1183"/>
                  </a:lnTo>
                  <a:lnTo>
                    <a:pt x="1995" y="1188"/>
                  </a:lnTo>
                  <a:lnTo>
                    <a:pt x="1972" y="1188"/>
                  </a:lnTo>
                  <a:lnTo>
                    <a:pt x="1972" y="1183"/>
                  </a:lnTo>
                  <a:close/>
                  <a:moveTo>
                    <a:pt x="2013" y="1183"/>
                  </a:moveTo>
                  <a:lnTo>
                    <a:pt x="2036" y="1183"/>
                  </a:lnTo>
                  <a:lnTo>
                    <a:pt x="2036" y="1188"/>
                  </a:lnTo>
                  <a:lnTo>
                    <a:pt x="2013" y="1188"/>
                  </a:lnTo>
                  <a:lnTo>
                    <a:pt x="2013" y="1183"/>
                  </a:lnTo>
                  <a:close/>
                  <a:moveTo>
                    <a:pt x="2053" y="1183"/>
                  </a:moveTo>
                  <a:lnTo>
                    <a:pt x="2076" y="1183"/>
                  </a:lnTo>
                  <a:lnTo>
                    <a:pt x="2076" y="1188"/>
                  </a:lnTo>
                  <a:lnTo>
                    <a:pt x="2053" y="1188"/>
                  </a:lnTo>
                  <a:lnTo>
                    <a:pt x="2053" y="1183"/>
                  </a:lnTo>
                  <a:close/>
                  <a:moveTo>
                    <a:pt x="2093" y="1183"/>
                  </a:moveTo>
                  <a:lnTo>
                    <a:pt x="2116" y="1183"/>
                  </a:lnTo>
                  <a:lnTo>
                    <a:pt x="2116" y="1188"/>
                  </a:lnTo>
                  <a:lnTo>
                    <a:pt x="2093" y="1188"/>
                  </a:lnTo>
                  <a:lnTo>
                    <a:pt x="2093" y="1183"/>
                  </a:lnTo>
                  <a:close/>
                  <a:moveTo>
                    <a:pt x="2133" y="1183"/>
                  </a:moveTo>
                  <a:lnTo>
                    <a:pt x="2156" y="1183"/>
                  </a:lnTo>
                  <a:lnTo>
                    <a:pt x="2156" y="1188"/>
                  </a:lnTo>
                  <a:lnTo>
                    <a:pt x="2133" y="1188"/>
                  </a:lnTo>
                  <a:lnTo>
                    <a:pt x="2133" y="1183"/>
                  </a:lnTo>
                  <a:close/>
                  <a:moveTo>
                    <a:pt x="2174" y="1183"/>
                  </a:moveTo>
                  <a:lnTo>
                    <a:pt x="2197" y="1183"/>
                  </a:lnTo>
                  <a:lnTo>
                    <a:pt x="2197" y="1188"/>
                  </a:lnTo>
                  <a:lnTo>
                    <a:pt x="2174" y="1188"/>
                  </a:lnTo>
                  <a:lnTo>
                    <a:pt x="2174" y="1183"/>
                  </a:lnTo>
                  <a:close/>
                  <a:moveTo>
                    <a:pt x="2214" y="1183"/>
                  </a:moveTo>
                  <a:lnTo>
                    <a:pt x="2237" y="1183"/>
                  </a:lnTo>
                  <a:lnTo>
                    <a:pt x="2237" y="1188"/>
                  </a:lnTo>
                  <a:lnTo>
                    <a:pt x="2214" y="1188"/>
                  </a:lnTo>
                  <a:lnTo>
                    <a:pt x="2214" y="1183"/>
                  </a:lnTo>
                  <a:close/>
                  <a:moveTo>
                    <a:pt x="2254" y="1183"/>
                  </a:moveTo>
                  <a:lnTo>
                    <a:pt x="2277" y="1183"/>
                  </a:lnTo>
                  <a:lnTo>
                    <a:pt x="2277" y="1188"/>
                  </a:lnTo>
                  <a:lnTo>
                    <a:pt x="2254" y="1188"/>
                  </a:lnTo>
                  <a:lnTo>
                    <a:pt x="2254" y="1183"/>
                  </a:lnTo>
                  <a:close/>
                  <a:moveTo>
                    <a:pt x="2294" y="1183"/>
                  </a:moveTo>
                  <a:lnTo>
                    <a:pt x="2317" y="1183"/>
                  </a:lnTo>
                  <a:lnTo>
                    <a:pt x="2317" y="1188"/>
                  </a:lnTo>
                  <a:lnTo>
                    <a:pt x="2294" y="1188"/>
                  </a:lnTo>
                  <a:lnTo>
                    <a:pt x="2294" y="1183"/>
                  </a:lnTo>
                  <a:close/>
                  <a:moveTo>
                    <a:pt x="2335" y="1183"/>
                  </a:moveTo>
                  <a:lnTo>
                    <a:pt x="2358" y="1183"/>
                  </a:lnTo>
                  <a:lnTo>
                    <a:pt x="2358" y="1188"/>
                  </a:lnTo>
                  <a:lnTo>
                    <a:pt x="2335" y="1188"/>
                  </a:lnTo>
                  <a:lnTo>
                    <a:pt x="2335" y="1183"/>
                  </a:lnTo>
                  <a:close/>
                  <a:moveTo>
                    <a:pt x="2375" y="1183"/>
                  </a:moveTo>
                  <a:lnTo>
                    <a:pt x="2398" y="1183"/>
                  </a:lnTo>
                  <a:lnTo>
                    <a:pt x="2398" y="1188"/>
                  </a:lnTo>
                  <a:lnTo>
                    <a:pt x="2375" y="1188"/>
                  </a:lnTo>
                  <a:lnTo>
                    <a:pt x="2375" y="1183"/>
                  </a:lnTo>
                  <a:close/>
                  <a:moveTo>
                    <a:pt x="2415" y="1183"/>
                  </a:moveTo>
                  <a:lnTo>
                    <a:pt x="2438" y="1183"/>
                  </a:lnTo>
                  <a:lnTo>
                    <a:pt x="2438" y="1188"/>
                  </a:lnTo>
                  <a:lnTo>
                    <a:pt x="2415" y="1188"/>
                  </a:lnTo>
                  <a:lnTo>
                    <a:pt x="2415" y="1183"/>
                  </a:lnTo>
                  <a:close/>
                  <a:moveTo>
                    <a:pt x="2455" y="1183"/>
                  </a:moveTo>
                  <a:lnTo>
                    <a:pt x="2478" y="1183"/>
                  </a:lnTo>
                  <a:lnTo>
                    <a:pt x="2478" y="1188"/>
                  </a:lnTo>
                  <a:lnTo>
                    <a:pt x="2455" y="1188"/>
                  </a:lnTo>
                  <a:lnTo>
                    <a:pt x="2455" y="1183"/>
                  </a:lnTo>
                  <a:close/>
                  <a:moveTo>
                    <a:pt x="2496" y="1183"/>
                  </a:moveTo>
                  <a:lnTo>
                    <a:pt x="2519" y="1183"/>
                  </a:lnTo>
                  <a:lnTo>
                    <a:pt x="2519" y="1188"/>
                  </a:lnTo>
                  <a:lnTo>
                    <a:pt x="2496" y="1188"/>
                  </a:lnTo>
                  <a:lnTo>
                    <a:pt x="2496" y="1183"/>
                  </a:lnTo>
                  <a:close/>
                  <a:moveTo>
                    <a:pt x="2536" y="1183"/>
                  </a:moveTo>
                  <a:lnTo>
                    <a:pt x="2559" y="1183"/>
                  </a:lnTo>
                  <a:lnTo>
                    <a:pt x="2559" y="1188"/>
                  </a:lnTo>
                  <a:lnTo>
                    <a:pt x="2536" y="1188"/>
                  </a:lnTo>
                  <a:lnTo>
                    <a:pt x="2536" y="1183"/>
                  </a:lnTo>
                  <a:close/>
                  <a:moveTo>
                    <a:pt x="2576" y="1183"/>
                  </a:moveTo>
                  <a:lnTo>
                    <a:pt x="2599" y="1183"/>
                  </a:lnTo>
                  <a:lnTo>
                    <a:pt x="2599" y="1188"/>
                  </a:lnTo>
                  <a:lnTo>
                    <a:pt x="2576" y="1188"/>
                  </a:lnTo>
                  <a:lnTo>
                    <a:pt x="2576" y="1183"/>
                  </a:lnTo>
                  <a:close/>
                  <a:moveTo>
                    <a:pt x="2616" y="1183"/>
                  </a:moveTo>
                  <a:lnTo>
                    <a:pt x="2639" y="1183"/>
                  </a:lnTo>
                  <a:lnTo>
                    <a:pt x="2639" y="1188"/>
                  </a:lnTo>
                  <a:lnTo>
                    <a:pt x="2616" y="1188"/>
                  </a:lnTo>
                  <a:lnTo>
                    <a:pt x="2616" y="1183"/>
                  </a:lnTo>
                  <a:close/>
                  <a:moveTo>
                    <a:pt x="2657" y="1183"/>
                  </a:moveTo>
                  <a:lnTo>
                    <a:pt x="2680" y="1183"/>
                  </a:lnTo>
                  <a:lnTo>
                    <a:pt x="2680" y="1188"/>
                  </a:lnTo>
                  <a:lnTo>
                    <a:pt x="2657" y="1188"/>
                  </a:lnTo>
                  <a:lnTo>
                    <a:pt x="2657" y="1183"/>
                  </a:lnTo>
                  <a:close/>
                  <a:moveTo>
                    <a:pt x="2697" y="1183"/>
                  </a:moveTo>
                  <a:lnTo>
                    <a:pt x="2720" y="1183"/>
                  </a:lnTo>
                  <a:lnTo>
                    <a:pt x="2720" y="1188"/>
                  </a:lnTo>
                  <a:lnTo>
                    <a:pt x="2697" y="1188"/>
                  </a:lnTo>
                  <a:lnTo>
                    <a:pt x="2697" y="1183"/>
                  </a:lnTo>
                  <a:close/>
                  <a:moveTo>
                    <a:pt x="2737" y="1183"/>
                  </a:moveTo>
                  <a:lnTo>
                    <a:pt x="2760" y="1183"/>
                  </a:lnTo>
                  <a:lnTo>
                    <a:pt x="2760" y="1188"/>
                  </a:lnTo>
                  <a:lnTo>
                    <a:pt x="2737" y="1188"/>
                  </a:lnTo>
                  <a:lnTo>
                    <a:pt x="2737" y="1183"/>
                  </a:lnTo>
                  <a:close/>
                  <a:moveTo>
                    <a:pt x="2777" y="1183"/>
                  </a:moveTo>
                  <a:lnTo>
                    <a:pt x="2800" y="1183"/>
                  </a:lnTo>
                  <a:lnTo>
                    <a:pt x="2800" y="1188"/>
                  </a:lnTo>
                  <a:lnTo>
                    <a:pt x="2777" y="1188"/>
                  </a:lnTo>
                  <a:lnTo>
                    <a:pt x="2777" y="1183"/>
                  </a:lnTo>
                  <a:close/>
                  <a:moveTo>
                    <a:pt x="2818" y="1183"/>
                  </a:moveTo>
                  <a:lnTo>
                    <a:pt x="2841" y="1183"/>
                  </a:lnTo>
                  <a:lnTo>
                    <a:pt x="2841" y="1188"/>
                  </a:lnTo>
                  <a:lnTo>
                    <a:pt x="2818" y="1188"/>
                  </a:lnTo>
                  <a:lnTo>
                    <a:pt x="2818" y="1183"/>
                  </a:lnTo>
                  <a:close/>
                  <a:moveTo>
                    <a:pt x="2858" y="1183"/>
                  </a:moveTo>
                  <a:lnTo>
                    <a:pt x="2881" y="1183"/>
                  </a:lnTo>
                  <a:lnTo>
                    <a:pt x="2881" y="1188"/>
                  </a:lnTo>
                  <a:lnTo>
                    <a:pt x="2858" y="1188"/>
                  </a:lnTo>
                  <a:lnTo>
                    <a:pt x="2858" y="1183"/>
                  </a:lnTo>
                  <a:close/>
                  <a:moveTo>
                    <a:pt x="2898" y="1183"/>
                  </a:moveTo>
                  <a:lnTo>
                    <a:pt x="2921" y="1183"/>
                  </a:lnTo>
                  <a:lnTo>
                    <a:pt x="2921" y="1188"/>
                  </a:lnTo>
                  <a:lnTo>
                    <a:pt x="2898" y="1188"/>
                  </a:lnTo>
                  <a:lnTo>
                    <a:pt x="2898" y="1183"/>
                  </a:lnTo>
                  <a:close/>
                  <a:moveTo>
                    <a:pt x="2938" y="1183"/>
                  </a:moveTo>
                  <a:lnTo>
                    <a:pt x="2940" y="1183"/>
                  </a:lnTo>
                  <a:lnTo>
                    <a:pt x="2940" y="1188"/>
                  </a:lnTo>
                  <a:lnTo>
                    <a:pt x="2938" y="1188"/>
                  </a:lnTo>
                  <a:lnTo>
                    <a:pt x="2938" y="1183"/>
                  </a:lnTo>
                  <a:close/>
                  <a:moveTo>
                    <a:pt x="0" y="887"/>
                  </a:moveTo>
                  <a:lnTo>
                    <a:pt x="23" y="887"/>
                  </a:lnTo>
                  <a:lnTo>
                    <a:pt x="23" y="893"/>
                  </a:lnTo>
                  <a:lnTo>
                    <a:pt x="0" y="893"/>
                  </a:lnTo>
                  <a:lnTo>
                    <a:pt x="0" y="887"/>
                  </a:lnTo>
                  <a:close/>
                  <a:moveTo>
                    <a:pt x="40" y="887"/>
                  </a:moveTo>
                  <a:lnTo>
                    <a:pt x="63" y="887"/>
                  </a:lnTo>
                  <a:lnTo>
                    <a:pt x="63" y="893"/>
                  </a:lnTo>
                  <a:lnTo>
                    <a:pt x="40" y="893"/>
                  </a:lnTo>
                  <a:lnTo>
                    <a:pt x="40" y="887"/>
                  </a:lnTo>
                  <a:close/>
                  <a:moveTo>
                    <a:pt x="80" y="887"/>
                  </a:moveTo>
                  <a:lnTo>
                    <a:pt x="103" y="887"/>
                  </a:lnTo>
                  <a:lnTo>
                    <a:pt x="103" y="893"/>
                  </a:lnTo>
                  <a:lnTo>
                    <a:pt x="80" y="893"/>
                  </a:lnTo>
                  <a:lnTo>
                    <a:pt x="80" y="887"/>
                  </a:lnTo>
                  <a:close/>
                  <a:moveTo>
                    <a:pt x="120" y="887"/>
                  </a:moveTo>
                  <a:lnTo>
                    <a:pt x="144" y="887"/>
                  </a:lnTo>
                  <a:lnTo>
                    <a:pt x="144" y="893"/>
                  </a:lnTo>
                  <a:lnTo>
                    <a:pt x="120" y="893"/>
                  </a:lnTo>
                  <a:lnTo>
                    <a:pt x="120" y="887"/>
                  </a:lnTo>
                  <a:close/>
                  <a:moveTo>
                    <a:pt x="161" y="887"/>
                  </a:moveTo>
                  <a:lnTo>
                    <a:pt x="184" y="887"/>
                  </a:lnTo>
                  <a:lnTo>
                    <a:pt x="184" y="893"/>
                  </a:lnTo>
                  <a:lnTo>
                    <a:pt x="161" y="893"/>
                  </a:lnTo>
                  <a:lnTo>
                    <a:pt x="161" y="887"/>
                  </a:lnTo>
                  <a:close/>
                  <a:moveTo>
                    <a:pt x="201" y="887"/>
                  </a:moveTo>
                  <a:lnTo>
                    <a:pt x="224" y="887"/>
                  </a:lnTo>
                  <a:lnTo>
                    <a:pt x="224" y="893"/>
                  </a:lnTo>
                  <a:lnTo>
                    <a:pt x="201" y="893"/>
                  </a:lnTo>
                  <a:lnTo>
                    <a:pt x="201" y="887"/>
                  </a:lnTo>
                  <a:close/>
                  <a:moveTo>
                    <a:pt x="241" y="887"/>
                  </a:moveTo>
                  <a:lnTo>
                    <a:pt x="264" y="887"/>
                  </a:lnTo>
                  <a:lnTo>
                    <a:pt x="264" y="893"/>
                  </a:lnTo>
                  <a:lnTo>
                    <a:pt x="241" y="893"/>
                  </a:lnTo>
                  <a:lnTo>
                    <a:pt x="241" y="887"/>
                  </a:lnTo>
                  <a:close/>
                  <a:moveTo>
                    <a:pt x="282" y="887"/>
                  </a:moveTo>
                  <a:lnTo>
                    <a:pt x="305" y="887"/>
                  </a:lnTo>
                  <a:lnTo>
                    <a:pt x="305" y="893"/>
                  </a:lnTo>
                  <a:lnTo>
                    <a:pt x="282" y="893"/>
                  </a:lnTo>
                  <a:lnTo>
                    <a:pt x="282" y="887"/>
                  </a:lnTo>
                  <a:close/>
                  <a:moveTo>
                    <a:pt x="322" y="887"/>
                  </a:moveTo>
                  <a:lnTo>
                    <a:pt x="345" y="887"/>
                  </a:lnTo>
                  <a:lnTo>
                    <a:pt x="345" y="893"/>
                  </a:lnTo>
                  <a:lnTo>
                    <a:pt x="322" y="893"/>
                  </a:lnTo>
                  <a:lnTo>
                    <a:pt x="322" y="887"/>
                  </a:lnTo>
                  <a:close/>
                  <a:moveTo>
                    <a:pt x="362" y="887"/>
                  </a:moveTo>
                  <a:lnTo>
                    <a:pt x="385" y="887"/>
                  </a:lnTo>
                  <a:lnTo>
                    <a:pt x="385" y="893"/>
                  </a:lnTo>
                  <a:lnTo>
                    <a:pt x="362" y="893"/>
                  </a:lnTo>
                  <a:lnTo>
                    <a:pt x="362" y="887"/>
                  </a:lnTo>
                  <a:close/>
                  <a:moveTo>
                    <a:pt x="402" y="887"/>
                  </a:moveTo>
                  <a:lnTo>
                    <a:pt x="425" y="887"/>
                  </a:lnTo>
                  <a:lnTo>
                    <a:pt x="425" y="893"/>
                  </a:lnTo>
                  <a:lnTo>
                    <a:pt x="402" y="893"/>
                  </a:lnTo>
                  <a:lnTo>
                    <a:pt x="402" y="887"/>
                  </a:lnTo>
                  <a:close/>
                  <a:moveTo>
                    <a:pt x="443" y="887"/>
                  </a:moveTo>
                  <a:lnTo>
                    <a:pt x="466" y="887"/>
                  </a:lnTo>
                  <a:lnTo>
                    <a:pt x="466" y="893"/>
                  </a:lnTo>
                  <a:lnTo>
                    <a:pt x="443" y="893"/>
                  </a:lnTo>
                  <a:lnTo>
                    <a:pt x="443" y="887"/>
                  </a:lnTo>
                  <a:close/>
                  <a:moveTo>
                    <a:pt x="483" y="887"/>
                  </a:moveTo>
                  <a:lnTo>
                    <a:pt x="506" y="887"/>
                  </a:lnTo>
                  <a:lnTo>
                    <a:pt x="506" y="893"/>
                  </a:lnTo>
                  <a:lnTo>
                    <a:pt x="483" y="893"/>
                  </a:lnTo>
                  <a:lnTo>
                    <a:pt x="483" y="887"/>
                  </a:lnTo>
                  <a:close/>
                  <a:moveTo>
                    <a:pt x="523" y="887"/>
                  </a:moveTo>
                  <a:lnTo>
                    <a:pt x="546" y="887"/>
                  </a:lnTo>
                  <a:lnTo>
                    <a:pt x="546" y="893"/>
                  </a:lnTo>
                  <a:lnTo>
                    <a:pt x="523" y="893"/>
                  </a:lnTo>
                  <a:lnTo>
                    <a:pt x="523" y="887"/>
                  </a:lnTo>
                  <a:close/>
                  <a:moveTo>
                    <a:pt x="563" y="887"/>
                  </a:moveTo>
                  <a:lnTo>
                    <a:pt x="586" y="887"/>
                  </a:lnTo>
                  <a:lnTo>
                    <a:pt x="586" y="893"/>
                  </a:lnTo>
                  <a:lnTo>
                    <a:pt x="563" y="893"/>
                  </a:lnTo>
                  <a:lnTo>
                    <a:pt x="563" y="887"/>
                  </a:lnTo>
                  <a:close/>
                  <a:moveTo>
                    <a:pt x="604" y="887"/>
                  </a:moveTo>
                  <a:lnTo>
                    <a:pt x="627" y="887"/>
                  </a:lnTo>
                  <a:lnTo>
                    <a:pt x="627" y="893"/>
                  </a:lnTo>
                  <a:lnTo>
                    <a:pt x="604" y="893"/>
                  </a:lnTo>
                  <a:lnTo>
                    <a:pt x="604" y="887"/>
                  </a:lnTo>
                  <a:close/>
                  <a:moveTo>
                    <a:pt x="644" y="887"/>
                  </a:moveTo>
                  <a:lnTo>
                    <a:pt x="667" y="887"/>
                  </a:lnTo>
                  <a:lnTo>
                    <a:pt x="667" y="893"/>
                  </a:lnTo>
                  <a:lnTo>
                    <a:pt x="644" y="893"/>
                  </a:lnTo>
                  <a:lnTo>
                    <a:pt x="644" y="887"/>
                  </a:lnTo>
                  <a:close/>
                  <a:moveTo>
                    <a:pt x="684" y="887"/>
                  </a:moveTo>
                  <a:lnTo>
                    <a:pt x="707" y="887"/>
                  </a:lnTo>
                  <a:lnTo>
                    <a:pt x="707" y="893"/>
                  </a:lnTo>
                  <a:lnTo>
                    <a:pt x="684" y="893"/>
                  </a:lnTo>
                  <a:lnTo>
                    <a:pt x="684" y="887"/>
                  </a:lnTo>
                  <a:close/>
                  <a:moveTo>
                    <a:pt x="724" y="887"/>
                  </a:moveTo>
                  <a:lnTo>
                    <a:pt x="747" y="887"/>
                  </a:lnTo>
                  <a:lnTo>
                    <a:pt x="747" y="893"/>
                  </a:lnTo>
                  <a:lnTo>
                    <a:pt x="724" y="893"/>
                  </a:lnTo>
                  <a:lnTo>
                    <a:pt x="724" y="887"/>
                  </a:lnTo>
                  <a:close/>
                  <a:moveTo>
                    <a:pt x="765" y="887"/>
                  </a:moveTo>
                  <a:lnTo>
                    <a:pt x="788" y="887"/>
                  </a:lnTo>
                  <a:lnTo>
                    <a:pt x="788" y="893"/>
                  </a:lnTo>
                  <a:lnTo>
                    <a:pt x="765" y="893"/>
                  </a:lnTo>
                  <a:lnTo>
                    <a:pt x="765" y="887"/>
                  </a:lnTo>
                  <a:close/>
                  <a:moveTo>
                    <a:pt x="805" y="887"/>
                  </a:moveTo>
                  <a:lnTo>
                    <a:pt x="828" y="887"/>
                  </a:lnTo>
                  <a:lnTo>
                    <a:pt x="828" y="893"/>
                  </a:lnTo>
                  <a:lnTo>
                    <a:pt x="805" y="893"/>
                  </a:lnTo>
                  <a:lnTo>
                    <a:pt x="805" y="887"/>
                  </a:lnTo>
                  <a:close/>
                  <a:moveTo>
                    <a:pt x="845" y="887"/>
                  </a:moveTo>
                  <a:lnTo>
                    <a:pt x="868" y="887"/>
                  </a:lnTo>
                  <a:lnTo>
                    <a:pt x="868" y="893"/>
                  </a:lnTo>
                  <a:lnTo>
                    <a:pt x="845" y="893"/>
                  </a:lnTo>
                  <a:lnTo>
                    <a:pt x="845" y="887"/>
                  </a:lnTo>
                  <a:close/>
                  <a:moveTo>
                    <a:pt x="885" y="887"/>
                  </a:moveTo>
                  <a:lnTo>
                    <a:pt x="908" y="887"/>
                  </a:lnTo>
                  <a:lnTo>
                    <a:pt x="908" y="893"/>
                  </a:lnTo>
                  <a:lnTo>
                    <a:pt x="885" y="893"/>
                  </a:lnTo>
                  <a:lnTo>
                    <a:pt x="885" y="887"/>
                  </a:lnTo>
                  <a:close/>
                  <a:moveTo>
                    <a:pt x="926" y="887"/>
                  </a:moveTo>
                  <a:lnTo>
                    <a:pt x="949" y="887"/>
                  </a:lnTo>
                  <a:lnTo>
                    <a:pt x="949" y="893"/>
                  </a:lnTo>
                  <a:lnTo>
                    <a:pt x="926" y="893"/>
                  </a:lnTo>
                  <a:lnTo>
                    <a:pt x="926" y="887"/>
                  </a:lnTo>
                  <a:close/>
                  <a:moveTo>
                    <a:pt x="966" y="887"/>
                  </a:moveTo>
                  <a:lnTo>
                    <a:pt x="989" y="887"/>
                  </a:lnTo>
                  <a:lnTo>
                    <a:pt x="989" y="893"/>
                  </a:lnTo>
                  <a:lnTo>
                    <a:pt x="966" y="893"/>
                  </a:lnTo>
                  <a:lnTo>
                    <a:pt x="966" y="887"/>
                  </a:lnTo>
                  <a:close/>
                  <a:moveTo>
                    <a:pt x="1006" y="887"/>
                  </a:moveTo>
                  <a:lnTo>
                    <a:pt x="1029" y="887"/>
                  </a:lnTo>
                  <a:lnTo>
                    <a:pt x="1029" y="893"/>
                  </a:lnTo>
                  <a:lnTo>
                    <a:pt x="1006" y="893"/>
                  </a:lnTo>
                  <a:lnTo>
                    <a:pt x="1006" y="887"/>
                  </a:lnTo>
                  <a:close/>
                  <a:moveTo>
                    <a:pt x="1046" y="887"/>
                  </a:moveTo>
                  <a:lnTo>
                    <a:pt x="1069" y="887"/>
                  </a:lnTo>
                  <a:lnTo>
                    <a:pt x="1069" y="893"/>
                  </a:lnTo>
                  <a:lnTo>
                    <a:pt x="1046" y="893"/>
                  </a:lnTo>
                  <a:lnTo>
                    <a:pt x="1046" y="887"/>
                  </a:lnTo>
                  <a:close/>
                  <a:moveTo>
                    <a:pt x="1087" y="887"/>
                  </a:moveTo>
                  <a:lnTo>
                    <a:pt x="1110" y="887"/>
                  </a:lnTo>
                  <a:lnTo>
                    <a:pt x="1110" y="893"/>
                  </a:lnTo>
                  <a:lnTo>
                    <a:pt x="1087" y="893"/>
                  </a:lnTo>
                  <a:lnTo>
                    <a:pt x="1087" y="887"/>
                  </a:lnTo>
                  <a:close/>
                  <a:moveTo>
                    <a:pt x="1127" y="887"/>
                  </a:moveTo>
                  <a:lnTo>
                    <a:pt x="1150" y="887"/>
                  </a:lnTo>
                  <a:lnTo>
                    <a:pt x="1150" y="893"/>
                  </a:lnTo>
                  <a:lnTo>
                    <a:pt x="1127" y="893"/>
                  </a:lnTo>
                  <a:lnTo>
                    <a:pt x="1127" y="887"/>
                  </a:lnTo>
                  <a:close/>
                  <a:moveTo>
                    <a:pt x="1167" y="887"/>
                  </a:moveTo>
                  <a:lnTo>
                    <a:pt x="1190" y="887"/>
                  </a:lnTo>
                  <a:lnTo>
                    <a:pt x="1190" y="893"/>
                  </a:lnTo>
                  <a:lnTo>
                    <a:pt x="1167" y="893"/>
                  </a:lnTo>
                  <a:lnTo>
                    <a:pt x="1167" y="887"/>
                  </a:lnTo>
                  <a:close/>
                  <a:moveTo>
                    <a:pt x="1207" y="887"/>
                  </a:moveTo>
                  <a:lnTo>
                    <a:pt x="1230" y="887"/>
                  </a:lnTo>
                  <a:lnTo>
                    <a:pt x="1230" y="893"/>
                  </a:lnTo>
                  <a:lnTo>
                    <a:pt x="1207" y="893"/>
                  </a:lnTo>
                  <a:lnTo>
                    <a:pt x="1207" y="887"/>
                  </a:lnTo>
                  <a:close/>
                  <a:moveTo>
                    <a:pt x="1248" y="887"/>
                  </a:moveTo>
                  <a:lnTo>
                    <a:pt x="1271" y="887"/>
                  </a:lnTo>
                  <a:lnTo>
                    <a:pt x="1271" y="893"/>
                  </a:lnTo>
                  <a:lnTo>
                    <a:pt x="1248" y="893"/>
                  </a:lnTo>
                  <a:lnTo>
                    <a:pt x="1248" y="887"/>
                  </a:lnTo>
                  <a:close/>
                  <a:moveTo>
                    <a:pt x="1288" y="887"/>
                  </a:moveTo>
                  <a:lnTo>
                    <a:pt x="1311" y="887"/>
                  </a:lnTo>
                  <a:lnTo>
                    <a:pt x="1311" y="893"/>
                  </a:lnTo>
                  <a:lnTo>
                    <a:pt x="1288" y="893"/>
                  </a:lnTo>
                  <a:lnTo>
                    <a:pt x="1288" y="887"/>
                  </a:lnTo>
                  <a:close/>
                  <a:moveTo>
                    <a:pt x="1328" y="887"/>
                  </a:moveTo>
                  <a:lnTo>
                    <a:pt x="1351" y="887"/>
                  </a:lnTo>
                  <a:lnTo>
                    <a:pt x="1351" y="893"/>
                  </a:lnTo>
                  <a:lnTo>
                    <a:pt x="1328" y="893"/>
                  </a:lnTo>
                  <a:lnTo>
                    <a:pt x="1328" y="887"/>
                  </a:lnTo>
                  <a:close/>
                  <a:moveTo>
                    <a:pt x="1368" y="887"/>
                  </a:moveTo>
                  <a:lnTo>
                    <a:pt x="1391" y="887"/>
                  </a:lnTo>
                  <a:lnTo>
                    <a:pt x="1391" y="893"/>
                  </a:lnTo>
                  <a:lnTo>
                    <a:pt x="1368" y="893"/>
                  </a:lnTo>
                  <a:lnTo>
                    <a:pt x="1368" y="887"/>
                  </a:lnTo>
                  <a:close/>
                  <a:moveTo>
                    <a:pt x="1409" y="887"/>
                  </a:moveTo>
                  <a:lnTo>
                    <a:pt x="1432" y="887"/>
                  </a:lnTo>
                  <a:lnTo>
                    <a:pt x="1432" y="893"/>
                  </a:lnTo>
                  <a:lnTo>
                    <a:pt x="1409" y="893"/>
                  </a:lnTo>
                  <a:lnTo>
                    <a:pt x="1409" y="887"/>
                  </a:lnTo>
                  <a:close/>
                  <a:moveTo>
                    <a:pt x="1449" y="887"/>
                  </a:moveTo>
                  <a:lnTo>
                    <a:pt x="1472" y="887"/>
                  </a:lnTo>
                  <a:lnTo>
                    <a:pt x="1472" y="893"/>
                  </a:lnTo>
                  <a:lnTo>
                    <a:pt x="1449" y="893"/>
                  </a:lnTo>
                  <a:lnTo>
                    <a:pt x="1449" y="887"/>
                  </a:lnTo>
                  <a:close/>
                  <a:moveTo>
                    <a:pt x="1489" y="887"/>
                  </a:moveTo>
                  <a:lnTo>
                    <a:pt x="1512" y="887"/>
                  </a:lnTo>
                  <a:lnTo>
                    <a:pt x="1512" y="893"/>
                  </a:lnTo>
                  <a:lnTo>
                    <a:pt x="1489" y="893"/>
                  </a:lnTo>
                  <a:lnTo>
                    <a:pt x="1489" y="887"/>
                  </a:lnTo>
                  <a:close/>
                  <a:moveTo>
                    <a:pt x="1529" y="887"/>
                  </a:moveTo>
                  <a:lnTo>
                    <a:pt x="1552" y="887"/>
                  </a:lnTo>
                  <a:lnTo>
                    <a:pt x="1552" y="893"/>
                  </a:lnTo>
                  <a:lnTo>
                    <a:pt x="1529" y="893"/>
                  </a:lnTo>
                  <a:lnTo>
                    <a:pt x="1529" y="887"/>
                  </a:lnTo>
                  <a:close/>
                  <a:moveTo>
                    <a:pt x="1570" y="887"/>
                  </a:moveTo>
                  <a:lnTo>
                    <a:pt x="1593" y="887"/>
                  </a:lnTo>
                  <a:lnTo>
                    <a:pt x="1593" y="893"/>
                  </a:lnTo>
                  <a:lnTo>
                    <a:pt x="1570" y="893"/>
                  </a:lnTo>
                  <a:lnTo>
                    <a:pt x="1570" y="887"/>
                  </a:lnTo>
                  <a:close/>
                  <a:moveTo>
                    <a:pt x="1610" y="887"/>
                  </a:moveTo>
                  <a:lnTo>
                    <a:pt x="1633" y="887"/>
                  </a:lnTo>
                  <a:lnTo>
                    <a:pt x="1633" y="893"/>
                  </a:lnTo>
                  <a:lnTo>
                    <a:pt x="1610" y="893"/>
                  </a:lnTo>
                  <a:lnTo>
                    <a:pt x="1610" y="887"/>
                  </a:lnTo>
                  <a:close/>
                  <a:moveTo>
                    <a:pt x="1650" y="887"/>
                  </a:moveTo>
                  <a:lnTo>
                    <a:pt x="1673" y="887"/>
                  </a:lnTo>
                  <a:lnTo>
                    <a:pt x="1673" y="893"/>
                  </a:lnTo>
                  <a:lnTo>
                    <a:pt x="1650" y="893"/>
                  </a:lnTo>
                  <a:lnTo>
                    <a:pt x="1650" y="887"/>
                  </a:lnTo>
                  <a:close/>
                  <a:moveTo>
                    <a:pt x="1691" y="887"/>
                  </a:moveTo>
                  <a:lnTo>
                    <a:pt x="1714" y="887"/>
                  </a:lnTo>
                  <a:lnTo>
                    <a:pt x="1714" y="893"/>
                  </a:lnTo>
                  <a:lnTo>
                    <a:pt x="1691" y="893"/>
                  </a:lnTo>
                  <a:lnTo>
                    <a:pt x="1691" y="887"/>
                  </a:lnTo>
                  <a:close/>
                  <a:moveTo>
                    <a:pt x="1731" y="887"/>
                  </a:moveTo>
                  <a:lnTo>
                    <a:pt x="1754" y="887"/>
                  </a:lnTo>
                  <a:lnTo>
                    <a:pt x="1754" y="893"/>
                  </a:lnTo>
                  <a:lnTo>
                    <a:pt x="1731" y="893"/>
                  </a:lnTo>
                  <a:lnTo>
                    <a:pt x="1731" y="887"/>
                  </a:lnTo>
                  <a:close/>
                  <a:moveTo>
                    <a:pt x="1771" y="887"/>
                  </a:moveTo>
                  <a:lnTo>
                    <a:pt x="1794" y="887"/>
                  </a:lnTo>
                  <a:lnTo>
                    <a:pt x="1794" y="893"/>
                  </a:lnTo>
                  <a:lnTo>
                    <a:pt x="1771" y="893"/>
                  </a:lnTo>
                  <a:lnTo>
                    <a:pt x="1771" y="887"/>
                  </a:lnTo>
                  <a:close/>
                  <a:moveTo>
                    <a:pt x="1811" y="887"/>
                  </a:moveTo>
                  <a:lnTo>
                    <a:pt x="1834" y="887"/>
                  </a:lnTo>
                  <a:lnTo>
                    <a:pt x="1834" y="893"/>
                  </a:lnTo>
                  <a:lnTo>
                    <a:pt x="1811" y="893"/>
                  </a:lnTo>
                  <a:lnTo>
                    <a:pt x="1811" y="887"/>
                  </a:lnTo>
                  <a:close/>
                  <a:moveTo>
                    <a:pt x="1852" y="887"/>
                  </a:moveTo>
                  <a:lnTo>
                    <a:pt x="1875" y="887"/>
                  </a:lnTo>
                  <a:lnTo>
                    <a:pt x="1875" y="893"/>
                  </a:lnTo>
                  <a:lnTo>
                    <a:pt x="1852" y="893"/>
                  </a:lnTo>
                  <a:lnTo>
                    <a:pt x="1852" y="887"/>
                  </a:lnTo>
                  <a:close/>
                  <a:moveTo>
                    <a:pt x="1892" y="887"/>
                  </a:moveTo>
                  <a:lnTo>
                    <a:pt x="1915" y="887"/>
                  </a:lnTo>
                  <a:lnTo>
                    <a:pt x="1915" y="893"/>
                  </a:lnTo>
                  <a:lnTo>
                    <a:pt x="1892" y="893"/>
                  </a:lnTo>
                  <a:lnTo>
                    <a:pt x="1892" y="887"/>
                  </a:lnTo>
                  <a:close/>
                  <a:moveTo>
                    <a:pt x="1932" y="887"/>
                  </a:moveTo>
                  <a:lnTo>
                    <a:pt x="1955" y="887"/>
                  </a:lnTo>
                  <a:lnTo>
                    <a:pt x="1955" y="893"/>
                  </a:lnTo>
                  <a:lnTo>
                    <a:pt x="1932" y="893"/>
                  </a:lnTo>
                  <a:lnTo>
                    <a:pt x="1932" y="887"/>
                  </a:lnTo>
                  <a:close/>
                  <a:moveTo>
                    <a:pt x="1972" y="887"/>
                  </a:moveTo>
                  <a:lnTo>
                    <a:pt x="1995" y="887"/>
                  </a:lnTo>
                  <a:lnTo>
                    <a:pt x="1995" y="893"/>
                  </a:lnTo>
                  <a:lnTo>
                    <a:pt x="1972" y="893"/>
                  </a:lnTo>
                  <a:lnTo>
                    <a:pt x="1972" y="887"/>
                  </a:lnTo>
                  <a:close/>
                  <a:moveTo>
                    <a:pt x="2013" y="887"/>
                  </a:moveTo>
                  <a:lnTo>
                    <a:pt x="2036" y="887"/>
                  </a:lnTo>
                  <a:lnTo>
                    <a:pt x="2036" y="893"/>
                  </a:lnTo>
                  <a:lnTo>
                    <a:pt x="2013" y="893"/>
                  </a:lnTo>
                  <a:lnTo>
                    <a:pt x="2013" y="887"/>
                  </a:lnTo>
                  <a:close/>
                  <a:moveTo>
                    <a:pt x="2053" y="887"/>
                  </a:moveTo>
                  <a:lnTo>
                    <a:pt x="2076" y="887"/>
                  </a:lnTo>
                  <a:lnTo>
                    <a:pt x="2076" y="893"/>
                  </a:lnTo>
                  <a:lnTo>
                    <a:pt x="2053" y="893"/>
                  </a:lnTo>
                  <a:lnTo>
                    <a:pt x="2053" y="887"/>
                  </a:lnTo>
                  <a:close/>
                  <a:moveTo>
                    <a:pt x="2093" y="887"/>
                  </a:moveTo>
                  <a:lnTo>
                    <a:pt x="2116" y="887"/>
                  </a:lnTo>
                  <a:lnTo>
                    <a:pt x="2116" y="893"/>
                  </a:lnTo>
                  <a:lnTo>
                    <a:pt x="2093" y="893"/>
                  </a:lnTo>
                  <a:lnTo>
                    <a:pt x="2093" y="887"/>
                  </a:lnTo>
                  <a:close/>
                  <a:moveTo>
                    <a:pt x="2133" y="887"/>
                  </a:moveTo>
                  <a:lnTo>
                    <a:pt x="2156" y="887"/>
                  </a:lnTo>
                  <a:lnTo>
                    <a:pt x="2156" y="893"/>
                  </a:lnTo>
                  <a:lnTo>
                    <a:pt x="2133" y="893"/>
                  </a:lnTo>
                  <a:lnTo>
                    <a:pt x="2133" y="887"/>
                  </a:lnTo>
                  <a:close/>
                  <a:moveTo>
                    <a:pt x="2174" y="887"/>
                  </a:moveTo>
                  <a:lnTo>
                    <a:pt x="2197" y="887"/>
                  </a:lnTo>
                  <a:lnTo>
                    <a:pt x="2197" y="893"/>
                  </a:lnTo>
                  <a:lnTo>
                    <a:pt x="2174" y="893"/>
                  </a:lnTo>
                  <a:lnTo>
                    <a:pt x="2174" y="887"/>
                  </a:lnTo>
                  <a:close/>
                  <a:moveTo>
                    <a:pt x="2214" y="887"/>
                  </a:moveTo>
                  <a:lnTo>
                    <a:pt x="2237" y="887"/>
                  </a:lnTo>
                  <a:lnTo>
                    <a:pt x="2237" y="893"/>
                  </a:lnTo>
                  <a:lnTo>
                    <a:pt x="2214" y="893"/>
                  </a:lnTo>
                  <a:lnTo>
                    <a:pt x="2214" y="887"/>
                  </a:lnTo>
                  <a:close/>
                  <a:moveTo>
                    <a:pt x="2254" y="887"/>
                  </a:moveTo>
                  <a:lnTo>
                    <a:pt x="2277" y="887"/>
                  </a:lnTo>
                  <a:lnTo>
                    <a:pt x="2277" y="893"/>
                  </a:lnTo>
                  <a:lnTo>
                    <a:pt x="2254" y="893"/>
                  </a:lnTo>
                  <a:lnTo>
                    <a:pt x="2254" y="887"/>
                  </a:lnTo>
                  <a:close/>
                  <a:moveTo>
                    <a:pt x="2294" y="887"/>
                  </a:moveTo>
                  <a:lnTo>
                    <a:pt x="2317" y="887"/>
                  </a:lnTo>
                  <a:lnTo>
                    <a:pt x="2317" y="893"/>
                  </a:lnTo>
                  <a:lnTo>
                    <a:pt x="2294" y="893"/>
                  </a:lnTo>
                  <a:lnTo>
                    <a:pt x="2294" y="887"/>
                  </a:lnTo>
                  <a:close/>
                  <a:moveTo>
                    <a:pt x="2335" y="887"/>
                  </a:moveTo>
                  <a:lnTo>
                    <a:pt x="2358" y="887"/>
                  </a:lnTo>
                  <a:lnTo>
                    <a:pt x="2358" y="893"/>
                  </a:lnTo>
                  <a:lnTo>
                    <a:pt x="2335" y="893"/>
                  </a:lnTo>
                  <a:lnTo>
                    <a:pt x="2335" y="887"/>
                  </a:lnTo>
                  <a:close/>
                  <a:moveTo>
                    <a:pt x="2375" y="887"/>
                  </a:moveTo>
                  <a:lnTo>
                    <a:pt x="2398" y="887"/>
                  </a:lnTo>
                  <a:lnTo>
                    <a:pt x="2398" y="893"/>
                  </a:lnTo>
                  <a:lnTo>
                    <a:pt x="2375" y="893"/>
                  </a:lnTo>
                  <a:lnTo>
                    <a:pt x="2375" y="887"/>
                  </a:lnTo>
                  <a:close/>
                  <a:moveTo>
                    <a:pt x="2415" y="887"/>
                  </a:moveTo>
                  <a:lnTo>
                    <a:pt x="2438" y="887"/>
                  </a:lnTo>
                  <a:lnTo>
                    <a:pt x="2438" y="893"/>
                  </a:lnTo>
                  <a:lnTo>
                    <a:pt x="2415" y="893"/>
                  </a:lnTo>
                  <a:lnTo>
                    <a:pt x="2415" y="887"/>
                  </a:lnTo>
                  <a:close/>
                  <a:moveTo>
                    <a:pt x="2455" y="887"/>
                  </a:moveTo>
                  <a:lnTo>
                    <a:pt x="2478" y="887"/>
                  </a:lnTo>
                  <a:lnTo>
                    <a:pt x="2478" y="893"/>
                  </a:lnTo>
                  <a:lnTo>
                    <a:pt x="2455" y="893"/>
                  </a:lnTo>
                  <a:lnTo>
                    <a:pt x="2455" y="887"/>
                  </a:lnTo>
                  <a:close/>
                  <a:moveTo>
                    <a:pt x="2496" y="887"/>
                  </a:moveTo>
                  <a:lnTo>
                    <a:pt x="2519" y="887"/>
                  </a:lnTo>
                  <a:lnTo>
                    <a:pt x="2519" y="893"/>
                  </a:lnTo>
                  <a:lnTo>
                    <a:pt x="2496" y="893"/>
                  </a:lnTo>
                  <a:lnTo>
                    <a:pt x="2496" y="887"/>
                  </a:lnTo>
                  <a:close/>
                  <a:moveTo>
                    <a:pt x="2536" y="887"/>
                  </a:moveTo>
                  <a:lnTo>
                    <a:pt x="2559" y="887"/>
                  </a:lnTo>
                  <a:lnTo>
                    <a:pt x="2559" y="893"/>
                  </a:lnTo>
                  <a:lnTo>
                    <a:pt x="2536" y="893"/>
                  </a:lnTo>
                  <a:lnTo>
                    <a:pt x="2536" y="887"/>
                  </a:lnTo>
                  <a:close/>
                  <a:moveTo>
                    <a:pt x="2576" y="887"/>
                  </a:moveTo>
                  <a:lnTo>
                    <a:pt x="2599" y="887"/>
                  </a:lnTo>
                  <a:lnTo>
                    <a:pt x="2599" y="893"/>
                  </a:lnTo>
                  <a:lnTo>
                    <a:pt x="2576" y="893"/>
                  </a:lnTo>
                  <a:lnTo>
                    <a:pt x="2576" y="887"/>
                  </a:lnTo>
                  <a:close/>
                  <a:moveTo>
                    <a:pt x="2616" y="887"/>
                  </a:moveTo>
                  <a:lnTo>
                    <a:pt x="2639" y="887"/>
                  </a:lnTo>
                  <a:lnTo>
                    <a:pt x="2639" y="893"/>
                  </a:lnTo>
                  <a:lnTo>
                    <a:pt x="2616" y="893"/>
                  </a:lnTo>
                  <a:lnTo>
                    <a:pt x="2616" y="887"/>
                  </a:lnTo>
                  <a:close/>
                  <a:moveTo>
                    <a:pt x="2657" y="887"/>
                  </a:moveTo>
                  <a:lnTo>
                    <a:pt x="2680" y="887"/>
                  </a:lnTo>
                  <a:lnTo>
                    <a:pt x="2680" y="893"/>
                  </a:lnTo>
                  <a:lnTo>
                    <a:pt x="2657" y="893"/>
                  </a:lnTo>
                  <a:lnTo>
                    <a:pt x="2657" y="887"/>
                  </a:lnTo>
                  <a:close/>
                  <a:moveTo>
                    <a:pt x="2697" y="887"/>
                  </a:moveTo>
                  <a:lnTo>
                    <a:pt x="2720" y="887"/>
                  </a:lnTo>
                  <a:lnTo>
                    <a:pt x="2720" y="893"/>
                  </a:lnTo>
                  <a:lnTo>
                    <a:pt x="2697" y="893"/>
                  </a:lnTo>
                  <a:lnTo>
                    <a:pt x="2697" y="887"/>
                  </a:lnTo>
                  <a:close/>
                  <a:moveTo>
                    <a:pt x="2737" y="887"/>
                  </a:moveTo>
                  <a:lnTo>
                    <a:pt x="2760" y="887"/>
                  </a:lnTo>
                  <a:lnTo>
                    <a:pt x="2760" y="893"/>
                  </a:lnTo>
                  <a:lnTo>
                    <a:pt x="2737" y="893"/>
                  </a:lnTo>
                  <a:lnTo>
                    <a:pt x="2737" y="887"/>
                  </a:lnTo>
                  <a:close/>
                  <a:moveTo>
                    <a:pt x="2777" y="887"/>
                  </a:moveTo>
                  <a:lnTo>
                    <a:pt x="2800" y="887"/>
                  </a:lnTo>
                  <a:lnTo>
                    <a:pt x="2800" y="893"/>
                  </a:lnTo>
                  <a:lnTo>
                    <a:pt x="2777" y="893"/>
                  </a:lnTo>
                  <a:lnTo>
                    <a:pt x="2777" y="887"/>
                  </a:lnTo>
                  <a:close/>
                  <a:moveTo>
                    <a:pt x="2818" y="887"/>
                  </a:moveTo>
                  <a:lnTo>
                    <a:pt x="2841" y="887"/>
                  </a:lnTo>
                  <a:lnTo>
                    <a:pt x="2841" y="893"/>
                  </a:lnTo>
                  <a:lnTo>
                    <a:pt x="2818" y="893"/>
                  </a:lnTo>
                  <a:lnTo>
                    <a:pt x="2818" y="887"/>
                  </a:lnTo>
                  <a:close/>
                  <a:moveTo>
                    <a:pt x="2858" y="887"/>
                  </a:moveTo>
                  <a:lnTo>
                    <a:pt x="2881" y="887"/>
                  </a:lnTo>
                  <a:lnTo>
                    <a:pt x="2881" y="893"/>
                  </a:lnTo>
                  <a:lnTo>
                    <a:pt x="2858" y="893"/>
                  </a:lnTo>
                  <a:lnTo>
                    <a:pt x="2858" y="887"/>
                  </a:lnTo>
                  <a:close/>
                  <a:moveTo>
                    <a:pt x="2898" y="887"/>
                  </a:moveTo>
                  <a:lnTo>
                    <a:pt x="2921" y="887"/>
                  </a:lnTo>
                  <a:lnTo>
                    <a:pt x="2921" y="893"/>
                  </a:lnTo>
                  <a:lnTo>
                    <a:pt x="2898" y="893"/>
                  </a:lnTo>
                  <a:lnTo>
                    <a:pt x="2898" y="887"/>
                  </a:lnTo>
                  <a:close/>
                  <a:moveTo>
                    <a:pt x="2938" y="887"/>
                  </a:moveTo>
                  <a:lnTo>
                    <a:pt x="2940" y="887"/>
                  </a:lnTo>
                  <a:lnTo>
                    <a:pt x="2940" y="893"/>
                  </a:lnTo>
                  <a:lnTo>
                    <a:pt x="2938" y="893"/>
                  </a:lnTo>
                  <a:lnTo>
                    <a:pt x="2938" y="887"/>
                  </a:lnTo>
                  <a:close/>
                  <a:moveTo>
                    <a:pt x="0" y="592"/>
                  </a:moveTo>
                  <a:lnTo>
                    <a:pt x="23" y="592"/>
                  </a:lnTo>
                  <a:lnTo>
                    <a:pt x="23" y="597"/>
                  </a:lnTo>
                  <a:lnTo>
                    <a:pt x="0" y="597"/>
                  </a:lnTo>
                  <a:lnTo>
                    <a:pt x="0" y="592"/>
                  </a:lnTo>
                  <a:close/>
                  <a:moveTo>
                    <a:pt x="40" y="592"/>
                  </a:moveTo>
                  <a:lnTo>
                    <a:pt x="63" y="592"/>
                  </a:lnTo>
                  <a:lnTo>
                    <a:pt x="63" y="597"/>
                  </a:lnTo>
                  <a:lnTo>
                    <a:pt x="40" y="597"/>
                  </a:lnTo>
                  <a:lnTo>
                    <a:pt x="40" y="592"/>
                  </a:lnTo>
                  <a:close/>
                  <a:moveTo>
                    <a:pt x="80" y="592"/>
                  </a:moveTo>
                  <a:lnTo>
                    <a:pt x="103" y="592"/>
                  </a:lnTo>
                  <a:lnTo>
                    <a:pt x="103" y="597"/>
                  </a:lnTo>
                  <a:lnTo>
                    <a:pt x="80" y="597"/>
                  </a:lnTo>
                  <a:lnTo>
                    <a:pt x="80" y="592"/>
                  </a:lnTo>
                  <a:close/>
                  <a:moveTo>
                    <a:pt x="120" y="592"/>
                  </a:moveTo>
                  <a:lnTo>
                    <a:pt x="144" y="592"/>
                  </a:lnTo>
                  <a:lnTo>
                    <a:pt x="144" y="597"/>
                  </a:lnTo>
                  <a:lnTo>
                    <a:pt x="120" y="597"/>
                  </a:lnTo>
                  <a:lnTo>
                    <a:pt x="120" y="592"/>
                  </a:lnTo>
                  <a:close/>
                  <a:moveTo>
                    <a:pt x="161" y="592"/>
                  </a:moveTo>
                  <a:lnTo>
                    <a:pt x="184" y="592"/>
                  </a:lnTo>
                  <a:lnTo>
                    <a:pt x="184" y="597"/>
                  </a:lnTo>
                  <a:lnTo>
                    <a:pt x="161" y="597"/>
                  </a:lnTo>
                  <a:lnTo>
                    <a:pt x="161" y="592"/>
                  </a:lnTo>
                  <a:close/>
                  <a:moveTo>
                    <a:pt x="201" y="592"/>
                  </a:moveTo>
                  <a:lnTo>
                    <a:pt x="224" y="592"/>
                  </a:lnTo>
                  <a:lnTo>
                    <a:pt x="224" y="597"/>
                  </a:lnTo>
                  <a:lnTo>
                    <a:pt x="201" y="597"/>
                  </a:lnTo>
                  <a:lnTo>
                    <a:pt x="201" y="592"/>
                  </a:lnTo>
                  <a:close/>
                  <a:moveTo>
                    <a:pt x="241" y="592"/>
                  </a:moveTo>
                  <a:lnTo>
                    <a:pt x="264" y="592"/>
                  </a:lnTo>
                  <a:lnTo>
                    <a:pt x="264" y="597"/>
                  </a:lnTo>
                  <a:lnTo>
                    <a:pt x="241" y="597"/>
                  </a:lnTo>
                  <a:lnTo>
                    <a:pt x="241" y="592"/>
                  </a:lnTo>
                  <a:close/>
                  <a:moveTo>
                    <a:pt x="282" y="592"/>
                  </a:moveTo>
                  <a:lnTo>
                    <a:pt x="305" y="592"/>
                  </a:lnTo>
                  <a:lnTo>
                    <a:pt x="305" y="597"/>
                  </a:lnTo>
                  <a:lnTo>
                    <a:pt x="282" y="597"/>
                  </a:lnTo>
                  <a:lnTo>
                    <a:pt x="282" y="592"/>
                  </a:lnTo>
                  <a:close/>
                  <a:moveTo>
                    <a:pt x="322" y="592"/>
                  </a:moveTo>
                  <a:lnTo>
                    <a:pt x="345" y="592"/>
                  </a:lnTo>
                  <a:lnTo>
                    <a:pt x="345" y="597"/>
                  </a:lnTo>
                  <a:lnTo>
                    <a:pt x="322" y="597"/>
                  </a:lnTo>
                  <a:lnTo>
                    <a:pt x="322" y="592"/>
                  </a:lnTo>
                  <a:close/>
                  <a:moveTo>
                    <a:pt x="362" y="592"/>
                  </a:moveTo>
                  <a:lnTo>
                    <a:pt x="385" y="592"/>
                  </a:lnTo>
                  <a:lnTo>
                    <a:pt x="385" y="597"/>
                  </a:lnTo>
                  <a:lnTo>
                    <a:pt x="362" y="597"/>
                  </a:lnTo>
                  <a:lnTo>
                    <a:pt x="362" y="592"/>
                  </a:lnTo>
                  <a:close/>
                  <a:moveTo>
                    <a:pt x="402" y="592"/>
                  </a:moveTo>
                  <a:lnTo>
                    <a:pt x="425" y="592"/>
                  </a:lnTo>
                  <a:lnTo>
                    <a:pt x="425" y="597"/>
                  </a:lnTo>
                  <a:lnTo>
                    <a:pt x="402" y="597"/>
                  </a:lnTo>
                  <a:lnTo>
                    <a:pt x="402" y="592"/>
                  </a:lnTo>
                  <a:close/>
                  <a:moveTo>
                    <a:pt x="443" y="592"/>
                  </a:moveTo>
                  <a:lnTo>
                    <a:pt x="466" y="592"/>
                  </a:lnTo>
                  <a:lnTo>
                    <a:pt x="466" y="597"/>
                  </a:lnTo>
                  <a:lnTo>
                    <a:pt x="443" y="597"/>
                  </a:lnTo>
                  <a:lnTo>
                    <a:pt x="443" y="592"/>
                  </a:lnTo>
                  <a:close/>
                  <a:moveTo>
                    <a:pt x="483" y="592"/>
                  </a:moveTo>
                  <a:lnTo>
                    <a:pt x="506" y="592"/>
                  </a:lnTo>
                  <a:lnTo>
                    <a:pt x="506" y="597"/>
                  </a:lnTo>
                  <a:lnTo>
                    <a:pt x="483" y="597"/>
                  </a:lnTo>
                  <a:lnTo>
                    <a:pt x="483" y="592"/>
                  </a:lnTo>
                  <a:close/>
                  <a:moveTo>
                    <a:pt x="523" y="592"/>
                  </a:moveTo>
                  <a:lnTo>
                    <a:pt x="546" y="592"/>
                  </a:lnTo>
                  <a:lnTo>
                    <a:pt x="546" y="597"/>
                  </a:lnTo>
                  <a:lnTo>
                    <a:pt x="523" y="597"/>
                  </a:lnTo>
                  <a:lnTo>
                    <a:pt x="523" y="592"/>
                  </a:lnTo>
                  <a:close/>
                  <a:moveTo>
                    <a:pt x="563" y="592"/>
                  </a:moveTo>
                  <a:lnTo>
                    <a:pt x="586" y="592"/>
                  </a:lnTo>
                  <a:lnTo>
                    <a:pt x="586" y="597"/>
                  </a:lnTo>
                  <a:lnTo>
                    <a:pt x="563" y="597"/>
                  </a:lnTo>
                  <a:lnTo>
                    <a:pt x="563" y="592"/>
                  </a:lnTo>
                  <a:close/>
                  <a:moveTo>
                    <a:pt x="604" y="592"/>
                  </a:moveTo>
                  <a:lnTo>
                    <a:pt x="627" y="592"/>
                  </a:lnTo>
                  <a:lnTo>
                    <a:pt x="627" y="597"/>
                  </a:lnTo>
                  <a:lnTo>
                    <a:pt x="604" y="597"/>
                  </a:lnTo>
                  <a:lnTo>
                    <a:pt x="604" y="592"/>
                  </a:lnTo>
                  <a:close/>
                  <a:moveTo>
                    <a:pt x="644" y="592"/>
                  </a:moveTo>
                  <a:lnTo>
                    <a:pt x="667" y="592"/>
                  </a:lnTo>
                  <a:lnTo>
                    <a:pt x="667" y="597"/>
                  </a:lnTo>
                  <a:lnTo>
                    <a:pt x="644" y="597"/>
                  </a:lnTo>
                  <a:lnTo>
                    <a:pt x="644" y="592"/>
                  </a:lnTo>
                  <a:close/>
                  <a:moveTo>
                    <a:pt x="684" y="592"/>
                  </a:moveTo>
                  <a:lnTo>
                    <a:pt x="707" y="592"/>
                  </a:lnTo>
                  <a:lnTo>
                    <a:pt x="707" y="597"/>
                  </a:lnTo>
                  <a:lnTo>
                    <a:pt x="684" y="597"/>
                  </a:lnTo>
                  <a:lnTo>
                    <a:pt x="684" y="592"/>
                  </a:lnTo>
                  <a:close/>
                  <a:moveTo>
                    <a:pt x="724" y="592"/>
                  </a:moveTo>
                  <a:lnTo>
                    <a:pt x="747" y="592"/>
                  </a:lnTo>
                  <a:lnTo>
                    <a:pt x="747" y="597"/>
                  </a:lnTo>
                  <a:lnTo>
                    <a:pt x="724" y="597"/>
                  </a:lnTo>
                  <a:lnTo>
                    <a:pt x="724" y="592"/>
                  </a:lnTo>
                  <a:close/>
                  <a:moveTo>
                    <a:pt x="765" y="592"/>
                  </a:moveTo>
                  <a:lnTo>
                    <a:pt x="788" y="592"/>
                  </a:lnTo>
                  <a:lnTo>
                    <a:pt x="788" y="597"/>
                  </a:lnTo>
                  <a:lnTo>
                    <a:pt x="765" y="597"/>
                  </a:lnTo>
                  <a:lnTo>
                    <a:pt x="765" y="592"/>
                  </a:lnTo>
                  <a:close/>
                  <a:moveTo>
                    <a:pt x="805" y="592"/>
                  </a:moveTo>
                  <a:lnTo>
                    <a:pt x="828" y="592"/>
                  </a:lnTo>
                  <a:lnTo>
                    <a:pt x="828" y="597"/>
                  </a:lnTo>
                  <a:lnTo>
                    <a:pt x="805" y="597"/>
                  </a:lnTo>
                  <a:lnTo>
                    <a:pt x="805" y="592"/>
                  </a:lnTo>
                  <a:close/>
                  <a:moveTo>
                    <a:pt x="845" y="592"/>
                  </a:moveTo>
                  <a:lnTo>
                    <a:pt x="868" y="592"/>
                  </a:lnTo>
                  <a:lnTo>
                    <a:pt x="868" y="597"/>
                  </a:lnTo>
                  <a:lnTo>
                    <a:pt x="845" y="597"/>
                  </a:lnTo>
                  <a:lnTo>
                    <a:pt x="845" y="592"/>
                  </a:lnTo>
                  <a:close/>
                  <a:moveTo>
                    <a:pt x="885" y="592"/>
                  </a:moveTo>
                  <a:lnTo>
                    <a:pt x="908" y="592"/>
                  </a:lnTo>
                  <a:lnTo>
                    <a:pt x="908" y="597"/>
                  </a:lnTo>
                  <a:lnTo>
                    <a:pt x="885" y="597"/>
                  </a:lnTo>
                  <a:lnTo>
                    <a:pt x="885" y="592"/>
                  </a:lnTo>
                  <a:close/>
                  <a:moveTo>
                    <a:pt x="926" y="592"/>
                  </a:moveTo>
                  <a:lnTo>
                    <a:pt x="949" y="592"/>
                  </a:lnTo>
                  <a:lnTo>
                    <a:pt x="949" y="597"/>
                  </a:lnTo>
                  <a:lnTo>
                    <a:pt x="926" y="597"/>
                  </a:lnTo>
                  <a:lnTo>
                    <a:pt x="926" y="592"/>
                  </a:lnTo>
                  <a:close/>
                  <a:moveTo>
                    <a:pt x="966" y="592"/>
                  </a:moveTo>
                  <a:lnTo>
                    <a:pt x="989" y="592"/>
                  </a:lnTo>
                  <a:lnTo>
                    <a:pt x="989" y="597"/>
                  </a:lnTo>
                  <a:lnTo>
                    <a:pt x="966" y="597"/>
                  </a:lnTo>
                  <a:lnTo>
                    <a:pt x="966" y="592"/>
                  </a:lnTo>
                  <a:close/>
                  <a:moveTo>
                    <a:pt x="1006" y="592"/>
                  </a:moveTo>
                  <a:lnTo>
                    <a:pt x="1029" y="592"/>
                  </a:lnTo>
                  <a:lnTo>
                    <a:pt x="1029" y="597"/>
                  </a:lnTo>
                  <a:lnTo>
                    <a:pt x="1006" y="597"/>
                  </a:lnTo>
                  <a:lnTo>
                    <a:pt x="1006" y="592"/>
                  </a:lnTo>
                  <a:close/>
                  <a:moveTo>
                    <a:pt x="1046" y="592"/>
                  </a:moveTo>
                  <a:lnTo>
                    <a:pt x="1069" y="592"/>
                  </a:lnTo>
                  <a:lnTo>
                    <a:pt x="1069" y="597"/>
                  </a:lnTo>
                  <a:lnTo>
                    <a:pt x="1046" y="597"/>
                  </a:lnTo>
                  <a:lnTo>
                    <a:pt x="1046" y="592"/>
                  </a:lnTo>
                  <a:close/>
                  <a:moveTo>
                    <a:pt x="1087" y="592"/>
                  </a:moveTo>
                  <a:lnTo>
                    <a:pt x="1110" y="592"/>
                  </a:lnTo>
                  <a:lnTo>
                    <a:pt x="1110" y="597"/>
                  </a:lnTo>
                  <a:lnTo>
                    <a:pt x="1087" y="597"/>
                  </a:lnTo>
                  <a:lnTo>
                    <a:pt x="1087" y="592"/>
                  </a:lnTo>
                  <a:close/>
                  <a:moveTo>
                    <a:pt x="1127" y="592"/>
                  </a:moveTo>
                  <a:lnTo>
                    <a:pt x="1150" y="592"/>
                  </a:lnTo>
                  <a:lnTo>
                    <a:pt x="1150" y="597"/>
                  </a:lnTo>
                  <a:lnTo>
                    <a:pt x="1127" y="597"/>
                  </a:lnTo>
                  <a:lnTo>
                    <a:pt x="1127" y="592"/>
                  </a:lnTo>
                  <a:close/>
                  <a:moveTo>
                    <a:pt x="1167" y="592"/>
                  </a:moveTo>
                  <a:lnTo>
                    <a:pt x="1190" y="592"/>
                  </a:lnTo>
                  <a:lnTo>
                    <a:pt x="1190" y="597"/>
                  </a:lnTo>
                  <a:lnTo>
                    <a:pt x="1167" y="597"/>
                  </a:lnTo>
                  <a:lnTo>
                    <a:pt x="1167" y="592"/>
                  </a:lnTo>
                  <a:close/>
                  <a:moveTo>
                    <a:pt x="1207" y="592"/>
                  </a:moveTo>
                  <a:lnTo>
                    <a:pt x="1230" y="592"/>
                  </a:lnTo>
                  <a:lnTo>
                    <a:pt x="1230" y="597"/>
                  </a:lnTo>
                  <a:lnTo>
                    <a:pt x="1207" y="597"/>
                  </a:lnTo>
                  <a:lnTo>
                    <a:pt x="1207" y="592"/>
                  </a:lnTo>
                  <a:close/>
                  <a:moveTo>
                    <a:pt x="1248" y="592"/>
                  </a:moveTo>
                  <a:lnTo>
                    <a:pt x="1271" y="592"/>
                  </a:lnTo>
                  <a:lnTo>
                    <a:pt x="1271" y="597"/>
                  </a:lnTo>
                  <a:lnTo>
                    <a:pt x="1248" y="597"/>
                  </a:lnTo>
                  <a:lnTo>
                    <a:pt x="1248" y="592"/>
                  </a:lnTo>
                  <a:close/>
                  <a:moveTo>
                    <a:pt x="1288" y="592"/>
                  </a:moveTo>
                  <a:lnTo>
                    <a:pt x="1311" y="592"/>
                  </a:lnTo>
                  <a:lnTo>
                    <a:pt x="1311" y="597"/>
                  </a:lnTo>
                  <a:lnTo>
                    <a:pt x="1288" y="597"/>
                  </a:lnTo>
                  <a:lnTo>
                    <a:pt x="1288" y="592"/>
                  </a:lnTo>
                  <a:close/>
                  <a:moveTo>
                    <a:pt x="1328" y="592"/>
                  </a:moveTo>
                  <a:lnTo>
                    <a:pt x="1351" y="592"/>
                  </a:lnTo>
                  <a:lnTo>
                    <a:pt x="1351" y="597"/>
                  </a:lnTo>
                  <a:lnTo>
                    <a:pt x="1328" y="597"/>
                  </a:lnTo>
                  <a:lnTo>
                    <a:pt x="1328" y="592"/>
                  </a:lnTo>
                  <a:close/>
                  <a:moveTo>
                    <a:pt x="1368" y="592"/>
                  </a:moveTo>
                  <a:lnTo>
                    <a:pt x="1391" y="592"/>
                  </a:lnTo>
                  <a:lnTo>
                    <a:pt x="1391" y="597"/>
                  </a:lnTo>
                  <a:lnTo>
                    <a:pt x="1368" y="597"/>
                  </a:lnTo>
                  <a:lnTo>
                    <a:pt x="1368" y="592"/>
                  </a:lnTo>
                  <a:close/>
                  <a:moveTo>
                    <a:pt x="1409" y="592"/>
                  </a:moveTo>
                  <a:lnTo>
                    <a:pt x="1432" y="592"/>
                  </a:lnTo>
                  <a:lnTo>
                    <a:pt x="1432" y="597"/>
                  </a:lnTo>
                  <a:lnTo>
                    <a:pt x="1409" y="597"/>
                  </a:lnTo>
                  <a:lnTo>
                    <a:pt x="1409" y="592"/>
                  </a:lnTo>
                  <a:close/>
                  <a:moveTo>
                    <a:pt x="1449" y="592"/>
                  </a:moveTo>
                  <a:lnTo>
                    <a:pt x="1472" y="592"/>
                  </a:lnTo>
                  <a:lnTo>
                    <a:pt x="1472" y="597"/>
                  </a:lnTo>
                  <a:lnTo>
                    <a:pt x="1449" y="597"/>
                  </a:lnTo>
                  <a:lnTo>
                    <a:pt x="1449" y="592"/>
                  </a:lnTo>
                  <a:close/>
                  <a:moveTo>
                    <a:pt x="1489" y="592"/>
                  </a:moveTo>
                  <a:lnTo>
                    <a:pt x="1512" y="592"/>
                  </a:lnTo>
                  <a:lnTo>
                    <a:pt x="1512" y="597"/>
                  </a:lnTo>
                  <a:lnTo>
                    <a:pt x="1489" y="597"/>
                  </a:lnTo>
                  <a:lnTo>
                    <a:pt x="1489" y="592"/>
                  </a:lnTo>
                  <a:close/>
                  <a:moveTo>
                    <a:pt x="1529" y="592"/>
                  </a:moveTo>
                  <a:lnTo>
                    <a:pt x="1552" y="592"/>
                  </a:lnTo>
                  <a:lnTo>
                    <a:pt x="1552" y="597"/>
                  </a:lnTo>
                  <a:lnTo>
                    <a:pt x="1529" y="597"/>
                  </a:lnTo>
                  <a:lnTo>
                    <a:pt x="1529" y="592"/>
                  </a:lnTo>
                  <a:close/>
                  <a:moveTo>
                    <a:pt x="1570" y="592"/>
                  </a:moveTo>
                  <a:lnTo>
                    <a:pt x="1593" y="592"/>
                  </a:lnTo>
                  <a:lnTo>
                    <a:pt x="1593" y="597"/>
                  </a:lnTo>
                  <a:lnTo>
                    <a:pt x="1570" y="597"/>
                  </a:lnTo>
                  <a:lnTo>
                    <a:pt x="1570" y="592"/>
                  </a:lnTo>
                  <a:close/>
                  <a:moveTo>
                    <a:pt x="1610" y="592"/>
                  </a:moveTo>
                  <a:lnTo>
                    <a:pt x="1633" y="592"/>
                  </a:lnTo>
                  <a:lnTo>
                    <a:pt x="1633" y="597"/>
                  </a:lnTo>
                  <a:lnTo>
                    <a:pt x="1610" y="597"/>
                  </a:lnTo>
                  <a:lnTo>
                    <a:pt x="1610" y="592"/>
                  </a:lnTo>
                  <a:close/>
                  <a:moveTo>
                    <a:pt x="1650" y="592"/>
                  </a:moveTo>
                  <a:lnTo>
                    <a:pt x="1673" y="592"/>
                  </a:lnTo>
                  <a:lnTo>
                    <a:pt x="1673" y="597"/>
                  </a:lnTo>
                  <a:lnTo>
                    <a:pt x="1650" y="597"/>
                  </a:lnTo>
                  <a:lnTo>
                    <a:pt x="1650" y="592"/>
                  </a:lnTo>
                  <a:close/>
                  <a:moveTo>
                    <a:pt x="1691" y="592"/>
                  </a:moveTo>
                  <a:lnTo>
                    <a:pt x="1714" y="592"/>
                  </a:lnTo>
                  <a:lnTo>
                    <a:pt x="1714" y="597"/>
                  </a:lnTo>
                  <a:lnTo>
                    <a:pt x="1691" y="597"/>
                  </a:lnTo>
                  <a:lnTo>
                    <a:pt x="1691" y="592"/>
                  </a:lnTo>
                  <a:close/>
                  <a:moveTo>
                    <a:pt x="1731" y="592"/>
                  </a:moveTo>
                  <a:lnTo>
                    <a:pt x="1754" y="592"/>
                  </a:lnTo>
                  <a:lnTo>
                    <a:pt x="1754" y="597"/>
                  </a:lnTo>
                  <a:lnTo>
                    <a:pt x="1731" y="597"/>
                  </a:lnTo>
                  <a:lnTo>
                    <a:pt x="1731" y="592"/>
                  </a:lnTo>
                  <a:close/>
                  <a:moveTo>
                    <a:pt x="1771" y="592"/>
                  </a:moveTo>
                  <a:lnTo>
                    <a:pt x="1794" y="592"/>
                  </a:lnTo>
                  <a:lnTo>
                    <a:pt x="1794" y="597"/>
                  </a:lnTo>
                  <a:lnTo>
                    <a:pt x="1771" y="597"/>
                  </a:lnTo>
                  <a:lnTo>
                    <a:pt x="1771" y="592"/>
                  </a:lnTo>
                  <a:close/>
                  <a:moveTo>
                    <a:pt x="1811" y="592"/>
                  </a:moveTo>
                  <a:lnTo>
                    <a:pt x="1834" y="592"/>
                  </a:lnTo>
                  <a:lnTo>
                    <a:pt x="1834" y="597"/>
                  </a:lnTo>
                  <a:lnTo>
                    <a:pt x="1811" y="597"/>
                  </a:lnTo>
                  <a:lnTo>
                    <a:pt x="1811" y="592"/>
                  </a:lnTo>
                  <a:close/>
                  <a:moveTo>
                    <a:pt x="1852" y="592"/>
                  </a:moveTo>
                  <a:lnTo>
                    <a:pt x="1875" y="592"/>
                  </a:lnTo>
                  <a:lnTo>
                    <a:pt x="1875" y="597"/>
                  </a:lnTo>
                  <a:lnTo>
                    <a:pt x="1852" y="597"/>
                  </a:lnTo>
                  <a:lnTo>
                    <a:pt x="1852" y="592"/>
                  </a:lnTo>
                  <a:close/>
                  <a:moveTo>
                    <a:pt x="1892" y="592"/>
                  </a:moveTo>
                  <a:lnTo>
                    <a:pt x="1915" y="592"/>
                  </a:lnTo>
                  <a:lnTo>
                    <a:pt x="1915" y="597"/>
                  </a:lnTo>
                  <a:lnTo>
                    <a:pt x="1892" y="597"/>
                  </a:lnTo>
                  <a:lnTo>
                    <a:pt x="1892" y="592"/>
                  </a:lnTo>
                  <a:close/>
                  <a:moveTo>
                    <a:pt x="1932" y="592"/>
                  </a:moveTo>
                  <a:lnTo>
                    <a:pt x="1955" y="592"/>
                  </a:lnTo>
                  <a:lnTo>
                    <a:pt x="1955" y="597"/>
                  </a:lnTo>
                  <a:lnTo>
                    <a:pt x="1932" y="597"/>
                  </a:lnTo>
                  <a:lnTo>
                    <a:pt x="1932" y="592"/>
                  </a:lnTo>
                  <a:close/>
                  <a:moveTo>
                    <a:pt x="1972" y="592"/>
                  </a:moveTo>
                  <a:lnTo>
                    <a:pt x="1995" y="592"/>
                  </a:lnTo>
                  <a:lnTo>
                    <a:pt x="1995" y="597"/>
                  </a:lnTo>
                  <a:lnTo>
                    <a:pt x="1972" y="597"/>
                  </a:lnTo>
                  <a:lnTo>
                    <a:pt x="1972" y="592"/>
                  </a:lnTo>
                  <a:close/>
                  <a:moveTo>
                    <a:pt x="2013" y="592"/>
                  </a:moveTo>
                  <a:lnTo>
                    <a:pt x="2036" y="592"/>
                  </a:lnTo>
                  <a:lnTo>
                    <a:pt x="2036" y="597"/>
                  </a:lnTo>
                  <a:lnTo>
                    <a:pt x="2013" y="597"/>
                  </a:lnTo>
                  <a:lnTo>
                    <a:pt x="2013" y="592"/>
                  </a:lnTo>
                  <a:close/>
                  <a:moveTo>
                    <a:pt x="2053" y="592"/>
                  </a:moveTo>
                  <a:lnTo>
                    <a:pt x="2076" y="592"/>
                  </a:lnTo>
                  <a:lnTo>
                    <a:pt x="2076" y="597"/>
                  </a:lnTo>
                  <a:lnTo>
                    <a:pt x="2053" y="597"/>
                  </a:lnTo>
                  <a:lnTo>
                    <a:pt x="2053" y="592"/>
                  </a:lnTo>
                  <a:close/>
                  <a:moveTo>
                    <a:pt x="2093" y="592"/>
                  </a:moveTo>
                  <a:lnTo>
                    <a:pt x="2116" y="592"/>
                  </a:lnTo>
                  <a:lnTo>
                    <a:pt x="2116" y="597"/>
                  </a:lnTo>
                  <a:lnTo>
                    <a:pt x="2093" y="597"/>
                  </a:lnTo>
                  <a:lnTo>
                    <a:pt x="2093" y="592"/>
                  </a:lnTo>
                  <a:close/>
                  <a:moveTo>
                    <a:pt x="2133" y="592"/>
                  </a:moveTo>
                  <a:lnTo>
                    <a:pt x="2156" y="592"/>
                  </a:lnTo>
                  <a:lnTo>
                    <a:pt x="2156" y="597"/>
                  </a:lnTo>
                  <a:lnTo>
                    <a:pt x="2133" y="597"/>
                  </a:lnTo>
                  <a:lnTo>
                    <a:pt x="2133" y="592"/>
                  </a:lnTo>
                  <a:close/>
                  <a:moveTo>
                    <a:pt x="2174" y="592"/>
                  </a:moveTo>
                  <a:lnTo>
                    <a:pt x="2197" y="592"/>
                  </a:lnTo>
                  <a:lnTo>
                    <a:pt x="2197" y="597"/>
                  </a:lnTo>
                  <a:lnTo>
                    <a:pt x="2174" y="597"/>
                  </a:lnTo>
                  <a:lnTo>
                    <a:pt x="2174" y="592"/>
                  </a:lnTo>
                  <a:close/>
                  <a:moveTo>
                    <a:pt x="2214" y="592"/>
                  </a:moveTo>
                  <a:lnTo>
                    <a:pt x="2237" y="592"/>
                  </a:lnTo>
                  <a:lnTo>
                    <a:pt x="2237" y="597"/>
                  </a:lnTo>
                  <a:lnTo>
                    <a:pt x="2214" y="597"/>
                  </a:lnTo>
                  <a:lnTo>
                    <a:pt x="2214" y="592"/>
                  </a:lnTo>
                  <a:close/>
                  <a:moveTo>
                    <a:pt x="2254" y="592"/>
                  </a:moveTo>
                  <a:lnTo>
                    <a:pt x="2277" y="592"/>
                  </a:lnTo>
                  <a:lnTo>
                    <a:pt x="2277" y="597"/>
                  </a:lnTo>
                  <a:lnTo>
                    <a:pt x="2254" y="597"/>
                  </a:lnTo>
                  <a:lnTo>
                    <a:pt x="2254" y="592"/>
                  </a:lnTo>
                  <a:close/>
                  <a:moveTo>
                    <a:pt x="2294" y="592"/>
                  </a:moveTo>
                  <a:lnTo>
                    <a:pt x="2317" y="592"/>
                  </a:lnTo>
                  <a:lnTo>
                    <a:pt x="2317" y="597"/>
                  </a:lnTo>
                  <a:lnTo>
                    <a:pt x="2294" y="597"/>
                  </a:lnTo>
                  <a:lnTo>
                    <a:pt x="2294" y="592"/>
                  </a:lnTo>
                  <a:close/>
                  <a:moveTo>
                    <a:pt x="2335" y="592"/>
                  </a:moveTo>
                  <a:lnTo>
                    <a:pt x="2358" y="592"/>
                  </a:lnTo>
                  <a:lnTo>
                    <a:pt x="2358" y="597"/>
                  </a:lnTo>
                  <a:lnTo>
                    <a:pt x="2335" y="597"/>
                  </a:lnTo>
                  <a:lnTo>
                    <a:pt x="2335" y="592"/>
                  </a:lnTo>
                  <a:close/>
                  <a:moveTo>
                    <a:pt x="2375" y="592"/>
                  </a:moveTo>
                  <a:lnTo>
                    <a:pt x="2398" y="592"/>
                  </a:lnTo>
                  <a:lnTo>
                    <a:pt x="2398" y="597"/>
                  </a:lnTo>
                  <a:lnTo>
                    <a:pt x="2375" y="597"/>
                  </a:lnTo>
                  <a:lnTo>
                    <a:pt x="2375" y="592"/>
                  </a:lnTo>
                  <a:close/>
                  <a:moveTo>
                    <a:pt x="2415" y="592"/>
                  </a:moveTo>
                  <a:lnTo>
                    <a:pt x="2438" y="592"/>
                  </a:lnTo>
                  <a:lnTo>
                    <a:pt x="2438" y="597"/>
                  </a:lnTo>
                  <a:lnTo>
                    <a:pt x="2415" y="597"/>
                  </a:lnTo>
                  <a:lnTo>
                    <a:pt x="2415" y="592"/>
                  </a:lnTo>
                  <a:close/>
                  <a:moveTo>
                    <a:pt x="2455" y="592"/>
                  </a:moveTo>
                  <a:lnTo>
                    <a:pt x="2478" y="592"/>
                  </a:lnTo>
                  <a:lnTo>
                    <a:pt x="2478" y="597"/>
                  </a:lnTo>
                  <a:lnTo>
                    <a:pt x="2455" y="597"/>
                  </a:lnTo>
                  <a:lnTo>
                    <a:pt x="2455" y="592"/>
                  </a:lnTo>
                  <a:close/>
                  <a:moveTo>
                    <a:pt x="2496" y="592"/>
                  </a:moveTo>
                  <a:lnTo>
                    <a:pt x="2519" y="592"/>
                  </a:lnTo>
                  <a:lnTo>
                    <a:pt x="2519" y="597"/>
                  </a:lnTo>
                  <a:lnTo>
                    <a:pt x="2496" y="597"/>
                  </a:lnTo>
                  <a:lnTo>
                    <a:pt x="2496" y="592"/>
                  </a:lnTo>
                  <a:close/>
                  <a:moveTo>
                    <a:pt x="2536" y="592"/>
                  </a:moveTo>
                  <a:lnTo>
                    <a:pt x="2559" y="592"/>
                  </a:lnTo>
                  <a:lnTo>
                    <a:pt x="2559" y="597"/>
                  </a:lnTo>
                  <a:lnTo>
                    <a:pt x="2536" y="597"/>
                  </a:lnTo>
                  <a:lnTo>
                    <a:pt x="2536" y="592"/>
                  </a:lnTo>
                  <a:close/>
                  <a:moveTo>
                    <a:pt x="2576" y="592"/>
                  </a:moveTo>
                  <a:lnTo>
                    <a:pt x="2599" y="592"/>
                  </a:lnTo>
                  <a:lnTo>
                    <a:pt x="2599" y="597"/>
                  </a:lnTo>
                  <a:lnTo>
                    <a:pt x="2576" y="597"/>
                  </a:lnTo>
                  <a:lnTo>
                    <a:pt x="2576" y="592"/>
                  </a:lnTo>
                  <a:close/>
                  <a:moveTo>
                    <a:pt x="2616" y="592"/>
                  </a:moveTo>
                  <a:lnTo>
                    <a:pt x="2639" y="592"/>
                  </a:lnTo>
                  <a:lnTo>
                    <a:pt x="2639" y="597"/>
                  </a:lnTo>
                  <a:lnTo>
                    <a:pt x="2616" y="597"/>
                  </a:lnTo>
                  <a:lnTo>
                    <a:pt x="2616" y="592"/>
                  </a:lnTo>
                  <a:close/>
                  <a:moveTo>
                    <a:pt x="2657" y="592"/>
                  </a:moveTo>
                  <a:lnTo>
                    <a:pt x="2680" y="592"/>
                  </a:lnTo>
                  <a:lnTo>
                    <a:pt x="2680" y="597"/>
                  </a:lnTo>
                  <a:lnTo>
                    <a:pt x="2657" y="597"/>
                  </a:lnTo>
                  <a:lnTo>
                    <a:pt x="2657" y="592"/>
                  </a:lnTo>
                  <a:close/>
                  <a:moveTo>
                    <a:pt x="2697" y="592"/>
                  </a:moveTo>
                  <a:lnTo>
                    <a:pt x="2720" y="592"/>
                  </a:lnTo>
                  <a:lnTo>
                    <a:pt x="2720" y="597"/>
                  </a:lnTo>
                  <a:lnTo>
                    <a:pt x="2697" y="597"/>
                  </a:lnTo>
                  <a:lnTo>
                    <a:pt x="2697" y="592"/>
                  </a:lnTo>
                  <a:close/>
                  <a:moveTo>
                    <a:pt x="2737" y="592"/>
                  </a:moveTo>
                  <a:lnTo>
                    <a:pt x="2760" y="592"/>
                  </a:lnTo>
                  <a:lnTo>
                    <a:pt x="2760" y="597"/>
                  </a:lnTo>
                  <a:lnTo>
                    <a:pt x="2737" y="597"/>
                  </a:lnTo>
                  <a:lnTo>
                    <a:pt x="2737" y="592"/>
                  </a:lnTo>
                  <a:close/>
                  <a:moveTo>
                    <a:pt x="2777" y="592"/>
                  </a:moveTo>
                  <a:lnTo>
                    <a:pt x="2800" y="592"/>
                  </a:lnTo>
                  <a:lnTo>
                    <a:pt x="2800" y="597"/>
                  </a:lnTo>
                  <a:lnTo>
                    <a:pt x="2777" y="597"/>
                  </a:lnTo>
                  <a:lnTo>
                    <a:pt x="2777" y="592"/>
                  </a:lnTo>
                  <a:close/>
                  <a:moveTo>
                    <a:pt x="2818" y="592"/>
                  </a:moveTo>
                  <a:lnTo>
                    <a:pt x="2841" y="592"/>
                  </a:lnTo>
                  <a:lnTo>
                    <a:pt x="2841" y="597"/>
                  </a:lnTo>
                  <a:lnTo>
                    <a:pt x="2818" y="597"/>
                  </a:lnTo>
                  <a:lnTo>
                    <a:pt x="2818" y="592"/>
                  </a:lnTo>
                  <a:close/>
                  <a:moveTo>
                    <a:pt x="2858" y="592"/>
                  </a:moveTo>
                  <a:lnTo>
                    <a:pt x="2881" y="592"/>
                  </a:lnTo>
                  <a:lnTo>
                    <a:pt x="2881" y="597"/>
                  </a:lnTo>
                  <a:lnTo>
                    <a:pt x="2858" y="597"/>
                  </a:lnTo>
                  <a:lnTo>
                    <a:pt x="2858" y="592"/>
                  </a:lnTo>
                  <a:close/>
                  <a:moveTo>
                    <a:pt x="2898" y="592"/>
                  </a:moveTo>
                  <a:lnTo>
                    <a:pt x="2921" y="592"/>
                  </a:lnTo>
                  <a:lnTo>
                    <a:pt x="2921" y="597"/>
                  </a:lnTo>
                  <a:lnTo>
                    <a:pt x="2898" y="597"/>
                  </a:lnTo>
                  <a:lnTo>
                    <a:pt x="2898" y="592"/>
                  </a:lnTo>
                  <a:close/>
                  <a:moveTo>
                    <a:pt x="2938" y="592"/>
                  </a:moveTo>
                  <a:lnTo>
                    <a:pt x="2940" y="592"/>
                  </a:lnTo>
                  <a:lnTo>
                    <a:pt x="2940" y="597"/>
                  </a:lnTo>
                  <a:lnTo>
                    <a:pt x="2938" y="597"/>
                  </a:lnTo>
                  <a:lnTo>
                    <a:pt x="2938" y="592"/>
                  </a:lnTo>
                  <a:close/>
                  <a:moveTo>
                    <a:pt x="0" y="295"/>
                  </a:moveTo>
                  <a:lnTo>
                    <a:pt x="23" y="295"/>
                  </a:lnTo>
                  <a:lnTo>
                    <a:pt x="23" y="301"/>
                  </a:lnTo>
                  <a:lnTo>
                    <a:pt x="0" y="301"/>
                  </a:lnTo>
                  <a:lnTo>
                    <a:pt x="0" y="295"/>
                  </a:lnTo>
                  <a:close/>
                  <a:moveTo>
                    <a:pt x="40" y="295"/>
                  </a:moveTo>
                  <a:lnTo>
                    <a:pt x="63" y="295"/>
                  </a:lnTo>
                  <a:lnTo>
                    <a:pt x="63" y="301"/>
                  </a:lnTo>
                  <a:lnTo>
                    <a:pt x="40" y="301"/>
                  </a:lnTo>
                  <a:lnTo>
                    <a:pt x="40" y="295"/>
                  </a:lnTo>
                  <a:close/>
                  <a:moveTo>
                    <a:pt x="80" y="295"/>
                  </a:moveTo>
                  <a:lnTo>
                    <a:pt x="103" y="295"/>
                  </a:lnTo>
                  <a:lnTo>
                    <a:pt x="103" y="301"/>
                  </a:lnTo>
                  <a:lnTo>
                    <a:pt x="80" y="301"/>
                  </a:lnTo>
                  <a:lnTo>
                    <a:pt x="80" y="295"/>
                  </a:lnTo>
                  <a:close/>
                  <a:moveTo>
                    <a:pt x="120" y="295"/>
                  </a:moveTo>
                  <a:lnTo>
                    <a:pt x="144" y="295"/>
                  </a:lnTo>
                  <a:lnTo>
                    <a:pt x="144" y="301"/>
                  </a:lnTo>
                  <a:lnTo>
                    <a:pt x="120" y="301"/>
                  </a:lnTo>
                  <a:lnTo>
                    <a:pt x="120" y="295"/>
                  </a:lnTo>
                  <a:close/>
                  <a:moveTo>
                    <a:pt x="161" y="295"/>
                  </a:moveTo>
                  <a:lnTo>
                    <a:pt x="184" y="295"/>
                  </a:lnTo>
                  <a:lnTo>
                    <a:pt x="184" y="301"/>
                  </a:lnTo>
                  <a:lnTo>
                    <a:pt x="161" y="301"/>
                  </a:lnTo>
                  <a:lnTo>
                    <a:pt x="161" y="295"/>
                  </a:lnTo>
                  <a:close/>
                  <a:moveTo>
                    <a:pt x="201" y="295"/>
                  </a:moveTo>
                  <a:lnTo>
                    <a:pt x="224" y="295"/>
                  </a:lnTo>
                  <a:lnTo>
                    <a:pt x="224" y="301"/>
                  </a:lnTo>
                  <a:lnTo>
                    <a:pt x="201" y="301"/>
                  </a:lnTo>
                  <a:lnTo>
                    <a:pt x="201" y="295"/>
                  </a:lnTo>
                  <a:close/>
                  <a:moveTo>
                    <a:pt x="241" y="295"/>
                  </a:moveTo>
                  <a:lnTo>
                    <a:pt x="264" y="295"/>
                  </a:lnTo>
                  <a:lnTo>
                    <a:pt x="264" y="301"/>
                  </a:lnTo>
                  <a:lnTo>
                    <a:pt x="241" y="301"/>
                  </a:lnTo>
                  <a:lnTo>
                    <a:pt x="241" y="295"/>
                  </a:lnTo>
                  <a:close/>
                  <a:moveTo>
                    <a:pt x="282" y="295"/>
                  </a:moveTo>
                  <a:lnTo>
                    <a:pt x="305" y="295"/>
                  </a:lnTo>
                  <a:lnTo>
                    <a:pt x="305" y="301"/>
                  </a:lnTo>
                  <a:lnTo>
                    <a:pt x="282" y="301"/>
                  </a:lnTo>
                  <a:lnTo>
                    <a:pt x="282" y="295"/>
                  </a:lnTo>
                  <a:close/>
                  <a:moveTo>
                    <a:pt x="322" y="295"/>
                  </a:moveTo>
                  <a:lnTo>
                    <a:pt x="345" y="295"/>
                  </a:lnTo>
                  <a:lnTo>
                    <a:pt x="345" y="301"/>
                  </a:lnTo>
                  <a:lnTo>
                    <a:pt x="322" y="301"/>
                  </a:lnTo>
                  <a:lnTo>
                    <a:pt x="322" y="295"/>
                  </a:lnTo>
                  <a:close/>
                  <a:moveTo>
                    <a:pt x="362" y="295"/>
                  </a:moveTo>
                  <a:lnTo>
                    <a:pt x="385" y="295"/>
                  </a:lnTo>
                  <a:lnTo>
                    <a:pt x="385" y="301"/>
                  </a:lnTo>
                  <a:lnTo>
                    <a:pt x="362" y="301"/>
                  </a:lnTo>
                  <a:lnTo>
                    <a:pt x="362" y="295"/>
                  </a:lnTo>
                  <a:close/>
                  <a:moveTo>
                    <a:pt x="402" y="295"/>
                  </a:moveTo>
                  <a:lnTo>
                    <a:pt x="425" y="295"/>
                  </a:lnTo>
                  <a:lnTo>
                    <a:pt x="425" y="301"/>
                  </a:lnTo>
                  <a:lnTo>
                    <a:pt x="402" y="301"/>
                  </a:lnTo>
                  <a:lnTo>
                    <a:pt x="402" y="295"/>
                  </a:lnTo>
                  <a:close/>
                  <a:moveTo>
                    <a:pt x="443" y="295"/>
                  </a:moveTo>
                  <a:lnTo>
                    <a:pt x="466" y="295"/>
                  </a:lnTo>
                  <a:lnTo>
                    <a:pt x="466" y="301"/>
                  </a:lnTo>
                  <a:lnTo>
                    <a:pt x="443" y="301"/>
                  </a:lnTo>
                  <a:lnTo>
                    <a:pt x="443" y="295"/>
                  </a:lnTo>
                  <a:close/>
                  <a:moveTo>
                    <a:pt x="483" y="295"/>
                  </a:moveTo>
                  <a:lnTo>
                    <a:pt x="506" y="295"/>
                  </a:lnTo>
                  <a:lnTo>
                    <a:pt x="506" y="301"/>
                  </a:lnTo>
                  <a:lnTo>
                    <a:pt x="483" y="301"/>
                  </a:lnTo>
                  <a:lnTo>
                    <a:pt x="483" y="295"/>
                  </a:lnTo>
                  <a:close/>
                  <a:moveTo>
                    <a:pt x="523" y="295"/>
                  </a:moveTo>
                  <a:lnTo>
                    <a:pt x="546" y="295"/>
                  </a:lnTo>
                  <a:lnTo>
                    <a:pt x="546" y="301"/>
                  </a:lnTo>
                  <a:lnTo>
                    <a:pt x="523" y="301"/>
                  </a:lnTo>
                  <a:lnTo>
                    <a:pt x="523" y="295"/>
                  </a:lnTo>
                  <a:close/>
                  <a:moveTo>
                    <a:pt x="563" y="295"/>
                  </a:moveTo>
                  <a:lnTo>
                    <a:pt x="586" y="295"/>
                  </a:lnTo>
                  <a:lnTo>
                    <a:pt x="586" y="301"/>
                  </a:lnTo>
                  <a:lnTo>
                    <a:pt x="563" y="301"/>
                  </a:lnTo>
                  <a:lnTo>
                    <a:pt x="563" y="295"/>
                  </a:lnTo>
                  <a:close/>
                  <a:moveTo>
                    <a:pt x="604" y="295"/>
                  </a:moveTo>
                  <a:lnTo>
                    <a:pt x="627" y="295"/>
                  </a:lnTo>
                  <a:lnTo>
                    <a:pt x="627" y="301"/>
                  </a:lnTo>
                  <a:lnTo>
                    <a:pt x="604" y="301"/>
                  </a:lnTo>
                  <a:lnTo>
                    <a:pt x="604" y="295"/>
                  </a:lnTo>
                  <a:close/>
                  <a:moveTo>
                    <a:pt x="644" y="295"/>
                  </a:moveTo>
                  <a:lnTo>
                    <a:pt x="667" y="295"/>
                  </a:lnTo>
                  <a:lnTo>
                    <a:pt x="667" y="301"/>
                  </a:lnTo>
                  <a:lnTo>
                    <a:pt x="644" y="301"/>
                  </a:lnTo>
                  <a:lnTo>
                    <a:pt x="644" y="295"/>
                  </a:lnTo>
                  <a:close/>
                  <a:moveTo>
                    <a:pt x="684" y="295"/>
                  </a:moveTo>
                  <a:lnTo>
                    <a:pt x="707" y="295"/>
                  </a:lnTo>
                  <a:lnTo>
                    <a:pt x="707" y="301"/>
                  </a:lnTo>
                  <a:lnTo>
                    <a:pt x="684" y="301"/>
                  </a:lnTo>
                  <a:lnTo>
                    <a:pt x="684" y="295"/>
                  </a:lnTo>
                  <a:close/>
                  <a:moveTo>
                    <a:pt x="724" y="295"/>
                  </a:moveTo>
                  <a:lnTo>
                    <a:pt x="747" y="295"/>
                  </a:lnTo>
                  <a:lnTo>
                    <a:pt x="747" y="301"/>
                  </a:lnTo>
                  <a:lnTo>
                    <a:pt x="724" y="301"/>
                  </a:lnTo>
                  <a:lnTo>
                    <a:pt x="724" y="295"/>
                  </a:lnTo>
                  <a:close/>
                  <a:moveTo>
                    <a:pt x="765" y="295"/>
                  </a:moveTo>
                  <a:lnTo>
                    <a:pt x="788" y="295"/>
                  </a:lnTo>
                  <a:lnTo>
                    <a:pt x="788" y="301"/>
                  </a:lnTo>
                  <a:lnTo>
                    <a:pt x="765" y="301"/>
                  </a:lnTo>
                  <a:lnTo>
                    <a:pt x="765" y="295"/>
                  </a:lnTo>
                  <a:close/>
                  <a:moveTo>
                    <a:pt x="805" y="295"/>
                  </a:moveTo>
                  <a:lnTo>
                    <a:pt x="828" y="295"/>
                  </a:lnTo>
                  <a:lnTo>
                    <a:pt x="828" y="301"/>
                  </a:lnTo>
                  <a:lnTo>
                    <a:pt x="805" y="301"/>
                  </a:lnTo>
                  <a:lnTo>
                    <a:pt x="805" y="295"/>
                  </a:lnTo>
                  <a:close/>
                  <a:moveTo>
                    <a:pt x="845" y="295"/>
                  </a:moveTo>
                  <a:lnTo>
                    <a:pt x="868" y="295"/>
                  </a:lnTo>
                  <a:lnTo>
                    <a:pt x="868" y="301"/>
                  </a:lnTo>
                  <a:lnTo>
                    <a:pt x="845" y="301"/>
                  </a:lnTo>
                  <a:lnTo>
                    <a:pt x="845" y="295"/>
                  </a:lnTo>
                  <a:close/>
                  <a:moveTo>
                    <a:pt x="885" y="295"/>
                  </a:moveTo>
                  <a:lnTo>
                    <a:pt x="908" y="295"/>
                  </a:lnTo>
                  <a:lnTo>
                    <a:pt x="908" y="301"/>
                  </a:lnTo>
                  <a:lnTo>
                    <a:pt x="885" y="301"/>
                  </a:lnTo>
                  <a:lnTo>
                    <a:pt x="885" y="295"/>
                  </a:lnTo>
                  <a:close/>
                  <a:moveTo>
                    <a:pt x="926" y="295"/>
                  </a:moveTo>
                  <a:lnTo>
                    <a:pt x="949" y="295"/>
                  </a:lnTo>
                  <a:lnTo>
                    <a:pt x="949" y="301"/>
                  </a:lnTo>
                  <a:lnTo>
                    <a:pt x="926" y="301"/>
                  </a:lnTo>
                  <a:lnTo>
                    <a:pt x="926" y="295"/>
                  </a:lnTo>
                  <a:close/>
                  <a:moveTo>
                    <a:pt x="966" y="295"/>
                  </a:moveTo>
                  <a:lnTo>
                    <a:pt x="989" y="295"/>
                  </a:lnTo>
                  <a:lnTo>
                    <a:pt x="989" y="301"/>
                  </a:lnTo>
                  <a:lnTo>
                    <a:pt x="966" y="301"/>
                  </a:lnTo>
                  <a:lnTo>
                    <a:pt x="966" y="295"/>
                  </a:lnTo>
                  <a:close/>
                  <a:moveTo>
                    <a:pt x="1006" y="295"/>
                  </a:moveTo>
                  <a:lnTo>
                    <a:pt x="1029" y="295"/>
                  </a:lnTo>
                  <a:lnTo>
                    <a:pt x="1029" y="301"/>
                  </a:lnTo>
                  <a:lnTo>
                    <a:pt x="1006" y="301"/>
                  </a:lnTo>
                  <a:lnTo>
                    <a:pt x="1006" y="295"/>
                  </a:lnTo>
                  <a:close/>
                  <a:moveTo>
                    <a:pt x="1046" y="295"/>
                  </a:moveTo>
                  <a:lnTo>
                    <a:pt x="1069" y="295"/>
                  </a:lnTo>
                  <a:lnTo>
                    <a:pt x="1069" y="301"/>
                  </a:lnTo>
                  <a:lnTo>
                    <a:pt x="1046" y="301"/>
                  </a:lnTo>
                  <a:lnTo>
                    <a:pt x="1046" y="295"/>
                  </a:lnTo>
                  <a:close/>
                  <a:moveTo>
                    <a:pt x="1087" y="295"/>
                  </a:moveTo>
                  <a:lnTo>
                    <a:pt x="1110" y="295"/>
                  </a:lnTo>
                  <a:lnTo>
                    <a:pt x="1110" y="301"/>
                  </a:lnTo>
                  <a:lnTo>
                    <a:pt x="1087" y="301"/>
                  </a:lnTo>
                  <a:lnTo>
                    <a:pt x="1087" y="295"/>
                  </a:lnTo>
                  <a:close/>
                  <a:moveTo>
                    <a:pt x="1127" y="295"/>
                  </a:moveTo>
                  <a:lnTo>
                    <a:pt x="1150" y="295"/>
                  </a:lnTo>
                  <a:lnTo>
                    <a:pt x="1150" y="301"/>
                  </a:lnTo>
                  <a:lnTo>
                    <a:pt x="1127" y="301"/>
                  </a:lnTo>
                  <a:lnTo>
                    <a:pt x="1127" y="295"/>
                  </a:lnTo>
                  <a:close/>
                  <a:moveTo>
                    <a:pt x="1167" y="295"/>
                  </a:moveTo>
                  <a:lnTo>
                    <a:pt x="1190" y="295"/>
                  </a:lnTo>
                  <a:lnTo>
                    <a:pt x="1190" y="301"/>
                  </a:lnTo>
                  <a:lnTo>
                    <a:pt x="1167" y="301"/>
                  </a:lnTo>
                  <a:lnTo>
                    <a:pt x="1167" y="295"/>
                  </a:lnTo>
                  <a:close/>
                  <a:moveTo>
                    <a:pt x="1207" y="295"/>
                  </a:moveTo>
                  <a:lnTo>
                    <a:pt x="1230" y="295"/>
                  </a:lnTo>
                  <a:lnTo>
                    <a:pt x="1230" y="301"/>
                  </a:lnTo>
                  <a:lnTo>
                    <a:pt x="1207" y="301"/>
                  </a:lnTo>
                  <a:lnTo>
                    <a:pt x="1207" y="295"/>
                  </a:lnTo>
                  <a:close/>
                  <a:moveTo>
                    <a:pt x="1248" y="295"/>
                  </a:moveTo>
                  <a:lnTo>
                    <a:pt x="1271" y="295"/>
                  </a:lnTo>
                  <a:lnTo>
                    <a:pt x="1271" y="301"/>
                  </a:lnTo>
                  <a:lnTo>
                    <a:pt x="1248" y="301"/>
                  </a:lnTo>
                  <a:lnTo>
                    <a:pt x="1248" y="295"/>
                  </a:lnTo>
                  <a:close/>
                  <a:moveTo>
                    <a:pt x="1288" y="295"/>
                  </a:moveTo>
                  <a:lnTo>
                    <a:pt x="1311" y="295"/>
                  </a:lnTo>
                  <a:lnTo>
                    <a:pt x="1311" y="301"/>
                  </a:lnTo>
                  <a:lnTo>
                    <a:pt x="1288" y="301"/>
                  </a:lnTo>
                  <a:lnTo>
                    <a:pt x="1288" y="295"/>
                  </a:lnTo>
                  <a:close/>
                  <a:moveTo>
                    <a:pt x="1328" y="295"/>
                  </a:moveTo>
                  <a:lnTo>
                    <a:pt x="1351" y="295"/>
                  </a:lnTo>
                  <a:lnTo>
                    <a:pt x="1351" y="301"/>
                  </a:lnTo>
                  <a:lnTo>
                    <a:pt x="1328" y="301"/>
                  </a:lnTo>
                  <a:lnTo>
                    <a:pt x="1328" y="295"/>
                  </a:lnTo>
                  <a:close/>
                  <a:moveTo>
                    <a:pt x="1368" y="295"/>
                  </a:moveTo>
                  <a:lnTo>
                    <a:pt x="1391" y="295"/>
                  </a:lnTo>
                  <a:lnTo>
                    <a:pt x="1391" y="301"/>
                  </a:lnTo>
                  <a:lnTo>
                    <a:pt x="1368" y="301"/>
                  </a:lnTo>
                  <a:lnTo>
                    <a:pt x="1368" y="295"/>
                  </a:lnTo>
                  <a:close/>
                  <a:moveTo>
                    <a:pt x="1409" y="295"/>
                  </a:moveTo>
                  <a:lnTo>
                    <a:pt x="1432" y="295"/>
                  </a:lnTo>
                  <a:lnTo>
                    <a:pt x="1432" y="301"/>
                  </a:lnTo>
                  <a:lnTo>
                    <a:pt x="1409" y="301"/>
                  </a:lnTo>
                  <a:lnTo>
                    <a:pt x="1409" y="295"/>
                  </a:lnTo>
                  <a:close/>
                  <a:moveTo>
                    <a:pt x="1449" y="295"/>
                  </a:moveTo>
                  <a:lnTo>
                    <a:pt x="1472" y="295"/>
                  </a:lnTo>
                  <a:lnTo>
                    <a:pt x="1472" y="301"/>
                  </a:lnTo>
                  <a:lnTo>
                    <a:pt x="1449" y="301"/>
                  </a:lnTo>
                  <a:lnTo>
                    <a:pt x="1449" y="295"/>
                  </a:lnTo>
                  <a:close/>
                  <a:moveTo>
                    <a:pt x="1489" y="295"/>
                  </a:moveTo>
                  <a:lnTo>
                    <a:pt x="1512" y="295"/>
                  </a:lnTo>
                  <a:lnTo>
                    <a:pt x="1512" y="301"/>
                  </a:lnTo>
                  <a:lnTo>
                    <a:pt x="1489" y="301"/>
                  </a:lnTo>
                  <a:lnTo>
                    <a:pt x="1489" y="295"/>
                  </a:lnTo>
                  <a:close/>
                  <a:moveTo>
                    <a:pt x="1529" y="295"/>
                  </a:moveTo>
                  <a:lnTo>
                    <a:pt x="1552" y="295"/>
                  </a:lnTo>
                  <a:lnTo>
                    <a:pt x="1552" y="301"/>
                  </a:lnTo>
                  <a:lnTo>
                    <a:pt x="1529" y="301"/>
                  </a:lnTo>
                  <a:lnTo>
                    <a:pt x="1529" y="295"/>
                  </a:lnTo>
                  <a:close/>
                  <a:moveTo>
                    <a:pt x="1570" y="295"/>
                  </a:moveTo>
                  <a:lnTo>
                    <a:pt x="1593" y="295"/>
                  </a:lnTo>
                  <a:lnTo>
                    <a:pt x="1593" y="301"/>
                  </a:lnTo>
                  <a:lnTo>
                    <a:pt x="1570" y="301"/>
                  </a:lnTo>
                  <a:lnTo>
                    <a:pt x="1570" y="295"/>
                  </a:lnTo>
                  <a:close/>
                  <a:moveTo>
                    <a:pt x="1610" y="295"/>
                  </a:moveTo>
                  <a:lnTo>
                    <a:pt x="1633" y="295"/>
                  </a:lnTo>
                  <a:lnTo>
                    <a:pt x="1633" y="301"/>
                  </a:lnTo>
                  <a:lnTo>
                    <a:pt x="1610" y="301"/>
                  </a:lnTo>
                  <a:lnTo>
                    <a:pt x="1610" y="295"/>
                  </a:lnTo>
                  <a:close/>
                  <a:moveTo>
                    <a:pt x="1650" y="295"/>
                  </a:moveTo>
                  <a:lnTo>
                    <a:pt x="1673" y="295"/>
                  </a:lnTo>
                  <a:lnTo>
                    <a:pt x="1673" y="301"/>
                  </a:lnTo>
                  <a:lnTo>
                    <a:pt x="1650" y="301"/>
                  </a:lnTo>
                  <a:lnTo>
                    <a:pt x="1650" y="295"/>
                  </a:lnTo>
                  <a:close/>
                  <a:moveTo>
                    <a:pt x="1691" y="295"/>
                  </a:moveTo>
                  <a:lnTo>
                    <a:pt x="1714" y="295"/>
                  </a:lnTo>
                  <a:lnTo>
                    <a:pt x="1714" y="301"/>
                  </a:lnTo>
                  <a:lnTo>
                    <a:pt x="1691" y="301"/>
                  </a:lnTo>
                  <a:lnTo>
                    <a:pt x="1691" y="295"/>
                  </a:lnTo>
                  <a:close/>
                  <a:moveTo>
                    <a:pt x="1731" y="295"/>
                  </a:moveTo>
                  <a:lnTo>
                    <a:pt x="1754" y="295"/>
                  </a:lnTo>
                  <a:lnTo>
                    <a:pt x="1754" y="301"/>
                  </a:lnTo>
                  <a:lnTo>
                    <a:pt x="1731" y="301"/>
                  </a:lnTo>
                  <a:lnTo>
                    <a:pt x="1731" y="295"/>
                  </a:lnTo>
                  <a:close/>
                  <a:moveTo>
                    <a:pt x="1771" y="295"/>
                  </a:moveTo>
                  <a:lnTo>
                    <a:pt x="1794" y="295"/>
                  </a:lnTo>
                  <a:lnTo>
                    <a:pt x="1794" y="301"/>
                  </a:lnTo>
                  <a:lnTo>
                    <a:pt x="1771" y="301"/>
                  </a:lnTo>
                  <a:lnTo>
                    <a:pt x="1771" y="295"/>
                  </a:lnTo>
                  <a:close/>
                  <a:moveTo>
                    <a:pt x="1811" y="295"/>
                  </a:moveTo>
                  <a:lnTo>
                    <a:pt x="1834" y="295"/>
                  </a:lnTo>
                  <a:lnTo>
                    <a:pt x="1834" y="301"/>
                  </a:lnTo>
                  <a:lnTo>
                    <a:pt x="1811" y="301"/>
                  </a:lnTo>
                  <a:lnTo>
                    <a:pt x="1811" y="295"/>
                  </a:lnTo>
                  <a:close/>
                  <a:moveTo>
                    <a:pt x="1852" y="295"/>
                  </a:moveTo>
                  <a:lnTo>
                    <a:pt x="1875" y="295"/>
                  </a:lnTo>
                  <a:lnTo>
                    <a:pt x="1875" y="301"/>
                  </a:lnTo>
                  <a:lnTo>
                    <a:pt x="1852" y="301"/>
                  </a:lnTo>
                  <a:lnTo>
                    <a:pt x="1852" y="295"/>
                  </a:lnTo>
                  <a:close/>
                  <a:moveTo>
                    <a:pt x="1892" y="295"/>
                  </a:moveTo>
                  <a:lnTo>
                    <a:pt x="1915" y="295"/>
                  </a:lnTo>
                  <a:lnTo>
                    <a:pt x="1915" y="301"/>
                  </a:lnTo>
                  <a:lnTo>
                    <a:pt x="1892" y="301"/>
                  </a:lnTo>
                  <a:lnTo>
                    <a:pt x="1892" y="295"/>
                  </a:lnTo>
                  <a:close/>
                  <a:moveTo>
                    <a:pt x="1932" y="295"/>
                  </a:moveTo>
                  <a:lnTo>
                    <a:pt x="1955" y="295"/>
                  </a:lnTo>
                  <a:lnTo>
                    <a:pt x="1955" y="301"/>
                  </a:lnTo>
                  <a:lnTo>
                    <a:pt x="1932" y="301"/>
                  </a:lnTo>
                  <a:lnTo>
                    <a:pt x="1932" y="295"/>
                  </a:lnTo>
                  <a:close/>
                  <a:moveTo>
                    <a:pt x="1972" y="295"/>
                  </a:moveTo>
                  <a:lnTo>
                    <a:pt x="1995" y="295"/>
                  </a:lnTo>
                  <a:lnTo>
                    <a:pt x="1995" y="301"/>
                  </a:lnTo>
                  <a:lnTo>
                    <a:pt x="1972" y="301"/>
                  </a:lnTo>
                  <a:lnTo>
                    <a:pt x="1972" y="295"/>
                  </a:lnTo>
                  <a:close/>
                  <a:moveTo>
                    <a:pt x="2013" y="295"/>
                  </a:moveTo>
                  <a:lnTo>
                    <a:pt x="2036" y="295"/>
                  </a:lnTo>
                  <a:lnTo>
                    <a:pt x="2036" y="301"/>
                  </a:lnTo>
                  <a:lnTo>
                    <a:pt x="2013" y="301"/>
                  </a:lnTo>
                  <a:lnTo>
                    <a:pt x="2013" y="295"/>
                  </a:lnTo>
                  <a:close/>
                  <a:moveTo>
                    <a:pt x="2053" y="295"/>
                  </a:moveTo>
                  <a:lnTo>
                    <a:pt x="2076" y="295"/>
                  </a:lnTo>
                  <a:lnTo>
                    <a:pt x="2076" y="301"/>
                  </a:lnTo>
                  <a:lnTo>
                    <a:pt x="2053" y="301"/>
                  </a:lnTo>
                  <a:lnTo>
                    <a:pt x="2053" y="295"/>
                  </a:lnTo>
                  <a:close/>
                  <a:moveTo>
                    <a:pt x="2093" y="295"/>
                  </a:moveTo>
                  <a:lnTo>
                    <a:pt x="2116" y="295"/>
                  </a:lnTo>
                  <a:lnTo>
                    <a:pt x="2116" y="301"/>
                  </a:lnTo>
                  <a:lnTo>
                    <a:pt x="2093" y="301"/>
                  </a:lnTo>
                  <a:lnTo>
                    <a:pt x="2093" y="295"/>
                  </a:lnTo>
                  <a:close/>
                  <a:moveTo>
                    <a:pt x="2133" y="295"/>
                  </a:moveTo>
                  <a:lnTo>
                    <a:pt x="2156" y="295"/>
                  </a:lnTo>
                  <a:lnTo>
                    <a:pt x="2156" y="301"/>
                  </a:lnTo>
                  <a:lnTo>
                    <a:pt x="2133" y="301"/>
                  </a:lnTo>
                  <a:lnTo>
                    <a:pt x="2133" y="295"/>
                  </a:lnTo>
                  <a:close/>
                  <a:moveTo>
                    <a:pt x="2174" y="295"/>
                  </a:moveTo>
                  <a:lnTo>
                    <a:pt x="2197" y="295"/>
                  </a:lnTo>
                  <a:lnTo>
                    <a:pt x="2197" y="301"/>
                  </a:lnTo>
                  <a:lnTo>
                    <a:pt x="2174" y="301"/>
                  </a:lnTo>
                  <a:lnTo>
                    <a:pt x="2174" y="295"/>
                  </a:lnTo>
                  <a:close/>
                  <a:moveTo>
                    <a:pt x="2214" y="295"/>
                  </a:moveTo>
                  <a:lnTo>
                    <a:pt x="2237" y="295"/>
                  </a:lnTo>
                  <a:lnTo>
                    <a:pt x="2237" y="301"/>
                  </a:lnTo>
                  <a:lnTo>
                    <a:pt x="2214" y="301"/>
                  </a:lnTo>
                  <a:lnTo>
                    <a:pt x="2214" y="295"/>
                  </a:lnTo>
                  <a:close/>
                  <a:moveTo>
                    <a:pt x="2254" y="295"/>
                  </a:moveTo>
                  <a:lnTo>
                    <a:pt x="2277" y="295"/>
                  </a:lnTo>
                  <a:lnTo>
                    <a:pt x="2277" y="301"/>
                  </a:lnTo>
                  <a:lnTo>
                    <a:pt x="2254" y="301"/>
                  </a:lnTo>
                  <a:lnTo>
                    <a:pt x="2254" y="295"/>
                  </a:lnTo>
                  <a:close/>
                  <a:moveTo>
                    <a:pt x="2294" y="295"/>
                  </a:moveTo>
                  <a:lnTo>
                    <a:pt x="2317" y="295"/>
                  </a:lnTo>
                  <a:lnTo>
                    <a:pt x="2317" y="301"/>
                  </a:lnTo>
                  <a:lnTo>
                    <a:pt x="2294" y="301"/>
                  </a:lnTo>
                  <a:lnTo>
                    <a:pt x="2294" y="295"/>
                  </a:lnTo>
                  <a:close/>
                  <a:moveTo>
                    <a:pt x="2335" y="295"/>
                  </a:moveTo>
                  <a:lnTo>
                    <a:pt x="2358" y="295"/>
                  </a:lnTo>
                  <a:lnTo>
                    <a:pt x="2358" y="301"/>
                  </a:lnTo>
                  <a:lnTo>
                    <a:pt x="2335" y="301"/>
                  </a:lnTo>
                  <a:lnTo>
                    <a:pt x="2335" y="295"/>
                  </a:lnTo>
                  <a:close/>
                  <a:moveTo>
                    <a:pt x="2375" y="295"/>
                  </a:moveTo>
                  <a:lnTo>
                    <a:pt x="2398" y="295"/>
                  </a:lnTo>
                  <a:lnTo>
                    <a:pt x="2398" y="301"/>
                  </a:lnTo>
                  <a:lnTo>
                    <a:pt x="2375" y="301"/>
                  </a:lnTo>
                  <a:lnTo>
                    <a:pt x="2375" y="295"/>
                  </a:lnTo>
                  <a:close/>
                  <a:moveTo>
                    <a:pt x="2415" y="295"/>
                  </a:moveTo>
                  <a:lnTo>
                    <a:pt x="2438" y="295"/>
                  </a:lnTo>
                  <a:lnTo>
                    <a:pt x="2438" y="301"/>
                  </a:lnTo>
                  <a:lnTo>
                    <a:pt x="2415" y="301"/>
                  </a:lnTo>
                  <a:lnTo>
                    <a:pt x="2415" y="295"/>
                  </a:lnTo>
                  <a:close/>
                  <a:moveTo>
                    <a:pt x="2455" y="295"/>
                  </a:moveTo>
                  <a:lnTo>
                    <a:pt x="2478" y="295"/>
                  </a:lnTo>
                  <a:lnTo>
                    <a:pt x="2478" y="301"/>
                  </a:lnTo>
                  <a:lnTo>
                    <a:pt x="2455" y="301"/>
                  </a:lnTo>
                  <a:lnTo>
                    <a:pt x="2455" y="295"/>
                  </a:lnTo>
                  <a:close/>
                  <a:moveTo>
                    <a:pt x="2496" y="295"/>
                  </a:moveTo>
                  <a:lnTo>
                    <a:pt x="2519" y="295"/>
                  </a:lnTo>
                  <a:lnTo>
                    <a:pt x="2519" y="301"/>
                  </a:lnTo>
                  <a:lnTo>
                    <a:pt x="2496" y="301"/>
                  </a:lnTo>
                  <a:lnTo>
                    <a:pt x="2496" y="295"/>
                  </a:lnTo>
                  <a:close/>
                  <a:moveTo>
                    <a:pt x="2536" y="295"/>
                  </a:moveTo>
                  <a:lnTo>
                    <a:pt x="2559" y="295"/>
                  </a:lnTo>
                  <a:lnTo>
                    <a:pt x="2559" y="301"/>
                  </a:lnTo>
                  <a:lnTo>
                    <a:pt x="2536" y="301"/>
                  </a:lnTo>
                  <a:lnTo>
                    <a:pt x="2536" y="295"/>
                  </a:lnTo>
                  <a:close/>
                  <a:moveTo>
                    <a:pt x="2576" y="295"/>
                  </a:moveTo>
                  <a:lnTo>
                    <a:pt x="2599" y="295"/>
                  </a:lnTo>
                  <a:lnTo>
                    <a:pt x="2599" y="301"/>
                  </a:lnTo>
                  <a:lnTo>
                    <a:pt x="2576" y="301"/>
                  </a:lnTo>
                  <a:lnTo>
                    <a:pt x="2576" y="295"/>
                  </a:lnTo>
                  <a:close/>
                  <a:moveTo>
                    <a:pt x="2616" y="295"/>
                  </a:moveTo>
                  <a:lnTo>
                    <a:pt x="2639" y="295"/>
                  </a:lnTo>
                  <a:lnTo>
                    <a:pt x="2639" y="301"/>
                  </a:lnTo>
                  <a:lnTo>
                    <a:pt x="2616" y="301"/>
                  </a:lnTo>
                  <a:lnTo>
                    <a:pt x="2616" y="295"/>
                  </a:lnTo>
                  <a:close/>
                  <a:moveTo>
                    <a:pt x="2657" y="295"/>
                  </a:moveTo>
                  <a:lnTo>
                    <a:pt x="2680" y="295"/>
                  </a:lnTo>
                  <a:lnTo>
                    <a:pt x="2680" y="301"/>
                  </a:lnTo>
                  <a:lnTo>
                    <a:pt x="2657" y="301"/>
                  </a:lnTo>
                  <a:lnTo>
                    <a:pt x="2657" y="295"/>
                  </a:lnTo>
                  <a:close/>
                  <a:moveTo>
                    <a:pt x="2697" y="295"/>
                  </a:moveTo>
                  <a:lnTo>
                    <a:pt x="2720" y="295"/>
                  </a:lnTo>
                  <a:lnTo>
                    <a:pt x="2720" y="301"/>
                  </a:lnTo>
                  <a:lnTo>
                    <a:pt x="2697" y="301"/>
                  </a:lnTo>
                  <a:lnTo>
                    <a:pt x="2697" y="295"/>
                  </a:lnTo>
                  <a:close/>
                  <a:moveTo>
                    <a:pt x="2737" y="295"/>
                  </a:moveTo>
                  <a:lnTo>
                    <a:pt x="2760" y="295"/>
                  </a:lnTo>
                  <a:lnTo>
                    <a:pt x="2760" y="301"/>
                  </a:lnTo>
                  <a:lnTo>
                    <a:pt x="2737" y="301"/>
                  </a:lnTo>
                  <a:lnTo>
                    <a:pt x="2737" y="295"/>
                  </a:lnTo>
                  <a:close/>
                  <a:moveTo>
                    <a:pt x="2777" y="295"/>
                  </a:moveTo>
                  <a:lnTo>
                    <a:pt x="2800" y="295"/>
                  </a:lnTo>
                  <a:lnTo>
                    <a:pt x="2800" y="301"/>
                  </a:lnTo>
                  <a:lnTo>
                    <a:pt x="2777" y="301"/>
                  </a:lnTo>
                  <a:lnTo>
                    <a:pt x="2777" y="295"/>
                  </a:lnTo>
                  <a:close/>
                  <a:moveTo>
                    <a:pt x="2818" y="295"/>
                  </a:moveTo>
                  <a:lnTo>
                    <a:pt x="2841" y="295"/>
                  </a:lnTo>
                  <a:lnTo>
                    <a:pt x="2841" y="301"/>
                  </a:lnTo>
                  <a:lnTo>
                    <a:pt x="2818" y="301"/>
                  </a:lnTo>
                  <a:lnTo>
                    <a:pt x="2818" y="295"/>
                  </a:lnTo>
                  <a:close/>
                  <a:moveTo>
                    <a:pt x="2858" y="295"/>
                  </a:moveTo>
                  <a:lnTo>
                    <a:pt x="2881" y="295"/>
                  </a:lnTo>
                  <a:lnTo>
                    <a:pt x="2881" y="301"/>
                  </a:lnTo>
                  <a:lnTo>
                    <a:pt x="2858" y="301"/>
                  </a:lnTo>
                  <a:lnTo>
                    <a:pt x="2858" y="295"/>
                  </a:lnTo>
                  <a:close/>
                  <a:moveTo>
                    <a:pt x="2898" y="295"/>
                  </a:moveTo>
                  <a:lnTo>
                    <a:pt x="2921" y="295"/>
                  </a:lnTo>
                  <a:lnTo>
                    <a:pt x="2921" y="301"/>
                  </a:lnTo>
                  <a:lnTo>
                    <a:pt x="2898" y="301"/>
                  </a:lnTo>
                  <a:lnTo>
                    <a:pt x="2898" y="295"/>
                  </a:lnTo>
                  <a:close/>
                  <a:moveTo>
                    <a:pt x="2938" y="295"/>
                  </a:moveTo>
                  <a:lnTo>
                    <a:pt x="2940" y="295"/>
                  </a:lnTo>
                  <a:lnTo>
                    <a:pt x="2940" y="301"/>
                  </a:lnTo>
                  <a:lnTo>
                    <a:pt x="2938" y="301"/>
                  </a:lnTo>
                  <a:lnTo>
                    <a:pt x="2938" y="295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40" y="0"/>
                  </a:moveTo>
                  <a:lnTo>
                    <a:pt x="63" y="0"/>
                  </a:lnTo>
                  <a:lnTo>
                    <a:pt x="63" y="5"/>
                  </a:lnTo>
                  <a:lnTo>
                    <a:pt x="40" y="5"/>
                  </a:lnTo>
                  <a:lnTo>
                    <a:pt x="40" y="0"/>
                  </a:lnTo>
                  <a:close/>
                  <a:moveTo>
                    <a:pt x="80" y="0"/>
                  </a:moveTo>
                  <a:lnTo>
                    <a:pt x="103" y="0"/>
                  </a:lnTo>
                  <a:lnTo>
                    <a:pt x="103" y="5"/>
                  </a:lnTo>
                  <a:lnTo>
                    <a:pt x="80" y="5"/>
                  </a:lnTo>
                  <a:lnTo>
                    <a:pt x="80" y="0"/>
                  </a:lnTo>
                  <a:close/>
                  <a:moveTo>
                    <a:pt x="120" y="0"/>
                  </a:moveTo>
                  <a:lnTo>
                    <a:pt x="144" y="0"/>
                  </a:lnTo>
                  <a:lnTo>
                    <a:pt x="144" y="5"/>
                  </a:lnTo>
                  <a:lnTo>
                    <a:pt x="120" y="5"/>
                  </a:lnTo>
                  <a:lnTo>
                    <a:pt x="120" y="0"/>
                  </a:lnTo>
                  <a:close/>
                  <a:moveTo>
                    <a:pt x="161" y="0"/>
                  </a:moveTo>
                  <a:lnTo>
                    <a:pt x="184" y="0"/>
                  </a:lnTo>
                  <a:lnTo>
                    <a:pt x="184" y="5"/>
                  </a:lnTo>
                  <a:lnTo>
                    <a:pt x="161" y="5"/>
                  </a:lnTo>
                  <a:lnTo>
                    <a:pt x="161" y="0"/>
                  </a:lnTo>
                  <a:close/>
                  <a:moveTo>
                    <a:pt x="201" y="0"/>
                  </a:moveTo>
                  <a:lnTo>
                    <a:pt x="224" y="0"/>
                  </a:lnTo>
                  <a:lnTo>
                    <a:pt x="224" y="5"/>
                  </a:lnTo>
                  <a:lnTo>
                    <a:pt x="201" y="5"/>
                  </a:lnTo>
                  <a:lnTo>
                    <a:pt x="201" y="0"/>
                  </a:lnTo>
                  <a:close/>
                  <a:moveTo>
                    <a:pt x="241" y="0"/>
                  </a:moveTo>
                  <a:lnTo>
                    <a:pt x="264" y="0"/>
                  </a:lnTo>
                  <a:lnTo>
                    <a:pt x="264" y="5"/>
                  </a:lnTo>
                  <a:lnTo>
                    <a:pt x="241" y="5"/>
                  </a:lnTo>
                  <a:lnTo>
                    <a:pt x="241" y="0"/>
                  </a:lnTo>
                  <a:close/>
                  <a:moveTo>
                    <a:pt x="282" y="0"/>
                  </a:moveTo>
                  <a:lnTo>
                    <a:pt x="305" y="0"/>
                  </a:lnTo>
                  <a:lnTo>
                    <a:pt x="305" y="5"/>
                  </a:lnTo>
                  <a:lnTo>
                    <a:pt x="282" y="5"/>
                  </a:lnTo>
                  <a:lnTo>
                    <a:pt x="282" y="0"/>
                  </a:lnTo>
                  <a:close/>
                  <a:moveTo>
                    <a:pt x="322" y="0"/>
                  </a:moveTo>
                  <a:lnTo>
                    <a:pt x="345" y="0"/>
                  </a:lnTo>
                  <a:lnTo>
                    <a:pt x="345" y="5"/>
                  </a:lnTo>
                  <a:lnTo>
                    <a:pt x="322" y="5"/>
                  </a:lnTo>
                  <a:lnTo>
                    <a:pt x="322" y="0"/>
                  </a:lnTo>
                  <a:close/>
                  <a:moveTo>
                    <a:pt x="362" y="0"/>
                  </a:moveTo>
                  <a:lnTo>
                    <a:pt x="385" y="0"/>
                  </a:lnTo>
                  <a:lnTo>
                    <a:pt x="385" y="5"/>
                  </a:lnTo>
                  <a:lnTo>
                    <a:pt x="362" y="5"/>
                  </a:lnTo>
                  <a:lnTo>
                    <a:pt x="362" y="0"/>
                  </a:lnTo>
                  <a:close/>
                  <a:moveTo>
                    <a:pt x="402" y="0"/>
                  </a:moveTo>
                  <a:lnTo>
                    <a:pt x="425" y="0"/>
                  </a:lnTo>
                  <a:lnTo>
                    <a:pt x="425" y="5"/>
                  </a:lnTo>
                  <a:lnTo>
                    <a:pt x="402" y="5"/>
                  </a:lnTo>
                  <a:lnTo>
                    <a:pt x="402" y="0"/>
                  </a:lnTo>
                  <a:close/>
                  <a:moveTo>
                    <a:pt x="443" y="0"/>
                  </a:moveTo>
                  <a:lnTo>
                    <a:pt x="466" y="0"/>
                  </a:lnTo>
                  <a:lnTo>
                    <a:pt x="466" y="5"/>
                  </a:lnTo>
                  <a:lnTo>
                    <a:pt x="443" y="5"/>
                  </a:lnTo>
                  <a:lnTo>
                    <a:pt x="443" y="0"/>
                  </a:lnTo>
                  <a:close/>
                  <a:moveTo>
                    <a:pt x="483" y="0"/>
                  </a:moveTo>
                  <a:lnTo>
                    <a:pt x="506" y="0"/>
                  </a:lnTo>
                  <a:lnTo>
                    <a:pt x="506" y="5"/>
                  </a:lnTo>
                  <a:lnTo>
                    <a:pt x="483" y="5"/>
                  </a:lnTo>
                  <a:lnTo>
                    <a:pt x="483" y="0"/>
                  </a:lnTo>
                  <a:close/>
                  <a:moveTo>
                    <a:pt x="523" y="0"/>
                  </a:moveTo>
                  <a:lnTo>
                    <a:pt x="546" y="0"/>
                  </a:lnTo>
                  <a:lnTo>
                    <a:pt x="546" y="5"/>
                  </a:lnTo>
                  <a:lnTo>
                    <a:pt x="523" y="5"/>
                  </a:lnTo>
                  <a:lnTo>
                    <a:pt x="523" y="0"/>
                  </a:lnTo>
                  <a:close/>
                  <a:moveTo>
                    <a:pt x="563" y="0"/>
                  </a:moveTo>
                  <a:lnTo>
                    <a:pt x="586" y="0"/>
                  </a:lnTo>
                  <a:lnTo>
                    <a:pt x="586" y="5"/>
                  </a:lnTo>
                  <a:lnTo>
                    <a:pt x="563" y="5"/>
                  </a:lnTo>
                  <a:lnTo>
                    <a:pt x="563" y="0"/>
                  </a:lnTo>
                  <a:close/>
                  <a:moveTo>
                    <a:pt x="604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4" y="5"/>
                  </a:lnTo>
                  <a:lnTo>
                    <a:pt x="604" y="0"/>
                  </a:lnTo>
                  <a:close/>
                  <a:moveTo>
                    <a:pt x="644" y="0"/>
                  </a:moveTo>
                  <a:lnTo>
                    <a:pt x="667" y="0"/>
                  </a:lnTo>
                  <a:lnTo>
                    <a:pt x="667" y="5"/>
                  </a:lnTo>
                  <a:lnTo>
                    <a:pt x="644" y="5"/>
                  </a:lnTo>
                  <a:lnTo>
                    <a:pt x="644" y="0"/>
                  </a:lnTo>
                  <a:close/>
                  <a:moveTo>
                    <a:pt x="684" y="0"/>
                  </a:moveTo>
                  <a:lnTo>
                    <a:pt x="707" y="0"/>
                  </a:lnTo>
                  <a:lnTo>
                    <a:pt x="707" y="5"/>
                  </a:lnTo>
                  <a:lnTo>
                    <a:pt x="684" y="5"/>
                  </a:lnTo>
                  <a:lnTo>
                    <a:pt x="684" y="0"/>
                  </a:lnTo>
                  <a:close/>
                  <a:moveTo>
                    <a:pt x="724" y="0"/>
                  </a:moveTo>
                  <a:lnTo>
                    <a:pt x="747" y="0"/>
                  </a:lnTo>
                  <a:lnTo>
                    <a:pt x="747" y="5"/>
                  </a:lnTo>
                  <a:lnTo>
                    <a:pt x="724" y="5"/>
                  </a:lnTo>
                  <a:lnTo>
                    <a:pt x="724" y="0"/>
                  </a:lnTo>
                  <a:close/>
                  <a:moveTo>
                    <a:pt x="765" y="0"/>
                  </a:moveTo>
                  <a:lnTo>
                    <a:pt x="788" y="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0"/>
                  </a:lnTo>
                  <a:close/>
                  <a:moveTo>
                    <a:pt x="805" y="0"/>
                  </a:moveTo>
                  <a:lnTo>
                    <a:pt x="828" y="0"/>
                  </a:lnTo>
                  <a:lnTo>
                    <a:pt x="828" y="5"/>
                  </a:lnTo>
                  <a:lnTo>
                    <a:pt x="805" y="5"/>
                  </a:lnTo>
                  <a:lnTo>
                    <a:pt x="805" y="0"/>
                  </a:lnTo>
                  <a:close/>
                  <a:moveTo>
                    <a:pt x="845" y="0"/>
                  </a:moveTo>
                  <a:lnTo>
                    <a:pt x="868" y="0"/>
                  </a:lnTo>
                  <a:lnTo>
                    <a:pt x="868" y="5"/>
                  </a:lnTo>
                  <a:lnTo>
                    <a:pt x="845" y="5"/>
                  </a:lnTo>
                  <a:lnTo>
                    <a:pt x="845" y="0"/>
                  </a:lnTo>
                  <a:close/>
                  <a:moveTo>
                    <a:pt x="885" y="0"/>
                  </a:moveTo>
                  <a:lnTo>
                    <a:pt x="908" y="0"/>
                  </a:lnTo>
                  <a:lnTo>
                    <a:pt x="908" y="5"/>
                  </a:lnTo>
                  <a:lnTo>
                    <a:pt x="885" y="5"/>
                  </a:lnTo>
                  <a:lnTo>
                    <a:pt x="885" y="0"/>
                  </a:lnTo>
                  <a:close/>
                  <a:moveTo>
                    <a:pt x="926" y="0"/>
                  </a:moveTo>
                  <a:lnTo>
                    <a:pt x="949" y="0"/>
                  </a:lnTo>
                  <a:lnTo>
                    <a:pt x="949" y="5"/>
                  </a:lnTo>
                  <a:lnTo>
                    <a:pt x="926" y="5"/>
                  </a:lnTo>
                  <a:lnTo>
                    <a:pt x="926" y="0"/>
                  </a:lnTo>
                  <a:close/>
                  <a:moveTo>
                    <a:pt x="966" y="0"/>
                  </a:moveTo>
                  <a:lnTo>
                    <a:pt x="989" y="0"/>
                  </a:lnTo>
                  <a:lnTo>
                    <a:pt x="989" y="5"/>
                  </a:lnTo>
                  <a:lnTo>
                    <a:pt x="966" y="5"/>
                  </a:lnTo>
                  <a:lnTo>
                    <a:pt x="966" y="0"/>
                  </a:lnTo>
                  <a:close/>
                  <a:moveTo>
                    <a:pt x="1006" y="0"/>
                  </a:moveTo>
                  <a:lnTo>
                    <a:pt x="1029" y="0"/>
                  </a:lnTo>
                  <a:lnTo>
                    <a:pt x="1029" y="5"/>
                  </a:lnTo>
                  <a:lnTo>
                    <a:pt x="1006" y="5"/>
                  </a:lnTo>
                  <a:lnTo>
                    <a:pt x="1006" y="0"/>
                  </a:lnTo>
                  <a:close/>
                  <a:moveTo>
                    <a:pt x="1046" y="0"/>
                  </a:moveTo>
                  <a:lnTo>
                    <a:pt x="1069" y="0"/>
                  </a:lnTo>
                  <a:lnTo>
                    <a:pt x="1069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7" y="0"/>
                  </a:moveTo>
                  <a:lnTo>
                    <a:pt x="1110" y="0"/>
                  </a:lnTo>
                  <a:lnTo>
                    <a:pt x="1110" y="5"/>
                  </a:lnTo>
                  <a:lnTo>
                    <a:pt x="1087" y="5"/>
                  </a:lnTo>
                  <a:lnTo>
                    <a:pt x="1087" y="0"/>
                  </a:lnTo>
                  <a:close/>
                  <a:moveTo>
                    <a:pt x="1127" y="0"/>
                  </a:moveTo>
                  <a:lnTo>
                    <a:pt x="1150" y="0"/>
                  </a:lnTo>
                  <a:lnTo>
                    <a:pt x="1150" y="5"/>
                  </a:lnTo>
                  <a:lnTo>
                    <a:pt x="1127" y="5"/>
                  </a:lnTo>
                  <a:lnTo>
                    <a:pt x="1127" y="0"/>
                  </a:lnTo>
                  <a:close/>
                  <a:moveTo>
                    <a:pt x="1167" y="0"/>
                  </a:moveTo>
                  <a:lnTo>
                    <a:pt x="1190" y="0"/>
                  </a:lnTo>
                  <a:lnTo>
                    <a:pt x="1190" y="5"/>
                  </a:lnTo>
                  <a:lnTo>
                    <a:pt x="1167" y="5"/>
                  </a:lnTo>
                  <a:lnTo>
                    <a:pt x="1167" y="0"/>
                  </a:lnTo>
                  <a:close/>
                  <a:moveTo>
                    <a:pt x="1207" y="0"/>
                  </a:moveTo>
                  <a:lnTo>
                    <a:pt x="1230" y="0"/>
                  </a:lnTo>
                  <a:lnTo>
                    <a:pt x="1230" y="5"/>
                  </a:lnTo>
                  <a:lnTo>
                    <a:pt x="1207" y="5"/>
                  </a:lnTo>
                  <a:lnTo>
                    <a:pt x="1207" y="0"/>
                  </a:lnTo>
                  <a:close/>
                  <a:moveTo>
                    <a:pt x="1248" y="0"/>
                  </a:moveTo>
                  <a:lnTo>
                    <a:pt x="1271" y="0"/>
                  </a:lnTo>
                  <a:lnTo>
                    <a:pt x="1271" y="5"/>
                  </a:lnTo>
                  <a:lnTo>
                    <a:pt x="1248" y="5"/>
                  </a:lnTo>
                  <a:lnTo>
                    <a:pt x="1248" y="0"/>
                  </a:lnTo>
                  <a:close/>
                  <a:moveTo>
                    <a:pt x="1288" y="0"/>
                  </a:moveTo>
                  <a:lnTo>
                    <a:pt x="1311" y="0"/>
                  </a:lnTo>
                  <a:lnTo>
                    <a:pt x="1311" y="5"/>
                  </a:lnTo>
                  <a:lnTo>
                    <a:pt x="1288" y="5"/>
                  </a:lnTo>
                  <a:lnTo>
                    <a:pt x="1288" y="0"/>
                  </a:lnTo>
                  <a:close/>
                  <a:moveTo>
                    <a:pt x="1328" y="0"/>
                  </a:moveTo>
                  <a:lnTo>
                    <a:pt x="1351" y="0"/>
                  </a:lnTo>
                  <a:lnTo>
                    <a:pt x="1351" y="5"/>
                  </a:lnTo>
                  <a:lnTo>
                    <a:pt x="1328" y="5"/>
                  </a:lnTo>
                  <a:lnTo>
                    <a:pt x="1328" y="0"/>
                  </a:lnTo>
                  <a:close/>
                  <a:moveTo>
                    <a:pt x="1368" y="0"/>
                  </a:moveTo>
                  <a:lnTo>
                    <a:pt x="1391" y="0"/>
                  </a:lnTo>
                  <a:lnTo>
                    <a:pt x="1391" y="5"/>
                  </a:lnTo>
                  <a:lnTo>
                    <a:pt x="1368" y="5"/>
                  </a:lnTo>
                  <a:lnTo>
                    <a:pt x="1368" y="0"/>
                  </a:lnTo>
                  <a:close/>
                  <a:moveTo>
                    <a:pt x="1409" y="0"/>
                  </a:moveTo>
                  <a:lnTo>
                    <a:pt x="1432" y="0"/>
                  </a:lnTo>
                  <a:lnTo>
                    <a:pt x="1432" y="5"/>
                  </a:lnTo>
                  <a:lnTo>
                    <a:pt x="1409" y="5"/>
                  </a:lnTo>
                  <a:lnTo>
                    <a:pt x="1409" y="0"/>
                  </a:lnTo>
                  <a:close/>
                  <a:moveTo>
                    <a:pt x="1449" y="0"/>
                  </a:moveTo>
                  <a:lnTo>
                    <a:pt x="1472" y="0"/>
                  </a:lnTo>
                  <a:lnTo>
                    <a:pt x="1472" y="5"/>
                  </a:lnTo>
                  <a:lnTo>
                    <a:pt x="1449" y="5"/>
                  </a:lnTo>
                  <a:lnTo>
                    <a:pt x="1449" y="0"/>
                  </a:lnTo>
                  <a:close/>
                  <a:moveTo>
                    <a:pt x="1489" y="0"/>
                  </a:moveTo>
                  <a:lnTo>
                    <a:pt x="1512" y="0"/>
                  </a:lnTo>
                  <a:lnTo>
                    <a:pt x="1512" y="5"/>
                  </a:lnTo>
                  <a:lnTo>
                    <a:pt x="1489" y="5"/>
                  </a:lnTo>
                  <a:lnTo>
                    <a:pt x="1489" y="0"/>
                  </a:lnTo>
                  <a:close/>
                  <a:moveTo>
                    <a:pt x="1529" y="0"/>
                  </a:moveTo>
                  <a:lnTo>
                    <a:pt x="1552" y="0"/>
                  </a:lnTo>
                  <a:lnTo>
                    <a:pt x="1552" y="5"/>
                  </a:lnTo>
                  <a:lnTo>
                    <a:pt x="1529" y="5"/>
                  </a:lnTo>
                  <a:lnTo>
                    <a:pt x="1529" y="0"/>
                  </a:lnTo>
                  <a:close/>
                  <a:moveTo>
                    <a:pt x="1570" y="0"/>
                  </a:moveTo>
                  <a:lnTo>
                    <a:pt x="1593" y="0"/>
                  </a:lnTo>
                  <a:lnTo>
                    <a:pt x="1593" y="5"/>
                  </a:lnTo>
                  <a:lnTo>
                    <a:pt x="1570" y="5"/>
                  </a:lnTo>
                  <a:lnTo>
                    <a:pt x="1570" y="0"/>
                  </a:lnTo>
                  <a:close/>
                  <a:moveTo>
                    <a:pt x="1610" y="0"/>
                  </a:moveTo>
                  <a:lnTo>
                    <a:pt x="1633" y="0"/>
                  </a:lnTo>
                  <a:lnTo>
                    <a:pt x="1633" y="5"/>
                  </a:lnTo>
                  <a:lnTo>
                    <a:pt x="1610" y="5"/>
                  </a:lnTo>
                  <a:lnTo>
                    <a:pt x="1610" y="0"/>
                  </a:lnTo>
                  <a:close/>
                  <a:moveTo>
                    <a:pt x="1650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0" y="5"/>
                  </a:lnTo>
                  <a:lnTo>
                    <a:pt x="1650" y="0"/>
                  </a:lnTo>
                  <a:close/>
                  <a:moveTo>
                    <a:pt x="1691" y="0"/>
                  </a:moveTo>
                  <a:lnTo>
                    <a:pt x="1714" y="0"/>
                  </a:lnTo>
                  <a:lnTo>
                    <a:pt x="1714" y="5"/>
                  </a:lnTo>
                  <a:lnTo>
                    <a:pt x="1691" y="5"/>
                  </a:lnTo>
                  <a:lnTo>
                    <a:pt x="1691" y="0"/>
                  </a:lnTo>
                  <a:close/>
                  <a:moveTo>
                    <a:pt x="1731" y="0"/>
                  </a:moveTo>
                  <a:lnTo>
                    <a:pt x="1754" y="0"/>
                  </a:lnTo>
                  <a:lnTo>
                    <a:pt x="1754" y="5"/>
                  </a:lnTo>
                  <a:lnTo>
                    <a:pt x="1731" y="5"/>
                  </a:lnTo>
                  <a:lnTo>
                    <a:pt x="1731" y="0"/>
                  </a:lnTo>
                  <a:close/>
                  <a:moveTo>
                    <a:pt x="1771" y="0"/>
                  </a:moveTo>
                  <a:lnTo>
                    <a:pt x="1794" y="0"/>
                  </a:lnTo>
                  <a:lnTo>
                    <a:pt x="1794" y="5"/>
                  </a:lnTo>
                  <a:lnTo>
                    <a:pt x="1771" y="5"/>
                  </a:lnTo>
                  <a:lnTo>
                    <a:pt x="1771" y="0"/>
                  </a:lnTo>
                  <a:close/>
                  <a:moveTo>
                    <a:pt x="1811" y="0"/>
                  </a:moveTo>
                  <a:lnTo>
                    <a:pt x="1834" y="0"/>
                  </a:lnTo>
                  <a:lnTo>
                    <a:pt x="1834" y="5"/>
                  </a:lnTo>
                  <a:lnTo>
                    <a:pt x="1811" y="5"/>
                  </a:lnTo>
                  <a:lnTo>
                    <a:pt x="1811" y="0"/>
                  </a:lnTo>
                  <a:close/>
                  <a:moveTo>
                    <a:pt x="1852" y="0"/>
                  </a:moveTo>
                  <a:lnTo>
                    <a:pt x="1875" y="0"/>
                  </a:lnTo>
                  <a:lnTo>
                    <a:pt x="1875" y="5"/>
                  </a:lnTo>
                  <a:lnTo>
                    <a:pt x="1852" y="5"/>
                  </a:lnTo>
                  <a:lnTo>
                    <a:pt x="1852" y="0"/>
                  </a:lnTo>
                  <a:close/>
                  <a:moveTo>
                    <a:pt x="1892" y="0"/>
                  </a:moveTo>
                  <a:lnTo>
                    <a:pt x="1915" y="0"/>
                  </a:lnTo>
                  <a:lnTo>
                    <a:pt x="1915" y="5"/>
                  </a:lnTo>
                  <a:lnTo>
                    <a:pt x="1892" y="5"/>
                  </a:lnTo>
                  <a:lnTo>
                    <a:pt x="1892" y="0"/>
                  </a:lnTo>
                  <a:close/>
                  <a:moveTo>
                    <a:pt x="1932" y="0"/>
                  </a:moveTo>
                  <a:lnTo>
                    <a:pt x="1955" y="0"/>
                  </a:lnTo>
                  <a:lnTo>
                    <a:pt x="1955" y="5"/>
                  </a:lnTo>
                  <a:lnTo>
                    <a:pt x="1932" y="5"/>
                  </a:lnTo>
                  <a:lnTo>
                    <a:pt x="1932" y="0"/>
                  </a:lnTo>
                  <a:close/>
                  <a:moveTo>
                    <a:pt x="1972" y="0"/>
                  </a:moveTo>
                  <a:lnTo>
                    <a:pt x="1995" y="0"/>
                  </a:lnTo>
                  <a:lnTo>
                    <a:pt x="1995" y="5"/>
                  </a:lnTo>
                  <a:lnTo>
                    <a:pt x="1972" y="5"/>
                  </a:lnTo>
                  <a:lnTo>
                    <a:pt x="1972" y="0"/>
                  </a:lnTo>
                  <a:close/>
                  <a:moveTo>
                    <a:pt x="2013" y="0"/>
                  </a:moveTo>
                  <a:lnTo>
                    <a:pt x="2036" y="0"/>
                  </a:lnTo>
                  <a:lnTo>
                    <a:pt x="2036" y="5"/>
                  </a:lnTo>
                  <a:lnTo>
                    <a:pt x="2013" y="5"/>
                  </a:lnTo>
                  <a:lnTo>
                    <a:pt x="2013" y="0"/>
                  </a:lnTo>
                  <a:close/>
                  <a:moveTo>
                    <a:pt x="2053" y="0"/>
                  </a:moveTo>
                  <a:lnTo>
                    <a:pt x="2076" y="0"/>
                  </a:lnTo>
                  <a:lnTo>
                    <a:pt x="2076" y="5"/>
                  </a:lnTo>
                  <a:lnTo>
                    <a:pt x="2053" y="5"/>
                  </a:lnTo>
                  <a:lnTo>
                    <a:pt x="2053" y="0"/>
                  </a:lnTo>
                  <a:close/>
                  <a:moveTo>
                    <a:pt x="2093" y="0"/>
                  </a:moveTo>
                  <a:lnTo>
                    <a:pt x="2116" y="0"/>
                  </a:lnTo>
                  <a:lnTo>
                    <a:pt x="2116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33" y="0"/>
                  </a:moveTo>
                  <a:lnTo>
                    <a:pt x="2156" y="0"/>
                  </a:lnTo>
                  <a:lnTo>
                    <a:pt x="2156" y="5"/>
                  </a:lnTo>
                  <a:lnTo>
                    <a:pt x="2133" y="5"/>
                  </a:lnTo>
                  <a:lnTo>
                    <a:pt x="2133" y="0"/>
                  </a:lnTo>
                  <a:close/>
                  <a:moveTo>
                    <a:pt x="2174" y="0"/>
                  </a:moveTo>
                  <a:lnTo>
                    <a:pt x="2197" y="0"/>
                  </a:lnTo>
                  <a:lnTo>
                    <a:pt x="2197" y="5"/>
                  </a:lnTo>
                  <a:lnTo>
                    <a:pt x="2174" y="5"/>
                  </a:lnTo>
                  <a:lnTo>
                    <a:pt x="2174" y="0"/>
                  </a:lnTo>
                  <a:close/>
                  <a:moveTo>
                    <a:pt x="2214" y="0"/>
                  </a:moveTo>
                  <a:lnTo>
                    <a:pt x="2237" y="0"/>
                  </a:lnTo>
                  <a:lnTo>
                    <a:pt x="2237" y="5"/>
                  </a:lnTo>
                  <a:lnTo>
                    <a:pt x="2214" y="5"/>
                  </a:lnTo>
                  <a:lnTo>
                    <a:pt x="2214" y="0"/>
                  </a:lnTo>
                  <a:close/>
                  <a:moveTo>
                    <a:pt x="2254" y="0"/>
                  </a:moveTo>
                  <a:lnTo>
                    <a:pt x="2277" y="0"/>
                  </a:lnTo>
                  <a:lnTo>
                    <a:pt x="2277" y="5"/>
                  </a:lnTo>
                  <a:lnTo>
                    <a:pt x="2254" y="5"/>
                  </a:lnTo>
                  <a:lnTo>
                    <a:pt x="2254" y="0"/>
                  </a:lnTo>
                  <a:close/>
                  <a:moveTo>
                    <a:pt x="2294" y="0"/>
                  </a:moveTo>
                  <a:lnTo>
                    <a:pt x="2317" y="0"/>
                  </a:lnTo>
                  <a:lnTo>
                    <a:pt x="2317" y="5"/>
                  </a:lnTo>
                  <a:lnTo>
                    <a:pt x="2294" y="5"/>
                  </a:lnTo>
                  <a:lnTo>
                    <a:pt x="2294" y="0"/>
                  </a:lnTo>
                  <a:close/>
                  <a:moveTo>
                    <a:pt x="2335" y="0"/>
                  </a:moveTo>
                  <a:lnTo>
                    <a:pt x="2358" y="0"/>
                  </a:lnTo>
                  <a:lnTo>
                    <a:pt x="2358" y="5"/>
                  </a:lnTo>
                  <a:lnTo>
                    <a:pt x="2335" y="5"/>
                  </a:lnTo>
                  <a:lnTo>
                    <a:pt x="2335" y="0"/>
                  </a:lnTo>
                  <a:close/>
                  <a:moveTo>
                    <a:pt x="2375" y="0"/>
                  </a:moveTo>
                  <a:lnTo>
                    <a:pt x="2398" y="0"/>
                  </a:lnTo>
                  <a:lnTo>
                    <a:pt x="2398" y="5"/>
                  </a:lnTo>
                  <a:lnTo>
                    <a:pt x="2375" y="5"/>
                  </a:lnTo>
                  <a:lnTo>
                    <a:pt x="2375" y="0"/>
                  </a:lnTo>
                  <a:close/>
                  <a:moveTo>
                    <a:pt x="2415" y="0"/>
                  </a:moveTo>
                  <a:lnTo>
                    <a:pt x="2438" y="0"/>
                  </a:lnTo>
                  <a:lnTo>
                    <a:pt x="2438" y="5"/>
                  </a:lnTo>
                  <a:lnTo>
                    <a:pt x="2415" y="5"/>
                  </a:lnTo>
                  <a:lnTo>
                    <a:pt x="2415" y="0"/>
                  </a:lnTo>
                  <a:close/>
                  <a:moveTo>
                    <a:pt x="2455" y="0"/>
                  </a:moveTo>
                  <a:lnTo>
                    <a:pt x="2478" y="0"/>
                  </a:lnTo>
                  <a:lnTo>
                    <a:pt x="2478" y="5"/>
                  </a:lnTo>
                  <a:lnTo>
                    <a:pt x="2455" y="5"/>
                  </a:lnTo>
                  <a:lnTo>
                    <a:pt x="2455" y="0"/>
                  </a:lnTo>
                  <a:close/>
                  <a:moveTo>
                    <a:pt x="2496" y="0"/>
                  </a:moveTo>
                  <a:lnTo>
                    <a:pt x="2519" y="0"/>
                  </a:lnTo>
                  <a:lnTo>
                    <a:pt x="2519" y="5"/>
                  </a:lnTo>
                  <a:lnTo>
                    <a:pt x="2496" y="5"/>
                  </a:lnTo>
                  <a:lnTo>
                    <a:pt x="2496" y="0"/>
                  </a:lnTo>
                  <a:close/>
                  <a:moveTo>
                    <a:pt x="2536" y="0"/>
                  </a:moveTo>
                  <a:lnTo>
                    <a:pt x="2559" y="0"/>
                  </a:lnTo>
                  <a:lnTo>
                    <a:pt x="2559" y="5"/>
                  </a:lnTo>
                  <a:lnTo>
                    <a:pt x="2536" y="5"/>
                  </a:lnTo>
                  <a:lnTo>
                    <a:pt x="2536" y="0"/>
                  </a:lnTo>
                  <a:close/>
                  <a:moveTo>
                    <a:pt x="2576" y="0"/>
                  </a:moveTo>
                  <a:lnTo>
                    <a:pt x="2599" y="0"/>
                  </a:lnTo>
                  <a:lnTo>
                    <a:pt x="2599" y="5"/>
                  </a:lnTo>
                  <a:lnTo>
                    <a:pt x="2576" y="5"/>
                  </a:lnTo>
                  <a:lnTo>
                    <a:pt x="2576" y="0"/>
                  </a:lnTo>
                  <a:close/>
                  <a:moveTo>
                    <a:pt x="2616" y="0"/>
                  </a:moveTo>
                  <a:lnTo>
                    <a:pt x="2639" y="0"/>
                  </a:lnTo>
                  <a:lnTo>
                    <a:pt x="2639" y="5"/>
                  </a:lnTo>
                  <a:lnTo>
                    <a:pt x="2616" y="5"/>
                  </a:lnTo>
                  <a:lnTo>
                    <a:pt x="2616" y="0"/>
                  </a:lnTo>
                  <a:close/>
                  <a:moveTo>
                    <a:pt x="2657" y="0"/>
                  </a:moveTo>
                  <a:lnTo>
                    <a:pt x="2680" y="0"/>
                  </a:lnTo>
                  <a:lnTo>
                    <a:pt x="2680" y="5"/>
                  </a:lnTo>
                  <a:lnTo>
                    <a:pt x="2657" y="5"/>
                  </a:lnTo>
                  <a:lnTo>
                    <a:pt x="2657" y="0"/>
                  </a:lnTo>
                  <a:close/>
                  <a:moveTo>
                    <a:pt x="2697" y="0"/>
                  </a:moveTo>
                  <a:lnTo>
                    <a:pt x="2720" y="0"/>
                  </a:lnTo>
                  <a:lnTo>
                    <a:pt x="2720" y="5"/>
                  </a:lnTo>
                  <a:lnTo>
                    <a:pt x="2697" y="5"/>
                  </a:lnTo>
                  <a:lnTo>
                    <a:pt x="2697" y="0"/>
                  </a:lnTo>
                  <a:close/>
                  <a:moveTo>
                    <a:pt x="2737" y="0"/>
                  </a:moveTo>
                  <a:lnTo>
                    <a:pt x="2760" y="0"/>
                  </a:lnTo>
                  <a:lnTo>
                    <a:pt x="2760" y="5"/>
                  </a:lnTo>
                  <a:lnTo>
                    <a:pt x="2737" y="5"/>
                  </a:lnTo>
                  <a:lnTo>
                    <a:pt x="2737" y="0"/>
                  </a:lnTo>
                  <a:close/>
                  <a:moveTo>
                    <a:pt x="2777" y="0"/>
                  </a:moveTo>
                  <a:lnTo>
                    <a:pt x="2800" y="0"/>
                  </a:lnTo>
                  <a:lnTo>
                    <a:pt x="2800" y="5"/>
                  </a:lnTo>
                  <a:lnTo>
                    <a:pt x="2777" y="5"/>
                  </a:lnTo>
                  <a:lnTo>
                    <a:pt x="2777" y="0"/>
                  </a:lnTo>
                  <a:close/>
                  <a:moveTo>
                    <a:pt x="2818" y="0"/>
                  </a:moveTo>
                  <a:lnTo>
                    <a:pt x="2841" y="0"/>
                  </a:lnTo>
                  <a:lnTo>
                    <a:pt x="2841" y="5"/>
                  </a:lnTo>
                  <a:lnTo>
                    <a:pt x="2818" y="5"/>
                  </a:lnTo>
                  <a:lnTo>
                    <a:pt x="2818" y="0"/>
                  </a:lnTo>
                  <a:close/>
                  <a:moveTo>
                    <a:pt x="2858" y="0"/>
                  </a:moveTo>
                  <a:lnTo>
                    <a:pt x="2881" y="0"/>
                  </a:lnTo>
                  <a:lnTo>
                    <a:pt x="2881" y="5"/>
                  </a:lnTo>
                  <a:lnTo>
                    <a:pt x="2858" y="5"/>
                  </a:lnTo>
                  <a:lnTo>
                    <a:pt x="2858" y="0"/>
                  </a:lnTo>
                  <a:close/>
                  <a:moveTo>
                    <a:pt x="2898" y="0"/>
                  </a:moveTo>
                  <a:lnTo>
                    <a:pt x="2921" y="0"/>
                  </a:lnTo>
                  <a:lnTo>
                    <a:pt x="2921" y="5"/>
                  </a:lnTo>
                  <a:lnTo>
                    <a:pt x="2898" y="5"/>
                  </a:lnTo>
                  <a:lnTo>
                    <a:pt x="2898" y="0"/>
                  </a:lnTo>
                  <a:close/>
                  <a:moveTo>
                    <a:pt x="2938" y="0"/>
                  </a:moveTo>
                  <a:lnTo>
                    <a:pt x="2940" y="0"/>
                  </a:lnTo>
                  <a:lnTo>
                    <a:pt x="2940" y="5"/>
                  </a:lnTo>
                  <a:lnTo>
                    <a:pt x="2938" y="5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86888F"/>
            </a:solidFill>
            <a:ln w="1" cap="flat">
              <a:solidFill>
                <a:srgbClr val="86888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7"/>
            <p:cNvSpPr>
              <a:spLocks noEditPoints="1"/>
            </p:cNvSpPr>
            <p:nvPr/>
          </p:nvSpPr>
          <p:spPr bwMode="auto">
            <a:xfrm>
              <a:off x="8993163" y="1857369"/>
              <a:ext cx="7937" cy="4225920"/>
            </a:xfrm>
            <a:custGeom>
              <a:avLst/>
              <a:gdLst>
                <a:gd name="T0" fmla="*/ 7937 w 5"/>
                <a:gd name="T1" fmla="*/ 63500 h 2662"/>
                <a:gd name="T2" fmla="*/ 7937 w 5"/>
                <a:gd name="T3" fmla="*/ 163512 h 2662"/>
                <a:gd name="T4" fmla="*/ 0 w 5"/>
                <a:gd name="T5" fmla="*/ 227012 h 2662"/>
                <a:gd name="T6" fmla="*/ 0 w 5"/>
                <a:gd name="T7" fmla="*/ 254000 h 2662"/>
                <a:gd name="T8" fmla="*/ 7937 w 5"/>
                <a:gd name="T9" fmla="*/ 317500 h 2662"/>
                <a:gd name="T10" fmla="*/ 7937 w 5"/>
                <a:gd name="T11" fmla="*/ 446087 h 2662"/>
                <a:gd name="T12" fmla="*/ 7937 w 5"/>
                <a:gd name="T13" fmla="*/ 546099 h 2662"/>
                <a:gd name="T14" fmla="*/ 0 w 5"/>
                <a:gd name="T15" fmla="*/ 609599 h 2662"/>
                <a:gd name="T16" fmla="*/ 0 w 5"/>
                <a:gd name="T17" fmla="*/ 636587 h 2662"/>
                <a:gd name="T18" fmla="*/ 7937 w 5"/>
                <a:gd name="T19" fmla="*/ 700087 h 2662"/>
                <a:gd name="T20" fmla="*/ 7937 w 5"/>
                <a:gd name="T21" fmla="*/ 828674 h 2662"/>
                <a:gd name="T22" fmla="*/ 7937 w 5"/>
                <a:gd name="T23" fmla="*/ 928686 h 2662"/>
                <a:gd name="T24" fmla="*/ 0 w 5"/>
                <a:gd name="T25" fmla="*/ 992186 h 2662"/>
                <a:gd name="T26" fmla="*/ 0 w 5"/>
                <a:gd name="T27" fmla="*/ 1019174 h 2662"/>
                <a:gd name="T28" fmla="*/ 7937 w 5"/>
                <a:gd name="T29" fmla="*/ 1082674 h 2662"/>
                <a:gd name="T30" fmla="*/ 7937 w 5"/>
                <a:gd name="T31" fmla="*/ 1211261 h 2662"/>
                <a:gd name="T32" fmla="*/ 7937 w 5"/>
                <a:gd name="T33" fmla="*/ 1311273 h 2662"/>
                <a:gd name="T34" fmla="*/ 0 w 5"/>
                <a:gd name="T35" fmla="*/ 1374773 h 2662"/>
                <a:gd name="T36" fmla="*/ 0 w 5"/>
                <a:gd name="T37" fmla="*/ 1401761 h 2662"/>
                <a:gd name="T38" fmla="*/ 7937 w 5"/>
                <a:gd name="T39" fmla="*/ 1465261 h 2662"/>
                <a:gd name="T40" fmla="*/ 7937 w 5"/>
                <a:gd name="T41" fmla="*/ 1593848 h 2662"/>
                <a:gd name="T42" fmla="*/ 7937 w 5"/>
                <a:gd name="T43" fmla="*/ 1693860 h 2662"/>
                <a:gd name="T44" fmla="*/ 0 w 5"/>
                <a:gd name="T45" fmla="*/ 1757360 h 2662"/>
                <a:gd name="T46" fmla="*/ 0 w 5"/>
                <a:gd name="T47" fmla="*/ 1784348 h 2662"/>
                <a:gd name="T48" fmla="*/ 7937 w 5"/>
                <a:gd name="T49" fmla="*/ 1847848 h 2662"/>
                <a:gd name="T50" fmla="*/ 7937 w 5"/>
                <a:gd name="T51" fmla="*/ 1976435 h 2662"/>
                <a:gd name="T52" fmla="*/ 7937 w 5"/>
                <a:gd name="T53" fmla="*/ 2076448 h 2662"/>
                <a:gd name="T54" fmla="*/ 0 w 5"/>
                <a:gd name="T55" fmla="*/ 2139947 h 2662"/>
                <a:gd name="T56" fmla="*/ 0 w 5"/>
                <a:gd name="T57" fmla="*/ 2166935 h 2662"/>
                <a:gd name="T58" fmla="*/ 7937 w 5"/>
                <a:gd name="T59" fmla="*/ 2230435 h 2662"/>
                <a:gd name="T60" fmla="*/ 7937 w 5"/>
                <a:gd name="T61" fmla="*/ 2357435 h 2662"/>
                <a:gd name="T62" fmla="*/ 7937 w 5"/>
                <a:gd name="T63" fmla="*/ 2459035 h 2662"/>
                <a:gd name="T64" fmla="*/ 0 w 5"/>
                <a:gd name="T65" fmla="*/ 2522535 h 2662"/>
                <a:gd name="T66" fmla="*/ 0 w 5"/>
                <a:gd name="T67" fmla="*/ 2549522 h 2662"/>
                <a:gd name="T68" fmla="*/ 7937 w 5"/>
                <a:gd name="T69" fmla="*/ 2613022 h 2662"/>
                <a:gd name="T70" fmla="*/ 7937 w 5"/>
                <a:gd name="T71" fmla="*/ 2740022 h 2662"/>
                <a:gd name="T72" fmla="*/ 7937 w 5"/>
                <a:gd name="T73" fmla="*/ 2841622 h 2662"/>
                <a:gd name="T74" fmla="*/ 0 w 5"/>
                <a:gd name="T75" fmla="*/ 2905122 h 2662"/>
                <a:gd name="T76" fmla="*/ 0 w 5"/>
                <a:gd name="T77" fmla="*/ 2932109 h 2662"/>
                <a:gd name="T78" fmla="*/ 7937 w 5"/>
                <a:gd name="T79" fmla="*/ 2995609 h 2662"/>
                <a:gd name="T80" fmla="*/ 7937 w 5"/>
                <a:gd name="T81" fmla="*/ 3122609 h 2662"/>
                <a:gd name="T82" fmla="*/ 7937 w 5"/>
                <a:gd name="T83" fmla="*/ 3224209 h 2662"/>
                <a:gd name="T84" fmla="*/ 0 w 5"/>
                <a:gd name="T85" fmla="*/ 3287709 h 2662"/>
                <a:gd name="T86" fmla="*/ 0 w 5"/>
                <a:gd name="T87" fmla="*/ 3314696 h 2662"/>
                <a:gd name="T88" fmla="*/ 7937 w 5"/>
                <a:gd name="T89" fmla="*/ 3378196 h 2662"/>
                <a:gd name="T90" fmla="*/ 7937 w 5"/>
                <a:gd name="T91" fmla="*/ 3505196 h 2662"/>
                <a:gd name="T92" fmla="*/ 7937 w 5"/>
                <a:gd name="T93" fmla="*/ 3606796 h 2662"/>
                <a:gd name="T94" fmla="*/ 0 w 5"/>
                <a:gd name="T95" fmla="*/ 3670296 h 2662"/>
                <a:gd name="T96" fmla="*/ 0 w 5"/>
                <a:gd name="T97" fmla="*/ 3697283 h 2662"/>
                <a:gd name="T98" fmla="*/ 7937 w 5"/>
                <a:gd name="T99" fmla="*/ 3760783 h 2662"/>
                <a:gd name="T100" fmla="*/ 7937 w 5"/>
                <a:gd name="T101" fmla="*/ 3887783 h 2662"/>
                <a:gd name="T102" fmla="*/ 7937 w 5"/>
                <a:gd name="T103" fmla="*/ 3987795 h 2662"/>
                <a:gd name="T104" fmla="*/ 0 w 5"/>
                <a:gd name="T105" fmla="*/ 4052883 h 2662"/>
                <a:gd name="T106" fmla="*/ 0 w 5"/>
                <a:gd name="T107" fmla="*/ 4079870 h 2662"/>
                <a:gd name="T108" fmla="*/ 7937 w 5"/>
                <a:gd name="T109" fmla="*/ 4143370 h 26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" h="2662">
                  <a:moveTo>
                    <a:pt x="5" y="0"/>
                  </a:moveTo>
                  <a:lnTo>
                    <a:pt x="5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40"/>
                  </a:moveTo>
                  <a:lnTo>
                    <a:pt x="5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5" y="40"/>
                  </a:lnTo>
                  <a:close/>
                  <a:moveTo>
                    <a:pt x="5" y="80"/>
                  </a:moveTo>
                  <a:lnTo>
                    <a:pt x="5" y="103"/>
                  </a:lnTo>
                  <a:lnTo>
                    <a:pt x="0" y="103"/>
                  </a:lnTo>
                  <a:lnTo>
                    <a:pt x="0" y="80"/>
                  </a:lnTo>
                  <a:lnTo>
                    <a:pt x="5" y="80"/>
                  </a:lnTo>
                  <a:close/>
                  <a:moveTo>
                    <a:pt x="5" y="120"/>
                  </a:moveTo>
                  <a:lnTo>
                    <a:pt x="5" y="143"/>
                  </a:lnTo>
                  <a:lnTo>
                    <a:pt x="0" y="143"/>
                  </a:lnTo>
                  <a:lnTo>
                    <a:pt x="0" y="120"/>
                  </a:lnTo>
                  <a:lnTo>
                    <a:pt x="5" y="120"/>
                  </a:lnTo>
                  <a:close/>
                  <a:moveTo>
                    <a:pt x="5" y="160"/>
                  </a:moveTo>
                  <a:lnTo>
                    <a:pt x="5" y="183"/>
                  </a:lnTo>
                  <a:lnTo>
                    <a:pt x="0" y="183"/>
                  </a:lnTo>
                  <a:lnTo>
                    <a:pt x="0" y="160"/>
                  </a:lnTo>
                  <a:lnTo>
                    <a:pt x="5" y="160"/>
                  </a:lnTo>
                  <a:close/>
                  <a:moveTo>
                    <a:pt x="5" y="200"/>
                  </a:moveTo>
                  <a:lnTo>
                    <a:pt x="5" y="223"/>
                  </a:lnTo>
                  <a:lnTo>
                    <a:pt x="0" y="223"/>
                  </a:lnTo>
                  <a:lnTo>
                    <a:pt x="0" y="200"/>
                  </a:lnTo>
                  <a:lnTo>
                    <a:pt x="5" y="200"/>
                  </a:lnTo>
                  <a:close/>
                  <a:moveTo>
                    <a:pt x="5" y="241"/>
                  </a:moveTo>
                  <a:lnTo>
                    <a:pt x="5" y="263"/>
                  </a:lnTo>
                  <a:lnTo>
                    <a:pt x="0" y="263"/>
                  </a:lnTo>
                  <a:lnTo>
                    <a:pt x="0" y="241"/>
                  </a:lnTo>
                  <a:lnTo>
                    <a:pt x="5" y="241"/>
                  </a:lnTo>
                  <a:close/>
                  <a:moveTo>
                    <a:pt x="5" y="281"/>
                  </a:moveTo>
                  <a:lnTo>
                    <a:pt x="5" y="304"/>
                  </a:lnTo>
                  <a:lnTo>
                    <a:pt x="0" y="304"/>
                  </a:lnTo>
                  <a:lnTo>
                    <a:pt x="0" y="281"/>
                  </a:lnTo>
                  <a:lnTo>
                    <a:pt x="5" y="281"/>
                  </a:lnTo>
                  <a:close/>
                  <a:moveTo>
                    <a:pt x="5" y="321"/>
                  </a:moveTo>
                  <a:lnTo>
                    <a:pt x="5" y="344"/>
                  </a:lnTo>
                  <a:lnTo>
                    <a:pt x="0" y="344"/>
                  </a:lnTo>
                  <a:lnTo>
                    <a:pt x="0" y="321"/>
                  </a:lnTo>
                  <a:lnTo>
                    <a:pt x="5" y="321"/>
                  </a:lnTo>
                  <a:close/>
                  <a:moveTo>
                    <a:pt x="5" y="361"/>
                  </a:moveTo>
                  <a:lnTo>
                    <a:pt x="5" y="384"/>
                  </a:lnTo>
                  <a:lnTo>
                    <a:pt x="0" y="384"/>
                  </a:lnTo>
                  <a:lnTo>
                    <a:pt x="0" y="361"/>
                  </a:lnTo>
                  <a:lnTo>
                    <a:pt x="5" y="361"/>
                  </a:lnTo>
                  <a:close/>
                  <a:moveTo>
                    <a:pt x="5" y="401"/>
                  </a:moveTo>
                  <a:lnTo>
                    <a:pt x="5" y="424"/>
                  </a:lnTo>
                  <a:lnTo>
                    <a:pt x="0" y="424"/>
                  </a:lnTo>
                  <a:lnTo>
                    <a:pt x="0" y="401"/>
                  </a:lnTo>
                  <a:lnTo>
                    <a:pt x="5" y="401"/>
                  </a:lnTo>
                  <a:close/>
                  <a:moveTo>
                    <a:pt x="5" y="441"/>
                  </a:moveTo>
                  <a:lnTo>
                    <a:pt x="5" y="464"/>
                  </a:lnTo>
                  <a:lnTo>
                    <a:pt x="0" y="464"/>
                  </a:lnTo>
                  <a:lnTo>
                    <a:pt x="0" y="441"/>
                  </a:lnTo>
                  <a:lnTo>
                    <a:pt x="5" y="441"/>
                  </a:lnTo>
                  <a:close/>
                  <a:moveTo>
                    <a:pt x="5" y="481"/>
                  </a:moveTo>
                  <a:lnTo>
                    <a:pt x="5" y="504"/>
                  </a:lnTo>
                  <a:lnTo>
                    <a:pt x="0" y="504"/>
                  </a:lnTo>
                  <a:lnTo>
                    <a:pt x="0" y="481"/>
                  </a:lnTo>
                  <a:lnTo>
                    <a:pt x="5" y="481"/>
                  </a:lnTo>
                  <a:close/>
                  <a:moveTo>
                    <a:pt x="5" y="522"/>
                  </a:moveTo>
                  <a:lnTo>
                    <a:pt x="5" y="545"/>
                  </a:lnTo>
                  <a:lnTo>
                    <a:pt x="0" y="545"/>
                  </a:lnTo>
                  <a:lnTo>
                    <a:pt x="0" y="522"/>
                  </a:lnTo>
                  <a:lnTo>
                    <a:pt x="5" y="522"/>
                  </a:lnTo>
                  <a:close/>
                  <a:moveTo>
                    <a:pt x="5" y="562"/>
                  </a:moveTo>
                  <a:lnTo>
                    <a:pt x="5" y="585"/>
                  </a:lnTo>
                  <a:lnTo>
                    <a:pt x="0" y="585"/>
                  </a:lnTo>
                  <a:lnTo>
                    <a:pt x="0" y="562"/>
                  </a:lnTo>
                  <a:lnTo>
                    <a:pt x="5" y="562"/>
                  </a:lnTo>
                  <a:close/>
                  <a:moveTo>
                    <a:pt x="5" y="602"/>
                  </a:moveTo>
                  <a:lnTo>
                    <a:pt x="5" y="625"/>
                  </a:lnTo>
                  <a:lnTo>
                    <a:pt x="0" y="625"/>
                  </a:lnTo>
                  <a:lnTo>
                    <a:pt x="0" y="602"/>
                  </a:lnTo>
                  <a:lnTo>
                    <a:pt x="5" y="602"/>
                  </a:lnTo>
                  <a:close/>
                  <a:moveTo>
                    <a:pt x="5" y="642"/>
                  </a:moveTo>
                  <a:lnTo>
                    <a:pt x="5" y="665"/>
                  </a:lnTo>
                  <a:lnTo>
                    <a:pt x="0" y="665"/>
                  </a:lnTo>
                  <a:lnTo>
                    <a:pt x="0" y="642"/>
                  </a:lnTo>
                  <a:lnTo>
                    <a:pt x="5" y="642"/>
                  </a:lnTo>
                  <a:close/>
                  <a:moveTo>
                    <a:pt x="5" y="682"/>
                  </a:moveTo>
                  <a:lnTo>
                    <a:pt x="5" y="705"/>
                  </a:lnTo>
                  <a:lnTo>
                    <a:pt x="0" y="705"/>
                  </a:lnTo>
                  <a:lnTo>
                    <a:pt x="0" y="682"/>
                  </a:lnTo>
                  <a:lnTo>
                    <a:pt x="5" y="682"/>
                  </a:lnTo>
                  <a:close/>
                  <a:moveTo>
                    <a:pt x="5" y="722"/>
                  </a:moveTo>
                  <a:lnTo>
                    <a:pt x="5" y="745"/>
                  </a:lnTo>
                  <a:lnTo>
                    <a:pt x="0" y="745"/>
                  </a:lnTo>
                  <a:lnTo>
                    <a:pt x="0" y="722"/>
                  </a:lnTo>
                  <a:lnTo>
                    <a:pt x="5" y="722"/>
                  </a:lnTo>
                  <a:close/>
                  <a:moveTo>
                    <a:pt x="5" y="763"/>
                  </a:moveTo>
                  <a:lnTo>
                    <a:pt x="5" y="786"/>
                  </a:lnTo>
                  <a:lnTo>
                    <a:pt x="0" y="786"/>
                  </a:lnTo>
                  <a:lnTo>
                    <a:pt x="0" y="763"/>
                  </a:lnTo>
                  <a:lnTo>
                    <a:pt x="5" y="763"/>
                  </a:lnTo>
                  <a:close/>
                  <a:moveTo>
                    <a:pt x="5" y="803"/>
                  </a:moveTo>
                  <a:lnTo>
                    <a:pt x="5" y="826"/>
                  </a:lnTo>
                  <a:lnTo>
                    <a:pt x="0" y="826"/>
                  </a:lnTo>
                  <a:lnTo>
                    <a:pt x="0" y="803"/>
                  </a:lnTo>
                  <a:lnTo>
                    <a:pt x="5" y="803"/>
                  </a:lnTo>
                  <a:close/>
                  <a:moveTo>
                    <a:pt x="5" y="843"/>
                  </a:moveTo>
                  <a:lnTo>
                    <a:pt x="5" y="866"/>
                  </a:lnTo>
                  <a:lnTo>
                    <a:pt x="0" y="866"/>
                  </a:lnTo>
                  <a:lnTo>
                    <a:pt x="0" y="843"/>
                  </a:lnTo>
                  <a:lnTo>
                    <a:pt x="5" y="843"/>
                  </a:lnTo>
                  <a:close/>
                  <a:moveTo>
                    <a:pt x="5" y="883"/>
                  </a:moveTo>
                  <a:lnTo>
                    <a:pt x="5" y="906"/>
                  </a:lnTo>
                  <a:lnTo>
                    <a:pt x="0" y="906"/>
                  </a:lnTo>
                  <a:lnTo>
                    <a:pt x="0" y="883"/>
                  </a:lnTo>
                  <a:lnTo>
                    <a:pt x="5" y="883"/>
                  </a:lnTo>
                  <a:close/>
                  <a:moveTo>
                    <a:pt x="5" y="923"/>
                  </a:moveTo>
                  <a:lnTo>
                    <a:pt x="5" y="946"/>
                  </a:lnTo>
                  <a:lnTo>
                    <a:pt x="0" y="946"/>
                  </a:lnTo>
                  <a:lnTo>
                    <a:pt x="0" y="923"/>
                  </a:lnTo>
                  <a:lnTo>
                    <a:pt x="5" y="923"/>
                  </a:lnTo>
                  <a:close/>
                  <a:moveTo>
                    <a:pt x="5" y="963"/>
                  </a:moveTo>
                  <a:lnTo>
                    <a:pt x="5" y="986"/>
                  </a:lnTo>
                  <a:lnTo>
                    <a:pt x="0" y="986"/>
                  </a:lnTo>
                  <a:lnTo>
                    <a:pt x="0" y="963"/>
                  </a:lnTo>
                  <a:lnTo>
                    <a:pt x="5" y="963"/>
                  </a:lnTo>
                  <a:close/>
                  <a:moveTo>
                    <a:pt x="5" y="1004"/>
                  </a:moveTo>
                  <a:lnTo>
                    <a:pt x="5" y="1027"/>
                  </a:lnTo>
                  <a:lnTo>
                    <a:pt x="0" y="1027"/>
                  </a:lnTo>
                  <a:lnTo>
                    <a:pt x="0" y="1004"/>
                  </a:lnTo>
                  <a:lnTo>
                    <a:pt x="5" y="1004"/>
                  </a:lnTo>
                  <a:close/>
                  <a:moveTo>
                    <a:pt x="5" y="1044"/>
                  </a:moveTo>
                  <a:lnTo>
                    <a:pt x="5" y="1067"/>
                  </a:lnTo>
                  <a:lnTo>
                    <a:pt x="0" y="1067"/>
                  </a:lnTo>
                  <a:lnTo>
                    <a:pt x="0" y="1044"/>
                  </a:lnTo>
                  <a:lnTo>
                    <a:pt x="5" y="1044"/>
                  </a:lnTo>
                  <a:close/>
                  <a:moveTo>
                    <a:pt x="5" y="1084"/>
                  </a:moveTo>
                  <a:lnTo>
                    <a:pt x="5" y="1107"/>
                  </a:lnTo>
                  <a:lnTo>
                    <a:pt x="0" y="1107"/>
                  </a:lnTo>
                  <a:lnTo>
                    <a:pt x="0" y="1084"/>
                  </a:lnTo>
                  <a:lnTo>
                    <a:pt x="5" y="1084"/>
                  </a:lnTo>
                  <a:close/>
                  <a:moveTo>
                    <a:pt x="5" y="1124"/>
                  </a:moveTo>
                  <a:lnTo>
                    <a:pt x="5" y="1147"/>
                  </a:lnTo>
                  <a:lnTo>
                    <a:pt x="0" y="1147"/>
                  </a:lnTo>
                  <a:lnTo>
                    <a:pt x="0" y="1124"/>
                  </a:lnTo>
                  <a:lnTo>
                    <a:pt x="5" y="1124"/>
                  </a:lnTo>
                  <a:close/>
                  <a:moveTo>
                    <a:pt x="5" y="1164"/>
                  </a:moveTo>
                  <a:lnTo>
                    <a:pt x="5" y="1187"/>
                  </a:lnTo>
                  <a:lnTo>
                    <a:pt x="0" y="1187"/>
                  </a:lnTo>
                  <a:lnTo>
                    <a:pt x="0" y="1164"/>
                  </a:lnTo>
                  <a:lnTo>
                    <a:pt x="5" y="1164"/>
                  </a:lnTo>
                  <a:close/>
                  <a:moveTo>
                    <a:pt x="5" y="1204"/>
                  </a:moveTo>
                  <a:lnTo>
                    <a:pt x="5" y="1227"/>
                  </a:lnTo>
                  <a:lnTo>
                    <a:pt x="0" y="1227"/>
                  </a:lnTo>
                  <a:lnTo>
                    <a:pt x="0" y="1204"/>
                  </a:lnTo>
                  <a:lnTo>
                    <a:pt x="5" y="1204"/>
                  </a:lnTo>
                  <a:close/>
                  <a:moveTo>
                    <a:pt x="5" y="1245"/>
                  </a:moveTo>
                  <a:lnTo>
                    <a:pt x="5" y="1267"/>
                  </a:lnTo>
                  <a:lnTo>
                    <a:pt x="0" y="1267"/>
                  </a:lnTo>
                  <a:lnTo>
                    <a:pt x="0" y="1245"/>
                  </a:lnTo>
                  <a:lnTo>
                    <a:pt x="5" y="1245"/>
                  </a:lnTo>
                  <a:close/>
                  <a:moveTo>
                    <a:pt x="5" y="1285"/>
                  </a:moveTo>
                  <a:lnTo>
                    <a:pt x="5" y="1308"/>
                  </a:lnTo>
                  <a:lnTo>
                    <a:pt x="0" y="1308"/>
                  </a:lnTo>
                  <a:lnTo>
                    <a:pt x="0" y="1285"/>
                  </a:lnTo>
                  <a:lnTo>
                    <a:pt x="5" y="1285"/>
                  </a:lnTo>
                  <a:close/>
                  <a:moveTo>
                    <a:pt x="5" y="1325"/>
                  </a:moveTo>
                  <a:lnTo>
                    <a:pt x="5" y="1348"/>
                  </a:lnTo>
                  <a:lnTo>
                    <a:pt x="0" y="1348"/>
                  </a:lnTo>
                  <a:lnTo>
                    <a:pt x="0" y="1325"/>
                  </a:lnTo>
                  <a:lnTo>
                    <a:pt x="5" y="1325"/>
                  </a:lnTo>
                  <a:close/>
                  <a:moveTo>
                    <a:pt x="5" y="1365"/>
                  </a:moveTo>
                  <a:lnTo>
                    <a:pt x="5" y="1388"/>
                  </a:lnTo>
                  <a:lnTo>
                    <a:pt x="0" y="1388"/>
                  </a:lnTo>
                  <a:lnTo>
                    <a:pt x="0" y="1365"/>
                  </a:lnTo>
                  <a:lnTo>
                    <a:pt x="5" y="1365"/>
                  </a:lnTo>
                  <a:close/>
                  <a:moveTo>
                    <a:pt x="5" y="1405"/>
                  </a:moveTo>
                  <a:lnTo>
                    <a:pt x="5" y="1428"/>
                  </a:lnTo>
                  <a:lnTo>
                    <a:pt x="0" y="1428"/>
                  </a:lnTo>
                  <a:lnTo>
                    <a:pt x="0" y="1405"/>
                  </a:lnTo>
                  <a:lnTo>
                    <a:pt x="5" y="1405"/>
                  </a:lnTo>
                  <a:close/>
                  <a:moveTo>
                    <a:pt x="5" y="1445"/>
                  </a:moveTo>
                  <a:lnTo>
                    <a:pt x="5" y="1468"/>
                  </a:lnTo>
                  <a:lnTo>
                    <a:pt x="0" y="1468"/>
                  </a:lnTo>
                  <a:lnTo>
                    <a:pt x="0" y="1445"/>
                  </a:lnTo>
                  <a:lnTo>
                    <a:pt x="5" y="1445"/>
                  </a:lnTo>
                  <a:close/>
                  <a:moveTo>
                    <a:pt x="5" y="1485"/>
                  </a:moveTo>
                  <a:lnTo>
                    <a:pt x="5" y="1508"/>
                  </a:lnTo>
                  <a:lnTo>
                    <a:pt x="0" y="1508"/>
                  </a:lnTo>
                  <a:lnTo>
                    <a:pt x="0" y="1485"/>
                  </a:lnTo>
                  <a:lnTo>
                    <a:pt x="5" y="1485"/>
                  </a:lnTo>
                  <a:close/>
                  <a:moveTo>
                    <a:pt x="5" y="1526"/>
                  </a:moveTo>
                  <a:lnTo>
                    <a:pt x="5" y="1549"/>
                  </a:lnTo>
                  <a:lnTo>
                    <a:pt x="0" y="1549"/>
                  </a:lnTo>
                  <a:lnTo>
                    <a:pt x="0" y="1526"/>
                  </a:lnTo>
                  <a:lnTo>
                    <a:pt x="5" y="1526"/>
                  </a:lnTo>
                  <a:close/>
                  <a:moveTo>
                    <a:pt x="5" y="1566"/>
                  </a:moveTo>
                  <a:lnTo>
                    <a:pt x="5" y="1589"/>
                  </a:lnTo>
                  <a:lnTo>
                    <a:pt x="0" y="1589"/>
                  </a:lnTo>
                  <a:lnTo>
                    <a:pt x="0" y="1566"/>
                  </a:lnTo>
                  <a:lnTo>
                    <a:pt x="5" y="1566"/>
                  </a:lnTo>
                  <a:close/>
                  <a:moveTo>
                    <a:pt x="5" y="1606"/>
                  </a:moveTo>
                  <a:lnTo>
                    <a:pt x="5" y="1629"/>
                  </a:lnTo>
                  <a:lnTo>
                    <a:pt x="0" y="1629"/>
                  </a:lnTo>
                  <a:lnTo>
                    <a:pt x="0" y="1606"/>
                  </a:lnTo>
                  <a:lnTo>
                    <a:pt x="5" y="1606"/>
                  </a:lnTo>
                  <a:close/>
                  <a:moveTo>
                    <a:pt x="5" y="1646"/>
                  </a:moveTo>
                  <a:lnTo>
                    <a:pt x="5" y="1669"/>
                  </a:lnTo>
                  <a:lnTo>
                    <a:pt x="0" y="1669"/>
                  </a:lnTo>
                  <a:lnTo>
                    <a:pt x="0" y="1646"/>
                  </a:lnTo>
                  <a:lnTo>
                    <a:pt x="5" y="1646"/>
                  </a:lnTo>
                  <a:close/>
                  <a:moveTo>
                    <a:pt x="5" y="1686"/>
                  </a:moveTo>
                  <a:lnTo>
                    <a:pt x="5" y="1709"/>
                  </a:lnTo>
                  <a:lnTo>
                    <a:pt x="0" y="1709"/>
                  </a:lnTo>
                  <a:lnTo>
                    <a:pt x="0" y="1686"/>
                  </a:lnTo>
                  <a:lnTo>
                    <a:pt x="5" y="1686"/>
                  </a:lnTo>
                  <a:close/>
                  <a:moveTo>
                    <a:pt x="5" y="1726"/>
                  </a:moveTo>
                  <a:lnTo>
                    <a:pt x="5" y="1749"/>
                  </a:lnTo>
                  <a:lnTo>
                    <a:pt x="0" y="1749"/>
                  </a:lnTo>
                  <a:lnTo>
                    <a:pt x="0" y="1726"/>
                  </a:lnTo>
                  <a:lnTo>
                    <a:pt x="5" y="1726"/>
                  </a:lnTo>
                  <a:close/>
                  <a:moveTo>
                    <a:pt x="5" y="1767"/>
                  </a:moveTo>
                  <a:lnTo>
                    <a:pt x="5" y="1790"/>
                  </a:lnTo>
                  <a:lnTo>
                    <a:pt x="0" y="1790"/>
                  </a:lnTo>
                  <a:lnTo>
                    <a:pt x="0" y="1767"/>
                  </a:lnTo>
                  <a:lnTo>
                    <a:pt x="5" y="1767"/>
                  </a:lnTo>
                  <a:close/>
                  <a:moveTo>
                    <a:pt x="5" y="1807"/>
                  </a:moveTo>
                  <a:lnTo>
                    <a:pt x="5" y="1830"/>
                  </a:lnTo>
                  <a:lnTo>
                    <a:pt x="0" y="1830"/>
                  </a:lnTo>
                  <a:lnTo>
                    <a:pt x="0" y="1807"/>
                  </a:lnTo>
                  <a:lnTo>
                    <a:pt x="5" y="1807"/>
                  </a:lnTo>
                  <a:close/>
                  <a:moveTo>
                    <a:pt x="5" y="1847"/>
                  </a:moveTo>
                  <a:lnTo>
                    <a:pt x="5" y="1870"/>
                  </a:lnTo>
                  <a:lnTo>
                    <a:pt x="0" y="1870"/>
                  </a:lnTo>
                  <a:lnTo>
                    <a:pt x="0" y="1847"/>
                  </a:lnTo>
                  <a:lnTo>
                    <a:pt x="5" y="1847"/>
                  </a:lnTo>
                  <a:close/>
                  <a:moveTo>
                    <a:pt x="5" y="1887"/>
                  </a:moveTo>
                  <a:lnTo>
                    <a:pt x="5" y="1910"/>
                  </a:lnTo>
                  <a:lnTo>
                    <a:pt x="0" y="1910"/>
                  </a:lnTo>
                  <a:lnTo>
                    <a:pt x="0" y="1887"/>
                  </a:lnTo>
                  <a:lnTo>
                    <a:pt x="5" y="1887"/>
                  </a:lnTo>
                  <a:close/>
                  <a:moveTo>
                    <a:pt x="5" y="1927"/>
                  </a:moveTo>
                  <a:lnTo>
                    <a:pt x="5" y="1950"/>
                  </a:lnTo>
                  <a:lnTo>
                    <a:pt x="0" y="1950"/>
                  </a:lnTo>
                  <a:lnTo>
                    <a:pt x="0" y="1927"/>
                  </a:lnTo>
                  <a:lnTo>
                    <a:pt x="5" y="1927"/>
                  </a:lnTo>
                  <a:close/>
                  <a:moveTo>
                    <a:pt x="5" y="1967"/>
                  </a:moveTo>
                  <a:lnTo>
                    <a:pt x="5" y="1990"/>
                  </a:lnTo>
                  <a:lnTo>
                    <a:pt x="0" y="1990"/>
                  </a:lnTo>
                  <a:lnTo>
                    <a:pt x="0" y="1967"/>
                  </a:lnTo>
                  <a:lnTo>
                    <a:pt x="5" y="1967"/>
                  </a:lnTo>
                  <a:close/>
                  <a:moveTo>
                    <a:pt x="5" y="2008"/>
                  </a:moveTo>
                  <a:lnTo>
                    <a:pt x="5" y="2031"/>
                  </a:lnTo>
                  <a:lnTo>
                    <a:pt x="0" y="2031"/>
                  </a:lnTo>
                  <a:lnTo>
                    <a:pt x="0" y="2008"/>
                  </a:lnTo>
                  <a:lnTo>
                    <a:pt x="5" y="2008"/>
                  </a:lnTo>
                  <a:close/>
                  <a:moveTo>
                    <a:pt x="5" y="2048"/>
                  </a:moveTo>
                  <a:lnTo>
                    <a:pt x="5" y="2071"/>
                  </a:lnTo>
                  <a:lnTo>
                    <a:pt x="0" y="2071"/>
                  </a:lnTo>
                  <a:lnTo>
                    <a:pt x="0" y="2048"/>
                  </a:lnTo>
                  <a:lnTo>
                    <a:pt x="5" y="2048"/>
                  </a:lnTo>
                  <a:close/>
                  <a:moveTo>
                    <a:pt x="5" y="2088"/>
                  </a:moveTo>
                  <a:lnTo>
                    <a:pt x="5" y="2111"/>
                  </a:lnTo>
                  <a:lnTo>
                    <a:pt x="0" y="2111"/>
                  </a:lnTo>
                  <a:lnTo>
                    <a:pt x="0" y="2088"/>
                  </a:lnTo>
                  <a:lnTo>
                    <a:pt x="5" y="2088"/>
                  </a:lnTo>
                  <a:close/>
                  <a:moveTo>
                    <a:pt x="5" y="2128"/>
                  </a:moveTo>
                  <a:lnTo>
                    <a:pt x="5" y="2151"/>
                  </a:lnTo>
                  <a:lnTo>
                    <a:pt x="0" y="2151"/>
                  </a:lnTo>
                  <a:lnTo>
                    <a:pt x="0" y="2128"/>
                  </a:lnTo>
                  <a:lnTo>
                    <a:pt x="5" y="2128"/>
                  </a:lnTo>
                  <a:close/>
                  <a:moveTo>
                    <a:pt x="5" y="2168"/>
                  </a:moveTo>
                  <a:lnTo>
                    <a:pt x="5" y="2191"/>
                  </a:lnTo>
                  <a:lnTo>
                    <a:pt x="0" y="2191"/>
                  </a:lnTo>
                  <a:lnTo>
                    <a:pt x="0" y="2168"/>
                  </a:lnTo>
                  <a:lnTo>
                    <a:pt x="5" y="2168"/>
                  </a:lnTo>
                  <a:close/>
                  <a:moveTo>
                    <a:pt x="5" y="2208"/>
                  </a:moveTo>
                  <a:lnTo>
                    <a:pt x="5" y="2231"/>
                  </a:lnTo>
                  <a:lnTo>
                    <a:pt x="0" y="2231"/>
                  </a:lnTo>
                  <a:lnTo>
                    <a:pt x="0" y="2208"/>
                  </a:lnTo>
                  <a:lnTo>
                    <a:pt x="5" y="2208"/>
                  </a:lnTo>
                  <a:close/>
                  <a:moveTo>
                    <a:pt x="5" y="2249"/>
                  </a:moveTo>
                  <a:lnTo>
                    <a:pt x="5" y="2272"/>
                  </a:lnTo>
                  <a:lnTo>
                    <a:pt x="0" y="2272"/>
                  </a:lnTo>
                  <a:lnTo>
                    <a:pt x="0" y="2249"/>
                  </a:lnTo>
                  <a:lnTo>
                    <a:pt x="5" y="2249"/>
                  </a:lnTo>
                  <a:close/>
                  <a:moveTo>
                    <a:pt x="5" y="2289"/>
                  </a:moveTo>
                  <a:lnTo>
                    <a:pt x="5" y="2312"/>
                  </a:lnTo>
                  <a:lnTo>
                    <a:pt x="0" y="2312"/>
                  </a:lnTo>
                  <a:lnTo>
                    <a:pt x="0" y="2289"/>
                  </a:lnTo>
                  <a:lnTo>
                    <a:pt x="5" y="2289"/>
                  </a:lnTo>
                  <a:close/>
                  <a:moveTo>
                    <a:pt x="5" y="2329"/>
                  </a:moveTo>
                  <a:lnTo>
                    <a:pt x="5" y="2352"/>
                  </a:lnTo>
                  <a:lnTo>
                    <a:pt x="0" y="2352"/>
                  </a:lnTo>
                  <a:lnTo>
                    <a:pt x="0" y="2329"/>
                  </a:lnTo>
                  <a:lnTo>
                    <a:pt x="5" y="2329"/>
                  </a:lnTo>
                  <a:close/>
                  <a:moveTo>
                    <a:pt x="5" y="2369"/>
                  </a:moveTo>
                  <a:lnTo>
                    <a:pt x="5" y="2392"/>
                  </a:lnTo>
                  <a:lnTo>
                    <a:pt x="0" y="2392"/>
                  </a:lnTo>
                  <a:lnTo>
                    <a:pt x="0" y="2369"/>
                  </a:lnTo>
                  <a:lnTo>
                    <a:pt x="5" y="2369"/>
                  </a:lnTo>
                  <a:close/>
                  <a:moveTo>
                    <a:pt x="5" y="2409"/>
                  </a:moveTo>
                  <a:lnTo>
                    <a:pt x="5" y="2432"/>
                  </a:lnTo>
                  <a:lnTo>
                    <a:pt x="0" y="2432"/>
                  </a:lnTo>
                  <a:lnTo>
                    <a:pt x="0" y="2409"/>
                  </a:lnTo>
                  <a:lnTo>
                    <a:pt x="5" y="2409"/>
                  </a:lnTo>
                  <a:close/>
                  <a:moveTo>
                    <a:pt x="5" y="2449"/>
                  </a:moveTo>
                  <a:lnTo>
                    <a:pt x="5" y="2472"/>
                  </a:lnTo>
                  <a:lnTo>
                    <a:pt x="0" y="2472"/>
                  </a:lnTo>
                  <a:lnTo>
                    <a:pt x="0" y="2449"/>
                  </a:lnTo>
                  <a:lnTo>
                    <a:pt x="5" y="2449"/>
                  </a:lnTo>
                  <a:close/>
                  <a:moveTo>
                    <a:pt x="5" y="2490"/>
                  </a:moveTo>
                  <a:lnTo>
                    <a:pt x="5" y="2512"/>
                  </a:lnTo>
                  <a:lnTo>
                    <a:pt x="0" y="2512"/>
                  </a:lnTo>
                  <a:lnTo>
                    <a:pt x="0" y="2490"/>
                  </a:lnTo>
                  <a:lnTo>
                    <a:pt x="5" y="2490"/>
                  </a:lnTo>
                  <a:close/>
                  <a:moveTo>
                    <a:pt x="5" y="2530"/>
                  </a:moveTo>
                  <a:lnTo>
                    <a:pt x="5" y="2553"/>
                  </a:lnTo>
                  <a:lnTo>
                    <a:pt x="0" y="2553"/>
                  </a:lnTo>
                  <a:lnTo>
                    <a:pt x="0" y="2530"/>
                  </a:lnTo>
                  <a:lnTo>
                    <a:pt x="5" y="2530"/>
                  </a:lnTo>
                  <a:close/>
                  <a:moveTo>
                    <a:pt x="5" y="2570"/>
                  </a:moveTo>
                  <a:lnTo>
                    <a:pt x="5" y="2593"/>
                  </a:lnTo>
                  <a:lnTo>
                    <a:pt x="0" y="2593"/>
                  </a:lnTo>
                  <a:lnTo>
                    <a:pt x="0" y="2570"/>
                  </a:lnTo>
                  <a:lnTo>
                    <a:pt x="5" y="2570"/>
                  </a:lnTo>
                  <a:close/>
                  <a:moveTo>
                    <a:pt x="5" y="2610"/>
                  </a:moveTo>
                  <a:lnTo>
                    <a:pt x="5" y="2633"/>
                  </a:lnTo>
                  <a:lnTo>
                    <a:pt x="0" y="2633"/>
                  </a:lnTo>
                  <a:lnTo>
                    <a:pt x="0" y="2610"/>
                  </a:lnTo>
                  <a:lnTo>
                    <a:pt x="5" y="2610"/>
                  </a:lnTo>
                  <a:close/>
                  <a:moveTo>
                    <a:pt x="5" y="2650"/>
                  </a:moveTo>
                  <a:lnTo>
                    <a:pt x="5" y="2662"/>
                  </a:lnTo>
                  <a:lnTo>
                    <a:pt x="0" y="2662"/>
                  </a:lnTo>
                  <a:lnTo>
                    <a:pt x="0" y="2650"/>
                  </a:lnTo>
                  <a:lnTo>
                    <a:pt x="5" y="2650"/>
                  </a:lnTo>
                  <a:close/>
                </a:path>
              </a:pathLst>
            </a:custGeom>
            <a:solidFill>
              <a:srgbClr val="002040"/>
            </a:solidFill>
            <a:ln w="1" cap="flat">
              <a:solidFill>
                <a:srgbClr val="00204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8"/>
            <p:cNvSpPr>
              <a:spLocks noEditPoints="1"/>
            </p:cNvSpPr>
            <p:nvPr/>
          </p:nvSpPr>
          <p:spPr bwMode="auto">
            <a:xfrm>
              <a:off x="4324330" y="1852607"/>
              <a:ext cx="4676770" cy="4235445"/>
            </a:xfrm>
            <a:custGeom>
              <a:avLst/>
              <a:gdLst>
                <a:gd name="T0" fmla="*/ 0 w 24592"/>
                <a:gd name="T1" fmla="*/ 4554 h 22320"/>
                <a:gd name="T2" fmla="*/ 4564 w 24592"/>
                <a:gd name="T3" fmla="*/ 0 h 22320"/>
                <a:gd name="T4" fmla="*/ 4672206 w 24592"/>
                <a:gd name="T5" fmla="*/ 0 h 22320"/>
                <a:gd name="T6" fmla="*/ 4676770 w 24592"/>
                <a:gd name="T7" fmla="*/ 4554 h 22320"/>
                <a:gd name="T8" fmla="*/ 4676770 w 24592"/>
                <a:gd name="T9" fmla="*/ 4230891 h 22320"/>
                <a:gd name="T10" fmla="*/ 4672206 w 24592"/>
                <a:gd name="T11" fmla="*/ 4235445 h 22320"/>
                <a:gd name="T12" fmla="*/ 4564 w 24592"/>
                <a:gd name="T13" fmla="*/ 4235445 h 22320"/>
                <a:gd name="T14" fmla="*/ 0 w 24592"/>
                <a:gd name="T15" fmla="*/ 4230891 h 22320"/>
                <a:gd name="T16" fmla="*/ 0 w 24592"/>
                <a:gd name="T17" fmla="*/ 4554 h 22320"/>
                <a:gd name="T18" fmla="*/ 9128 w 24592"/>
                <a:gd name="T19" fmla="*/ 4230891 h 22320"/>
                <a:gd name="T20" fmla="*/ 4564 w 24592"/>
                <a:gd name="T21" fmla="*/ 4226337 h 22320"/>
                <a:gd name="T22" fmla="*/ 4672206 w 24592"/>
                <a:gd name="T23" fmla="*/ 4226337 h 22320"/>
                <a:gd name="T24" fmla="*/ 4667642 w 24592"/>
                <a:gd name="T25" fmla="*/ 4230891 h 22320"/>
                <a:gd name="T26" fmla="*/ 4667642 w 24592"/>
                <a:gd name="T27" fmla="*/ 4554 h 22320"/>
                <a:gd name="T28" fmla="*/ 4672206 w 24592"/>
                <a:gd name="T29" fmla="*/ 9108 h 22320"/>
                <a:gd name="T30" fmla="*/ 4564 w 24592"/>
                <a:gd name="T31" fmla="*/ 9108 h 22320"/>
                <a:gd name="T32" fmla="*/ 9128 w 24592"/>
                <a:gd name="T33" fmla="*/ 4554 h 22320"/>
                <a:gd name="T34" fmla="*/ 9128 w 24592"/>
                <a:gd name="T35" fmla="*/ 4230891 h 223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592" h="2232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4568" y="0"/>
                  </a:lnTo>
                  <a:cubicBezTo>
                    <a:pt x="24582" y="0"/>
                    <a:pt x="24592" y="11"/>
                    <a:pt x="24592" y="24"/>
                  </a:cubicBezTo>
                  <a:lnTo>
                    <a:pt x="24592" y="22296"/>
                  </a:lnTo>
                  <a:cubicBezTo>
                    <a:pt x="24592" y="22310"/>
                    <a:pt x="24582" y="22320"/>
                    <a:pt x="24568" y="22320"/>
                  </a:cubicBezTo>
                  <a:lnTo>
                    <a:pt x="24" y="22320"/>
                  </a:lnTo>
                  <a:cubicBezTo>
                    <a:pt x="11" y="22320"/>
                    <a:pt x="0" y="22310"/>
                    <a:pt x="0" y="22296"/>
                  </a:cubicBezTo>
                  <a:lnTo>
                    <a:pt x="0" y="24"/>
                  </a:lnTo>
                  <a:close/>
                  <a:moveTo>
                    <a:pt x="48" y="22296"/>
                  </a:moveTo>
                  <a:lnTo>
                    <a:pt x="24" y="22272"/>
                  </a:lnTo>
                  <a:lnTo>
                    <a:pt x="24568" y="22272"/>
                  </a:lnTo>
                  <a:lnTo>
                    <a:pt x="24544" y="22296"/>
                  </a:lnTo>
                  <a:lnTo>
                    <a:pt x="24544" y="24"/>
                  </a:lnTo>
                  <a:lnTo>
                    <a:pt x="2456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22296"/>
                  </a:lnTo>
                  <a:close/>
                </a:path>
              </a:pathLst>
            </a:custGeom>
            <a:solidFill>
              <a:srgbClr val="D9D9D9"/>
            </a:solidFill>
            <a:ln w="1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4324330" y="1857369"/>
              <a:ext cx="9525" cy="4225920"/>
            </a:xfrm>
            <a:prstGeom prst="rect">
              <a:avLst/>
            </a:prstGeom>
            <a:solidFill>
              <a:srgbClr val="86888F"/>
            </a:solidFill>
            <a:ln w="1">
              <a:solidFill>
                <a:srgbClr val="86888F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30738" name="Freeform 18"/>
            <p:cNvSpPr>
              <a:spLocks noEditPoints="1"/>
            </p:cNvSpPr>
            <p:nvPr/>
          </p:nvSpPr>
          <p:spPr bwMode="auto">
            <a:xfrm>
              <a:off x="4265593" y="1852607"/>
              <a:ext cx="63500" cy="4235445"/>
            </a:xfrm>
            <a:custGeom>
              <a:avLst/>
              <a:gdLst>
                <a:gd name="T0" fmla="*/ 0 w 40"/>
                <a:gd name="T1" fmla="*/ 4225920 h 2668"/>
                <a:gd name="T2" fmla="*/ 63500 w 40"/>
                <a:gd name="T3" fmla="*/ 4225920 h 2668"/>
                <a:gd name="T4" fmla="*/ 63500 w 40"/>
                <a:gd name="T5" fmla="*/ 4235445 h 2668"/>
                <a:gd name="T6" fmla="*/ 0 w 40"/>
                <a:gd name="T7" fmla="*/ 4235445 h 2668"/>
                <a:gd name="T8" fmla="*/ 0 w 40"/>
                <a:gd name="T9" fmla="*/ 4225920 h 2668"/>
                <a:gd name="T10" fmla="*/ 0 w 40"/>
                <a:gd name="T11" fmla="*/ 3756021 h 2668"/>
                <a:gd name="T12" fmla="*/ 63500 w 40"/>
                <a:gd name="T13" fmla="*/ 3756021 h 2668"/>
                <a:gd name="T14" fmla="*/ 63500 w 40"/>
                <a:gd name="T15" fmla="*/ 3765546 h 2668"/>
                <a:gd name="T16" fmla="*/ 0 w 40"/>
                <a:gd name="T17" fmla="*/ 3765546 h 2668"/>
                <a:gd name="T18" fmla="*/ 0 w 40"/>
                <a:gd name="T19" fmla="*/ 3756021 h 2668"/>
                <a:gd name="T20" fmla="*/ 0 w 40"/>
                <a:gd name="T21" fmla="*/ 3286121 h 2668"/>
                <a:gd name="T22" fmla="*/ 63500 w 40"/>
                <a:gd name="T23" fmla="*/ 3286121 h 2668"/>
                <a:gd name="T24" fmla="*/ 63500 w 40"/>
                <a:gd name="T25" fmla="*/ 3295646 h 2668"/>
                <a:gd name="T26" fmla="*/ 0 w 40"/>
                <a:gd name="T27" fmla="*/ 3295646 h 2668"/>
                <a:gd name="T28" fmla="*/ 0 w 40"/>
                <a:gd name="T29" fmla="*/ 3286121 h 2668"/>
                <a:gd name="T30" fmla="*/ 0 w 40"/>
                <a:gd name="T31" fmla="*/ 2816222 h 2668"/>
                <a:gd name="T32" fmla="*/ 63500 w 40"/>
                <a:gd name="T33" fmla="*/ 2816222 h 2668"/>
                <a:gd name="T34" fmla="*/ 63500 w 40"/>
                <a:gd name="T35" fmla="*/ 2825747 h 2668"/>
                <a:gd name="T36" fmla="*/ 0 w 40"/>
                <a:gd name="T37" fmla="*/ 2825747 h 2668"/>
                <a:gd name="T38" fmla="*/ 0 w 40"/>
                <a:gd name="T39" fmla="*/ 2816222 h 2668"/>
                <a:gd name="T40" fmla="*/ 0 w 40"/>
                <a:gd name="T41" fmla="*/ 2347910 h 2668"/>
                <a:gd name="T42" fmla="*/ 63500 w 40"/>
                <a:gd name="T43" fmla="*/ 2347910 h 2668"/>
                <a:gd name="T44" fmla="*/ 63500 w 40"/>
                <a:gd name="T45" fmla="*/ 2357435 h 2668"/>
                <a:gd name="T46" fmla="*/ 0 w 40"/>
                <a:gd name="T47" fmla="*/ 2357435 h 2668"/>
                <a:gd name="T48" fmla="*/ 0 w 40"/>
                <a:gd name="T49" fmla="*/ 2347910 h 2668"/>
                <a:gd name="T50" fmla="*/ 0 w 40"/>
                <a:gd name="T51" fmla="*/ 1878010 h 2668"/>
                <a:gd name="T52" fmla="*/ 63500 w 40"/>
                <a:gd name="T53" fmla="*/ 1878010 h 2668"/>
                <a:gd name="T54" fmla="*/ 63500 w 40"/>
                <a:gd name="T55" fmla="*/ 1885948 h 2668"/>
                <a:gd name="T56" fmla="*/ 0 w 40"/>
                <a:gd name="T57" fmla="*/ 1885948 h 2668"/>
                <a:gd name="T58" fmla="*/ 0 w 40"/>
                <a:gd name="T59" fmla="*/ 1878010 h 2668"/>
                <a:gd name="T60" fmla="*/ 0 w 40"/>
                <a:gd name="T61" fmla="*/ 1408111 h 2668"/>
                <a:gd name="T62" fmla="*/ 63500 w 40"/>
                <a:gd name="T63" fmla="*/ 1408111 h 2668"/>
                <a:gd name="T64" fmla="*/ 63500 w 40"/>
                <a:gd name="T65" fmla="*/ 1417636 h 2668"/>
                <a:gd name="T66" fmla="*/ 0 w 40"/>
                <a:gd name="T67" fmla="*/ 1417636 h 2668"/>
                <a:gd name="T68" fmla="*/ 0 w 40"/>
                <a:gd name="T69" fmla="*/ 1408111 h 2668"/>
                <a:gd name="T70" fmla="*/ 0 w 40"/>
                <a:gd name="T71" fmla="*/ 939799 h 2668"/>
                <a:gd name="T72" fmla="*/ 63500 w 40"/>
                <a:gd name="T73" fmla="*/ 939799 h 2668"/>
                <a:gd name="T74" fmla="*/ 63500 w 40"/>
                <a:gd name="T75" fmla="*/ 947736 h 2668"/>
                <a:gd name="T76" fmla="*/ 0 w 40"/>
                <a:gd name="T77" fmla="*/ 947736 h 2668"/>
                <a:gd name="T78" fmla="*/ 0 w 40"/>
                <a:gd name="T79" fmla="*/ 939799 h 2668"/>
                <a:gd name="T80" fmla="*/ 0 w 40"/>
                <a:gd name="T81" fmla="*/ 468312 h 2668"/>
                <a:gd name="T82" fmla="*/ 63500 w 40"/>
                <a:gd name="T83" fmla="*/ 468312 h 2668"/>
                <a:gd name="T84" fmla="*/ 63500 w 40"/>
                <a:gd name="T85" fmla="*/ 477837 h 2668"/>
                <a:gd name="T86" fmla="*/ 0 w 40"/>
                <a:gd name="T87" fmla="*/ 477837 h 2668"/>
                <a:gd name="T88" fmla="*/ 0 w 40"/>
                <a:gd name="T89" fmla="*/ 468312 h 2668"/>
                <a:gd name="T90" fmla="*/ 0 w 40"/>
                <a:gd name="T91" fmla="*/ 0 h 2668"/>
                <a:gd name="T92" fmla="*/ 63500 w 40"/>
                <a:gd name="T93" fmla="*/ 0 h 2668"/>
                <a:gd name="T94" fmla="*/ 63500 w 40"/>
                <a:gd name="T95" fmla="*/ 7937 h 2668"/>
                <a:gd name="T96" fmla="*/ 0 w 40"/>
                <a:gd name="T97" fmla="*/ 7937 h 2668"/>
                <a:gd name="T98" fmla="*/ 0 w 40"/>
                <a:gd name="T99" fmla="*/ 0 h 26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0" h="2668">
                  <a:moveTo>
                    <a:pt x="0" y="2662"/>
                  </a:moveTo>
                  <a:lnTo>
                    <a:pt x="40" y="2662"/>
                  </a:lnTo>
                  <a:lnTo>
                    <a:pt x="40" y="2668"/>
                  </a:lnTo>
                  <a:lnTo>
                    <a:pt x="0" y="2668"/>
                  </a:lnTo>
                  <a:lnTo>
                    <a:pt x="0" y="2662"/>
                  </a:lnTo>
                  <a:close/>
                  <a:moveTo>
                    <a:pt x="0" y="2366"/>
                  </a:moveTo>
                  <a:lnTo>
                    <a:pt x="40" y="2366"/>
                  </a:lnTo>
                  <a:lnTo>
                    <a:pt x="40" y="2372"/>
                  </a:lnTo>
                  <a:lnTo>
                    <a:pt x="0" y="2372"/>
                  </a:lnTo>
                  <a:lnTo>
                    <a:pt x="0" y="2366"/>
                  </a:lnTo>
                  <a:close/>
                  <a:moveTo>
                    <a:pt x="0" y="2070"/>
                  </a:moveTo>
                  <a:lnTo>
                    <a:pt x="40" y="2070"/>
                  </a:lnTo>
                  <a:lnTo>
                    <a:pt x="40" y="2076"/>
                  </a:lnTo>
                  <a:lnTo>
                    <a:pt x="0" y="2076"/>
                  </a:lnTo>
                  <a:lnTo>
                    <a:pt x="0" y="2070"/>
                  </a:lnTo>
                  <a:close/>
                  <a:moveTo>
                    <a:pt x="0" y="1774"/>
                  </a:moveTo>
                  <a:lnTo>
                    <a:pt x="40" y="1774"/>
                  </a:lnTo>
                  <a:lnTo>
                    <a:pt x="40" y="1780"/>
                  </a:lnTo>
                  <a:lnTo>
                    <a:pt x="0" y="1780"/>
                  </a:lnTo>
                  <a:lnTo>
                    <a:pt x="0" y="1774"/>
                  </a:lnTo>
                  <a:close/>
                  <a:moveTo>
                    <a:pt x="0" y="1479"/>
                  </a:moveTo>
                  <a:lnTo>
                    <a:pt x="40" y="1479"/>
                  </a:lnTo>
                  <a:lnTo>
                    <a:pt x="40" y="1485"/>
                  </a:lnTo>
                  <a:lnTo>
                    <a:pt x="0" y="1485"/>
                  </a:lnTo>
                  <a:lnTo>
                    <a:pt x="0" y="1479"/>
                  </a:lnTo>
                  <a:close/>
                  <a:moveTo>
                    <a:pt x="0" y="1183"/>
                  </a:moveTo>
                  <a:lnTo>
                    <a:pt x="40" y="1183"/>
                  </a:lnTo>
                  <a:lnTo>
                    <a:pt x="40" y="1188"/>
                  </a:lnTo>
                  <a:lnTo>
                    <a:pt x="0" y="1188"/>
                  </a:lnTo>
                  <a:lnTo>
                    <a:pt x="0" y="1183"/>
                  </a:lnTo>
                  <a:close/>
                  <a:moveTo>
                    <a:pt x="0" y="887"/>
                  </a:moveTo>
                  <a:lnTo>
                    <a:pt x="40" y="887"/>
                  </a:lnTo>
                  <a:lnTo>
                    <a:pt x="40" y="893"/>
                  </a:lnTo>
                  <a:lnTo>
                    <a:pt x="0" y="893"/>
                  </a:lnTo>
                  <a:lnTo>
                    <a:pt x="0" y="887"/>
                  </a:lnTo>
                  <a:close/>
                  <a:moveTo>
                    <a:pt x="0" y="592"/>
                  </a:moveTo>
                  <a:lnTo>
                    <a:pt x="40" y="592"/>
                  </a:lnTo>
                  <a:lnTo>
                    <a:pt x="40" y="597"/>
                  </a:lnTo>
                  <a:lnTo>
                    <a:pt x="0" y="597"/>
                  </a:lnTo>
                  <a:lnTo>
                    <a:pt x="0" y="592"/>
                  </a:lnTo>
                  <a:close/>
                  <a:moveTo>
                    <a:pt x="0" y="295"/>
                  </a:moveTo>
                  <a:lnTo>
                    <a:pt x="40" y="295"/>
                  </a:lnTo>
                  <a:lnTo>
                    <a:pt x="40" y="301"/>
                  </a:lnTo>
                  <a:lnTo>
                    <a:pt x="0" y="301"/>
                  </a:lnTo>
                  <a:lnTo>
                    <a:pt x="0" y="295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4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88F"/>
            </a:solidFill>
            <a:ln w="1" cap="flat">
              <a:solidFill>
                <a:srgbClr val="86888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4329093" y="6078526"/>
              <a:ext cx="4667245" cy="9525"/>
            </a:xfrm>
            <a:prstGeom prst="rect">
              <a:avLst/>
            </a:prstGeom>
            <a:solidFill>
              <a:srgbClr val="86888F"/>
            </a:solidFill>
            <a:ln w="1">
              <a:solidFill>
                <a:srgbClr val="86888F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4041756" y="5961052"/>
              <a:ext cx="1426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0</a:t>
              </a:r>
              <a:endParaRPr lang="en-US" altLang="en-US" sz="2000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927456" y="5492740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10</a:t>
              </a:r>
              <a:endParaRPr lang="en-US" altLang="en-US" sz="2000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3927456" y="5024428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20</a:t>
              </a:r>
              <a:endParaRPr lang="en-US" altLang="en-US" sz="2000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3927456" y="455294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30</a:t>
              </a:r>
              <a:endParaRPr lang="en-US" altLang="en-US" sz="2000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3927456" y="408304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40</a:t>
              </a:r>
              <a:endParaRPr lang="en-US" altLang="en-US" sz="2000"/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3927456" y="3613142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50</a:t>
              </a:r>
              <a:endParaRPr lang="en-US" altLang="en-US" sz="2000"/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3927456" y="3144830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60</a:t>
              </a:r>
              <a:endParaRPr lang="en-US" altLang="en-US" sz="2000"/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3927456" y="2676518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70</a:t>
              </a:r>
              <a:endParaRPr lang="en-US" altLang="en-US" sz="2000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3927456" y="220503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80</a:t>
              </a:r>
              <a:endParaRPr lang="en-US" altLang="en-US" sz="2000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3927456" y="1735132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90</a:t>
              </a:r>
              <a:endParaRPr lang="en-US" altLang="en-US" sz="2000"/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4396339" y="6202351"/>
              <a:ext cx="43994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AVG-Highly Cache-Sensitive</a:t>
              </a:r>
              <a:endParaRPr lang="en-US" altLang="en-US" sz="2000"/>
            </a:p>
          </p:txBody>
        </p:sp>
      </p:grpSp>
      <p:sp>
        <p:nvSpPr>
          <p:cNvPr id="30723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03350" y="927100"/>
            <a:ext cx="5905500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Does this ever Happen?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988" y="2981325"/>
            <a:ext cx="3638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Loose Round Robin with LRU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/>
              <a:t>Belady Optimal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Greedy Then Oldest with LRU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39975" y="1341438"/>
            <a:ext cx="374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Consider two simple schedulers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72038" y="2317750"/>
            <a:ext cx="717550" cy="3760788"/>
          </a:xfrm>
          <a:prstGeom prst="rect">
            <a:avLst/>
          </a:prstGeom>
          <a:solidFill>
            <a:srgbClr val="8E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589588" y="3506788"/>
            <a:ext cx="719137" cy="256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019925" y="4398963"/>
            <a:ext cx="719138" cy="1697037"/>
          </a:xfrm>
          <a:prstGeom prst="rect">
            <a:avLst/>
          </a:prstGeom>
          <a:solidFill>
            <a:srgbClr val="B9B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Rectangle 31"/>
          <p:cNvSpPr>
            <a:spLocks noChangeArrowheads="1"/>
          </p:cNvSpPr>
          <p:nvPr/>
        </p:nvSpPr>
        <p:spPr bwMode="auto">
          <a:xfrm rot="-5400000">
            <a:off x="3436938" y="3403600"/>
            <a:ext cx="67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MPKI</a:t>
            </a:r>
            <a:endParaRPr lang="en-US" altLang="en-US" sz="2000"/>
          </a:p>
        </p:txBody>
      </p:sp>
      <p:cxnSp>
        <p:nvCxnSpPr>
          <p:cNvPr id="2076" name="Straight Arrow Connector 2075"/>
          <p:cNvCxnSpPr>
            <a:cxnSpLocks noChangeShapeType="1"/>
          </p:cNvCxnSpPr>
          <p:nvPr/>
        </p:nvCxnSpPr>
        <p:spPr bwMode="auto">
          <a:xfrm flipV="1">
            <a:off x="7378700" y="3565525"/>
            <a:ext cx="0" cy="849313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61"/>
          <p:cNvCxnSpPr>
            <a:cxnSpLocks noChangeShapeType="1"/>
          </p:cNvCxnSpPr>
          <p:nvPr/>
        </p:nvCxnSpPr>
        <p:spPr bwMode="auto">
          <a:xfrm flipV="1">
            <a:off x="5948363" y="2305050"/>
            <a:ext cx="0" cy="12080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9" name="Straight Connector 2078"/>
          <p:cNvCxnSpPr>
            <a:cxnSpLocks noChangeShapeType="1"/>
          </p:cNvCxnSpPr>
          <p:nvPr/>
        </p:nvCxnSpPr>
        <p:spPr bwMode="auto">
          <a:xfrm>
            <a:off x="6308725" y="3521075"/>
            <a:ext cx="1503363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3" name="Chart 32"/>
          <p:cNvGraphicFramePr>
            <a:graphicFrameLocks noGrp="1"/>
          </p:cNvGraphicFramePr>
          <p:nvPr/>
        </p:nvGraphicFramePr>
        <p:xfrm>
          <a:off x="5621412" y="1658944"/>
          <a:ext cx="3522588" cy="265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74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3" grpId="0" animBg="1"/>
      <p:bldP spid="16" grpId="0" animBg="1"/>
      <p:bldP spid="205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27088" y="1089025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Key Idea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717550" y="1651000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Use the wavefront scheduler to </a:t>
            </a:r>
            <a:r>
              <a:rPr lang="en-CA" altLang="en-US" i="1">
                <a:latin typeface="Verdana" charset="0"/>
              </a:rPr>
              <a:t>shape</a:t>
            </a:r>
            <a:r>
              <a:rPr lang="en-CA" altLang="en-US">
                <a:latin typeface="Verdana" charset="0"/>
              </a:rPr>
              <a:t> the access pattern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5273675"/>
            <a:ext cx="1079500" cy="67627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latin typeface="+mn-lt"/>
                <a:ea typeface="+mn-ea"/>
              </a:rPr>
              <a:t>Memory System</a:t>
            </a:r>
            <a:endParaRPr lang="en-CA" dirty="0">
              <a:latin typeface="+mn-lt"/>
              <a:ea typeface="+mn-ea"/>
            </a:endParaRPr>
          </a:p>
        </p:txBody>
      </p:sp>
      <p:cxnSp>
        <p:nvCxnSpPr>
          <p:cNvPr id="6" name="Curved Connector 5"/>
          <p:cNvCxnSpPr>
            <a:cxnSpLocks noChangeShapeType="1"/>
          </p:cNvCxnSpPr>
          <p:nvPr/>
        </p:nvCxnSpPr>
        <p:spPr bwMode="auto">
          <a:xfrm rot="16200000" flipH="1">
            <a:off x="-357188" y="3243263"/>
            <a:ext cx="1431925" cy="36195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rot="16200000" flipH="1">
            <a:off x="1122363" y="3259137"/>
            <a:ext cx="1377950" cy="384175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03575" y="2595563"/>
            <a:ext cx="1223963" cy="730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 err="1">
                <a:latin typeface="+mn-lt"/>
                <a:ea typeface="+mn-ea"/>
              </a:rPr>
              <a:t>Wavefront</a:t>
            </a:r>
            <a:r>
              <a:rPr lang="en-CA" dirty="0">
                <a:latin typeface="+mn-lt"/>
                <a:ea typeface="+mn-ea"/>
              </a:rPr>
              <a:t> Scheduler</a:t>
            </a:r>
            <a:endParaRPr lang="en-CA" dirty="0">
              <a:latin typeface="+mn-lt"/>
              <a:ea typeface="+mn-ea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535488" y="1989138"/>
            <a:ext cx="36512" cy="47529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451725" y="2595563"/>
            <a:ext cx="1296988" cy="730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 err="1">
                <a:latin typeface="+mn-lt"/>
                <a:ea typeface="+mn-ea"/>
              </a:rPr>
              <a:t>Wavefront</a:t>
            </a:r>
            <a:r>
              <a:rPr lang="en-CA" dirty="0">
                <a:latin typeface="+mn-lt"/>
                <a:ea typeface="+mn-ea"/>
              </a:rPr>
              <a:t> Scheduler</a:t>
            </a:r>
            <a:endParaRPr lang="en-CA" dirty="0">
              <a:latin typeface="+mn-lt"/>
              <a:ea typeface="+mn-ea"/>
            </a:endParaRPr>
          </a:p>
        </p:txBody>
      </p:sp>
      <p:cxnSp>
        <p:nvCxnSpPr>
          <p:cNvPr id="20" name="Elbow Connector 19"/>
          <p:cNvCxnSpPr>
            <a:cxnSpLocks noChangeShapeType="1"/>
            <a:stCxn id="38" idx="3"/>
            <a:endCxn id="18" idx="3"/>
          </p:cNvCxnSpPr>
          <p:nvPr/>
        </p:nvCxnSpPr>
        <p:spPr bwMode="auto">
          <a:xfrm flipV="1">
            <a:off x="8675688" y="2960688"/>
            <a:ext cx="73025" cy="2506662"/>
          </a:xfrm>
          <a:prstGeom prst="bentConnector3">
            <a:avLst>
              <a:gd name="adj1" fmla="val 417463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41325" y="2005013"/>
            <a:ext cx="3843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Greedy then Oldest Scheduler </a:t>
            </a:r>
          </a:p>
          <a:p>
            <a:pPr algn="ctr" eaLnBrk="1" hangingPunct="1"/>
            <a:endParaRPr lang="en-CA" altLang="en-US"/>
          </a:p>
        </p:txBody>
      </p:sp>
      <p:cxnSp>
        <p:nvCxnSpPr>
          <p:cNvPr id="29" name="Straight Arrow Connector 28"/>
          <p:cNvCxnSpPr>
            <a:cxnSpLocks noChangeShapeType="1"/>
            <a:stCxn id="10" idx="2"/>
          </p:cNvCxnSpPr>
          <p:nvPr/>
        </p:nvCxnSpPr>
        <p:spPr bwMode="auto">
          <a:xfrm>
            <a:off x="3816350" y="3325813"/>
            <a:ext cx="0" cy="1947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  <a:stCxn id="18" idx="2"/>
            <a:endCxn id="38" idx="0"/>
          </p:cNvCxnSpPr>
          <p:nvPr/>
        </p:nvCxnSpPr>
        <p:spPr bwMode="auto">
          <a:xfrm>
            <a:off x="8101013" y="3325813"/>
            <a:ext cx="34925" cy="180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596188" y="5129213"/>
            <a:ext cx="1079500" cy="67627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latin typeface="+mn-lt"/>
                <a:ea typeface="+mn-ea"/>
              </a:rPr>
              <a:t>Memory System</a:t>
            </a:r>
            <a:endParaRPr lang="en-CA" dirty="0">
              <a:latin typeface="+mn-lt"/>
              <a:ea typeface="+mn-ea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16463" y="2036763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Cache-Conscious Wavefront Scheduler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93713" y="2957513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51275" y="4346575"/>
            <a:ext cx="34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087563" y="3768725"/>
            <a:ext cx="103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17538" y="3733800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71913" y="3411538"/>
            <a:ext cx="346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WX</a:t>
            </a:r>
          </a:p>
          <a:p>
            <a:pPr eaLnBrk="1" hangingPunct="1"/>
            <a:r>
              <a:rPr lang="en-CA" altLang="en-US" sz="1400"/>
              <a:t>Y</a:t>
            </a:r>
          </a:p>
          <a:p>
            <a:pPr eaLnBrk="1" hangingPunct="1"/>
            <a:r>
              <a:rPr lang="en-CA" altLang="en-US" sz="1400"/>
              <a:t>Z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 rot="5400000">
            <a:off x="871538" y="3233737"/>
            <a:ext cx="433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5400000">
            <a:off x="2339182" y="3250406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055813" y="3017838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8186738" y="4203700"/>
            <a:ext cx="346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8186738" y="3295650"/>
            <a:ext cx="346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cxnSp>
        <p:nvCxnSpPr>
          <p:cNvPr id="64" name="Curved Connector 63"/>
          <p:cNvCxnSpPr>
            <a:cxnSpLocks noChangeShapeType="1"/>
          </p:cNvCxnSpPr>
          <p:nvPr/>
        </p:nvCxnSpPr>
        <p:spPr bwMode="auto">
          <a:xfrm rot="16200000" flipH="1">
            <a:off x="4122738" y="3260725"/>
            <a:ext cx="1430337" cy="360363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Curved Connector 64"/>
          <p:cNvCxnSpPr>
            <a:cxnSpLocks noChangeShapeType="1"/>
          </p:cNvCxnSpPr>
          <p:nvPr/>
        </p:nvCxnSpPr>
        <p:spPr bwMode="auto">
          <a:xfrm rot="16200000" flipH="1">
            <a:off x="5603082" y="3275806"/>
            <a:ext cx="1376362" cy="384175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524625" y="3786188"/>
            <a:ext cx="131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Z,Y,X,W…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033963" y="3065463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A,B,C,D…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 rot="5400000">
            <a:off x="5349875" y="324961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 rot="5400000">
            <a:off x="6818313" y="3267075"/>
            <a:ext cx="433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443663" y="3035300"/>
            <a:ext cx="1277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Z,Y,X,W…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515938" y="2957513"/>
            <a:ext cx="1008062" cy="290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195638" y="2579688"/>
            <a:ext cx="1231900" cy="763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871913" y="4383088"/>
            <a:ext cx="288925" cy="8588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881438" y="3429000"/>
            <a:ext cx="287337" cy="917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055813" y="3017838"/>
            <a:ext cx="976312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089525" y="3786188"/>
            <a:ext cx="1138238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88900" y="2355850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633538" y="2355850"/>
            <a:ext cx="900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1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657725" y="2360613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994400" y="2395538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1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060950" y="3049588"/>
            <a:ext cx="1139825" cy="3063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451725" y="2586038"/>
            <a:ext cx="1296988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142288" y="4211638"/>
            <a:ext cx="390525" cy="892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8142288" y="3357563"/>
            <a:ext cx="390525" cy="833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4572000" y="2381250"/>
            <a:ext cx="1273175" cy="3270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8748713" y="2852738"/>
            <a:ext cx="360362" cy="2736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097463" y="380682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A,B,C,D…</a:t>
            </a:r>
          </a:p>
        </p:txBody>
      </p:sp>
      <p:sp>
        <p:nvSpPr>
          <p:cNvPr id="4" name="Multiply 3"/>
          <p:cNvSpPr>
            <a:spLocks/>
          </p:cNvSpPr>
          <p:nvPr/>
        </p:nvSpPr>
        <p:spPr bwMode="auto">
          <a:xfrm>
            <a:off x="857250" y="3217863"/>
            <a:ext cx="646113" cy="611187"/>
          </a:xfrm>
          <a:custGeom>
            <a:avLst/>
            <a:gdLst>
              <a:gd name="T0" fmla="*/ 105890 w 646649"/>
              <a:gd name="T1" fmla="*/ 199138 h 611573"/>
              <a:gd name="T2" fmla="*/ 204728 w 646649"/>
              <a:gd name="T3" fmla="*/ 94631 h 611573"/>
              <a:gd name="T4" fmla="*/ 323325 w 646649"/>
              <a:gd name="T5" fmla="*/ 206795 h 611573"/>
              <a:gd name="T6" fmla="*/ 441921 w 646649"/>
              <a:gd name="T7" fmla="*/ 94631 h 611573"/>
              <a:gd name="T8" fmla="*/ 540759 w 646649"/>
              <a:gd name="T9" fmla="*/ 199138 h 611573"/>
              <a:gd name="T10" fmla="*/ 427994 w 646649"/>
              <a:gd name="T11" fmla="*/ 305787 h 611573"/>
              <a:gd name="T12" fmla="*/ 540759 w 646649"/>
              <a:gd name="T13" fmla="*/ 412435 h 611573"/>
              <a:gd name="T14" fmla="*/ 441921 w 646649"/>
              <a:gd name="T15" fmla="*/ 516942 h 611573"/>
              <a:gd name="T16" fmla="*/ 323325 w 646649"/>
              <a:gd name="T17" fmla="*/ 404778 h 611573"/>
              <a:gd name="T18" fmla="*/ 204728 w 646649"/>
              <a:gd name="T19" fmla="*/ 516942 h 611573"/>
              <a:gd name="T20" fmla="*/ 105890 w 646649"/>
              <a:gd name="T21" fmla="*/ 412435 h 611573"/>
              <a:gd name="T22" fmla="*/ 218655 w 646649"/>
              <a:gd name="T23" fmla="*/ 305787 h 611573"/>
              <a:gd name="T24" fmla="*/ 105890 w 646649"/>
              <a:gd name="T25" fmla="*/ 199138 h 6115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6649" h="611573">
                <a:moveTo>
                  <a:pt x="105890" y="199138"/>
                </a:moveTo>
                <a:lnTo>
                  <a:pt x="204728" y="94631"/>
                </a:lnTo>
                <a:lnTo>
                  <a:pt x="323325" y="206795"/>
                </a:lnTo>
                <a:lnTo>
                  <a:pt x="441921" y="94631"/>
                </a:lnTo>
                <a:lnTo>
                  <a:pt x="540759" y="199138"/>
                </a:lnTo>
                <a:lnTo>
                  <a:pt x="427994" y="305787"/>
                </a:lnTo>
                <a:lnTo>
                  <a:pt x="540759" y="412435"/>
                </a:lnTo>
                <a:lnTo>
                  <a:pt x="441921" y="516942"/>
                </a:lnTo>
                <a:lnTo>
                  <a:pt x="323325" y="404778"/>
                </a:lnTo>
                <a:lnTo>
                  <a:pt x="204728" y="516942"/>
                </a:lnTo>
                <a:lnTo>
                  <a:pt x="105890" y="412435"/>
                </a:lnTo>
                <a:lnTo>
                  <a:pt x="218655" y="305787"/>
                </a:lnTo>
                <a:lnTo>
                  <a:pt x="105890" y="19913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1F4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6" name="Multiply 55"/>
          <p:cNvSpPr>
            <a:spLocks/>
          </p:cNvSpPr>
          <p:nvPr/>
        </p:nvSpPr>
        <p:spPr bwMode="auto">
          <a:xfrm>
            <a:off x="5307013" y="3284538"/>
            <a:ext cx="647700" cy="611187"/>
          </a:xfrm>
          <a:custGeom>
            <a:avLst/>
            <a:gdLst>
              <a:gd name="T0" fmla="*/ 105890 w 646649"/>
              <a:gd name="T1" fmla="*/ 199138 h 611573"/>
              <a:gd name="T2" fmla="*/ 204728 w 646649"/>
              <a:gd name="T3" fmla="*/ 94631 h 611573"/>
              <a:gd name="T4" fmla="*/ 323325 w 646649"/>
              <a:gd name="T5" fmla="*/ 206795 h 611573"/>
              <a:gd name="T6" fmla="*/ 441921 w 646649"/>
              <a:gd name="T7" fmla="*/ 94631 h 611573"/>
              <a:gd name="T8" fmla="*/ 540759 w 646649"/>
              <a:gd name="T9" fmla="*/ 199138 h 611573"/>
              <a:gd name="T10" fmla="*/ 427994 w 646649"/>
              <a:gd name="T11" fmla="*/ 305787 h 611573"/>
              <a:gd name="T12" fmla="*/ 540759 w 646649"/>
              <a:gd name="T13" fmla="*/ 412435 h 611573"/>
              <a:gd name="T14" fmla="*/ 441921 w 646649"/>
              <a:gd name="T15" fmla="*/ 516942 h 611573"/>
              <a:gd name="T16" fmla="*/ 323325 w 646649"/>
              <a:gd name="T17" fmla="*/ 404778 h 611573"/>
              <a:gd name="T18" fmla="*/ 204728 w 646649"/>
              <a:gd name="T19" fmla="*/ 516942 h 611573"/>
              <a:gd name="T20" fmla="*/ 105890 w 646649"/>
              <a:gd name="T21" fmla="*/ 412435 h 611573"/>
              <a:gd name="T22" fmla="*/ 218655 w 646649"/>
              <a:gd name="T23" fmla="*/ 305787 h 611573"/>
              <a:gd name="T24" fmla="*/ 105890 w 646649"/>
              <a:gd name="T25" fmla="*/ 199138 h 6115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6649" h="611573">
                <a:moveTo>
                  <a:pt x="105890" y="199138"/>
                </a:moveTo>
                <a:lnTo>
                  <a:pt x="204728" y="94631"/>
                </a:lnTo>
                <a:lnTo>
                  <a:pt x="323325" y="206795"/>
                </a:lnTo>
                <a:lnTo>
                  <a:pt x="441921" y="94631"/>
                </a:lnTo>
                <a:lnTo>
                  <a:pt x="540759" y="199138"/>
                </a:lnTo>
                <a:lnTo>
                  <a:pt x="427994" y="305787"/>
                </a:lnTo>
                <a:lnTo>
                  <a:pt x="540759" y="412435"/>
                </a:lnTo>
                <a:lnTo>
                  <a:pt x="441921" y="516942"/>
                </a:lnTo>
                <a:lnTo>
                  <a:pt x="323325" y="404778"/>
                </a:lnTo>
                <a:lnTo>
                  <a:pt x="204728" y="516942"/>
                </a:lnTo>
                <a:lnTo>
                  <a:pt x="105890" y="412435"/>
                </a:lnTo>
                <a:lnTo>
                  <a:pt x="218655" y="305787"/>
                </a:lnTo>
                <a:lnTo>
                  <a:pt x="105890" y="19913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1F4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514975" y="3406775"/>
            <a:ext cx="231775" cy="3270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8164513" y="4202113"/>
            <a:ext cx="346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WX</a:t>
            </a:r>
          </a:p>
          <a:p>
            <a:pPr eaLnBrk="1" hangingPunct="1"/>
            <a:r>
              <a:rPr lang="en-CA" altLang="en-US" sz="1400"/>
              <a:t>Y</a:t>
            </a:r>
          </a:p>
          <a:p>
            <a:pPr eaLnBrk="1" hangingPunct="1"/>
            <a:r>
              <a:rPr lang="en-CA" altLang="en-US" sz="1400"/>
              <a:t>Z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8166100" y="3348038"/>
            <a:ext cx="346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WX</a:t>
            </a:r>
          </a:p>
          <a:p>
            <a:pPr eaLnBrk="1" hangingPunct="1"/>
            <a:r>
              <a:rPr lang="en-CA" altLang="en-US" sz="1400"/>
              <a:t>Y</a:t>
            </a:r>
          </a:p>
          <a:p>
            <a:pPr eaLnBrk="1" hangingPunct="1"/>
            <a:r>
              <a:rPr lang="en-CA" altLang="en-US" sz="1400"/>
              <a:t>Z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6443663" y="3035300"/>
            <a:ext cx="1139825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6924675" y="3352800"/>
            <a:ext cx="315913" cy="406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538913" y="3806825"/>
            <a:ext cx="1139825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954713" y="2416175"/>
            <a:ext cx="1271587" cy="3286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8197850" y="3367088"/>
            <a:ext cx="287338" cy="857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8194675" y="4211638"/>
            <a:ext cx="288925" cy="917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8" grpId="0" animBg="1"/>
      <p:bldP spid="25" grpId="0"/>
      <p:bldP spid="38" grpId="0" animBg="1"/>
      <p:bldP spid="45" grpId="0"/>
      <p:bldP spid="46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8" grpId="0"/>
      <p:bldP spid="69" grpId="0"/>
      <p:bldP spid="70" grpId="0"/>
      <p:bldP spid="71" grpId="0"/>
      <p:bldP spid="72" grpId="0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5" grpId="1" animBg="1"/>
      <p:bldP spid="87" grpId="0"/>
      <p:bldP spid="88" grpId="0"/>
      <p:bldP spid="89" grpId="0"/>
      <p:bldP spid="90" grpId="0"/>
      <p:bldP spid="91" grpId="0" animBg="1"/>
      <p:bldP spid="91" grpId="1" animBg="1"/>
      <p:bldP spid="92" grpId="0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74" grpId="0" animBg="1"/>
      <p:bldP spid="75" grpId="0"/>
      <p:bldP spid="4" grpId="0" animBg="1"/>
      <p:bldP spid="56" grpId="0" animBg="1"/>
      <p:bldP spid="56" grpId="1" animBg="1"/>
      <p:bldP spid="58" grpId="0" animBg="1"/>
      <p:bldP spid="58" grpId="1" animBg="1"/>
      <p:bldP spid="67" grpId="0"/>
      <p:bldP spid="73" grpId="0"/>
      <p:bldP spid="76" grpId="0" animBg="1"/>
      <p:bldP spid="77" grpId="0" animBg="1"/>
      <p:bldP spid="78" grpId="0" animBg="1"/>
      <p:bldP spid="84" grpId="0" animBg="1"/>
      <p:bldP spid="94" grpId="0" animBg="1"/>
      <p:bldP spid="9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56325" y="3567113"/>
            <a:ext cx="6889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Time</a:t>
            </a:r>
            <a:endParaRPr lang="en-US" altLang="en-US" sz="1400" baseline="-25000"/>
          </a:p>
        </p:txBody>
      </p:sp>
      <p:sp>
        <p:nvSpPr>
          <p:cNvPr id="3277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01688" y="1065213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CCWS Components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14388" y="1727200"/>
            <a:ext cx="3325812" cy="40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Locality Scoring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814388" y="2133600"/>
            <a:ext cx="4405312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altLang="en-US">
                <a:latin typeface="Verdana" charset="0"/>
              </a:rPr>
              <a:t>Balances cache miss rate and overall throughput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14388" y="3860800"/>
            <a:ext cx="33258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b="1">
                <a:latin typeface="Verdana" charset="0"/>
              </a:rPr>
              <a:t>Lost Locality Detector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5427663" y="1503363"/>
            <a:ext cx="11112" cy="20161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5427663" y="3519488"/>
            <a:ext cx="25209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38775" y="3016250"/>
            <a:ext cx="420688" cy="503238"/>
          </a:xfrm>
          <a:prstGeom prst="rect">
            <a:avLst/>
          </a:prstGeom>
          <a:solidFill>
            <a:srgbClr val="C4BD97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0</a:t>
            </a:r>
            <a:endParaRPr lang="en-US" sz="1400" baseline="-25000" dirty="0"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438775" y="2003425"/>
            <a:ext cx="2652713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38775" y="2511425"/>
            <a:ext cx="420688" cy="50482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1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38775" y="2003425"/>
            <a:ext cx="420688" cy="504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2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59463" y="2500313"/>
            <a:ext cx="420687" cy="1019175"/>
          </a:xfrm>
          <a:prstGeom prst="rect">
            <a:avLst/>
          </a:prstGeom>
          <a:solidFill>
            <a:srgbClr val="C4BD97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0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59463" y="1995488"/>
            <a:ext cx="420687" cy="50482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1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59463" y="1498600"/>
            <a:ext cx="420687" cy="504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2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21288" y="4522788"/>
            <a:ext cx="2298700" cy="1585912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n-ea"/>
              </a:rPr>
              <a:t>Victim Tags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67400" y="4933950"/>
            <a:ext cx="720725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67400" y="531653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867400" y="5708650"/>
            <a:ext cx="720725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588125" y="4933950"/>
            <a:ext cx="719138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88125" y="5316538"/>
            <a:ext cx="719138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88125" y="5708650"/>
            <a:ext cx="719138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27650" y="484981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27650" y="524986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27650" y="564197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30" name="Text Placeholder 3"/>
          <p:cNvSpPr txBox="1">
            <a:spLocks/>
          </p:cNvSpPr>
          <p:nvPr/>
        </p:nvSpPr>
        <p:spPr bwMode="auto">
          <a:xfrm>
            <a:off x="801688" y="4564063"/>
            <a:ext cx="413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Detects when wavefronts have lost intra-wavefront locality</a:t>
            </a:r>
          </a:p>
          <a:p>
            <a:pPr defTabSz="914400"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L1 victim tags organized by wavefront ID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-1612789">
            <a:off x="5995988" y="2743200"/>
            <a:ext cx="2017712" cy="1050925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More Details in the Paper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38688" y="2462213"/>
            <a:ext cx="6889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Score</a:t>
            </a:r>
            <a:endParaRPr lang="en-US" altLang="en-US" sz="1400" baseline="-25000"/>
          </a:p>
        </p:txBody>
      </p:sp>
    </p:spTree>
    <p:extLst>
      <p:ext uri="{BB962C8B-B14F-4D97-AF65-F5344CB8AC3E}">
        <p14:creationId xmlns:p14="http://schemas.microsoft.com/office/powerpoint/2010/main" val="3172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build="p"/>
      <p:bldP spid="5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(Private) Address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5</a:t>
            </a:fld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93781" y="1295400"/>
            <a:ext cx="784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thread has own “local memory” (CUDA) “private memory” (</a:t>
            </a:r>
            <a:r>
              <a:rPr lang="en-US" sz="2400" dirty="0" err="1"/>
              <a:t>OpenCL</a:t>
            </a:r>
            <a:r>
              <a:rPr lang="en-US" sz="2400" dirty="0"/>
              <a:t>).  </a:t>
            </a:r>
          </a:p>
        </p:txBody>
      </p:sp>
      <p:sp>
        <p:nvSpPr>
          <p:cNvPr id="65" name="Freeform 64"/>
          <p:cNvSpPr/>
          <p:nvPr/>
        </p:nvSpPr>
        <p:spPr>
          <a:xfrm>
            <a:off x="510784" y="1625600"/>
            <a:ext cx="581416" cy="711200"/>
          </a:xfrm>
          <a:custGeom>
            <a:avLst/>
            <a:gdLst>
              <a:gd name="connsiteX0" fmla="*/ 162316 w 581416"/>
              <a:gd name="connsiteY0" fmla="*/ 0 h 711200"/>
              <a:gd name="connsiteX1" fmla="*/ 22616 w 581416"/>
              <a:gd name="connsiteY1" fmla="*/ 406400 h 711200"/>
              <a:gd name="connsiteX2" fmla="*/ 581416 w 581416"/>
              <a:gd name="connsiteY2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416" h="711200">
                <a:moveTo>
                  <a:pt x="162316" y="0"/>
                </a:moveTo>
                <a:cubicBezTo>
                  <a:pt x="57541" y="143933"/>
                  <a:pt x="-47234" y="287867"/>
                  <a:pt x="22616" y="406400"/>
                </a:cubicBezTo>
                <a:cubicBezTo>
                  <a:pt x="92466" y="524933"/>
                  <a:pt x="581416" y="711200"/>
                  <a:pt x="581416" y="71120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52912" y="2247900"/>
            <a:ext cx="2743200" cy="2473880"/>
            <a:chOff x="1143000" y="2286000"/>
            <a:chExt cx="1371600" cy="1236940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>
              <a:off x="11491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225346" y="3141543"/>
              <a:ext cx="761206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13015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13777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14523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15285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16047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1985758" y="3141543"/>
              <a:ext cx="456406" cy="3063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60767" y="2761734"/>
              <a:ext cx="306389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2063546" y="3141543"/>
              <a:ext cx="456406" cy="3063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8555" y="2761734"/>
              <a:ext cx="306389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143000" y="2286000"/>
              <a:ext cx="227012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47800" y="2286000"/>
              <a:ext cx="227012" cy="228600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87588" y="2286000"/>
              <a:ext cx="227012" cy="2286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endCxn id="45" idx="2"/>
            </p:cNvCxnSpPr>
            <p:nvPr/>
          </p:nvCxnSpPr>
          <p:spPr>
            <a:xfrm flipH="1" flipV="1">
              <a:off x="1256506" y="2514600"/>
              <a:ext cx="272449" cy="24713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2"/>
            </p:cNvCxnSpPr>
            <p:nvPr/>
          </p:nvCxnSpPr>
          <p:spPr>
            <a:xfrm flipH="1" flipV="1">
              <a:off x="1561306" y="2514600"/>
              <a:ext cx="45438" cy="24713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47" idx="2"/>
            </p:cNvCxnSpPr>
            <p:nvPr/>
          </p:nvCxnSpPr>
          <p:spPr>
            <a:xfrm flipV="1">
              <a:off x="2138555" y="2514600"/>
              <a:ext cx="262539" cy="24713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1754188" y="2286000"/>
              <a:ext cx="227012" cy="228600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74812" y="2514600"/>
              <a:ext cx="183090" cy="24713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1162050" y="2413000"/>
              <a:ext cx="185543" cy="95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0x42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17581" y="5029200"/>
            <a:ext cx="7840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Location at address 100 for thread 0 is different from location at address 100 for thread 1.</a:t>
            </a:r>
          </a:p>
          <a:p>
            <a:endParaRPr lang="en-US" sz="2400" dirty="0"/>
          </a:p>
          <a:p>
            <a:r>
              <a:rPr lang="en-US" sz="2400" dirty="0"/>
              <a:t>Contains local variables private to a thread.</a:t>
            </a:r>
          </a:p>
        </p:txBody>
      </p:sp>
    </p:spTree>
    <p:extLst>
      <p:ext uri="{BB962C8B-B14F-4D97-AF65-F5344CB8AC3E}">
        <p14:creationId xmlns:p14="http://schemas.microsoft.com/office/powerpoint/2010/main" val="3559660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ctagon 3"/>
          <p:cNvSpPr>
            <a:spLocks noChangeArrowheads="1"/>
          </p:cNvSpPr>
          <p:nvPr/>
        </p:nvSpPr>
        <p:spPr bwMode="auto">
          <a:xfrm>
            <a:off x="1985963" y="1412875"/>
            <a:ext cx="815975" cy="860425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79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17513" y="973138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CCWS Implementation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950" y="3279775"/>
            <a:ext cx="5832475" cy="3462338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Memory Unit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2250" y="3789363"/>
            <a:ext cx="3197225" cy="1576387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n-ea"/>
              </a:rPr>
              <a:t>Cache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2500" y="5051425"/>
            <a:ext cx="2298700" cy="1587500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n-ea"/>
              </a:rPr>
              <a:t>Victim Tags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24188" y="1966913"/>
            <a:ext cx="1835150" cy="647700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Locality Scoring System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1989138"/>
            <a:ext cx="1614488" cy="603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Wave Scheduler</a:t>
            </a:r>
            <a:endParaRPr lang="en-US" dirty="0">
              <a:latin typeface="+mn-lt"/>
              <a:ea typeface="+mn-ea"/>
            </a:endParaRPr>
          </a:p>
        </p:txBody>
      </p:sp>
      <p:cxnSp>
        <p:nvCxnSpPr>
          <p:cNvPr id="11" name="Straight Arrow Connector 10"/>
          <p:cNvCxnSpPr>
            <a:cxnSpLocks noChangeShapeType="1"/>
            <a:stCxn id="9" idx="2"/>
          </p:cNvCxnSpPr>
          <p:nvPr/>
        </p:nvCxnSpPr>
        <p:spPr bwMode="auto">
          <a:xfrm>
            <a:off x="957263" y="2592388"/>
            <a:ext cx="0" cy="11969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Elbow Connector 16"/>
          <p:cNvCxnSpPr>
            <a:cxnSpLocks noChangeShapeType="1"/>
            <a:stCxn id="6" idx="2"/>
            <a:endCxn id="7" idx="1"/>
          </p:cNvCxnSpPr>
          <p:nvPr/>
        </p:nvCxnSpPr>
        <p:spPr bwMode="auto">
          <a:xfrm rot="16200000" flipH="1">
            <a:off x="2416969" y="4769644"/>
            <a:ext cx="479425" cy="1671637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6011863" y="1268413"/>
            <a:ext cx="11112" cy="20161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6011863" y="3284538"/>
            <a:ext cx="25209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  <a:endCxn id="33" idx="1"/>
          </p:cNvCxnSpPr>
          <p:nvPr/>
        </p:nvCxnSpPr>
        <p:spPr bwMode="auto">
          <a:xfrm flipV="1">
            <a:off x="4859338" y="1322388"/>
            <a:ext cx="1052512" cy="64452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  <a:endCxn id="33" idx="3"/>
          </p:cNvCxnSpPr>
          <p:nvPr/>
        </p:nvCxnSpPr>
        <p:spPr bwMode="auto">
          <a:xfrm>
            <a:off x="4859338" y="2614613"/>
            <a:ext cx="1052512" cy="70643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364163" y="908050"/>
            <a:ext cx="3744912" cy="2827338"/>
          </a:xfrm>
          <a:prstGeom prst="ellipse">
            <a:avLst/>
          </a:prstGeom>
          <a:noFill/>
          <a:ln w="25400">
            <a:solidFill>
              <a:srgbClr val="001F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022975" y="2781300"/>
            <a:ext cx="420688" cy="503238"/>
          </a:xfrm>
          <a:prstGeom prst="rect">
            <a:avLst/>
          </a:prstGeom>
          <a:solidFill>
            <a:srgbClr val="C4BD97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0</a:t>
            </a:r>
            <a:endParaRPr lang="en-US" sz="1400" baseline="-25000" dirty="0">
              <a:latin typeface="+mn-lt"/>
              <a:ea typeface="+mn-ea"/>
            </a:endParaRPr>
          </a:p>
        </p:txBody>
      </p: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6022975" y="1768475"/>
            <a:ext cx="2652713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62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>
            <a:off x="1763713" y="2290763"/>
            <a:ext cx="12604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022975" y="2276475"/>
            <a:ext cx="420688" cy="50482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1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6022975" y="1768475"/>
            <a:ext cx="420688" cy="504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2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265113" y="4151313"/>
            <a:ext cx="719137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984250" y="4151313"/>
            <a:ext cx="720725" cy="284162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WID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1704975" y="4151313"/>
            <a:ext cx="1655763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Data</a:t>
            </a:r>
            <a:endParaRPr lang="en-US" dirty="0">
              <a:latin typeface="+mn-lt"/>
              <a:ea typeface="+mn-ea"/>
            </a:endParaRPr>
          </a:p>
        </p:txBody>
      </p:sp>
      <p:cxnSp>
        <p:nvCxnSpPr>
          <p:cNvPr id="85" name="Straight Arrow Connector 84"/>
          <p:cNvCxnSpPr>
            <a:cxnSpLocks noChangeShapeType="1"/>
            <a:stCxn id="7" idx="0"/>
          </p:cNvCxnSpPr>
          <p:nvPr/>
        </p:nvCxnSpPr>
        <p:spPr bwMode="auto">
          <a:xfrm flipH="1" flipV="1">
            <a:off x="4641850" y="2632075"/>
            <a:ext cx="0" cy="2419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38613" y="546258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4138613" y="5845175"/>
            <a:ext cx="720725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138613" y="623728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859338" y="546258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4859338" y="5845175"/>
            <a:ext cx="720725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859338" y="623728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598863" y="537845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3598863" y="577850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598863" y="617061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927850" y="3340100"/>
            <a:ext cx="688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Time</a:t>
            </a:r>
            <a:endParaRPr lang="en-US" altLang="en-US" sz="1400" baseline="-25000"/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5322888" y="2119313"/>
            <a:ext cx="68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Score</a:t>
            </a:r>
            <a:endParaRPr lang="en-US" altLang="en-US" sz="1400" baseline="-25000"/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265113" y="5002213"/>
            <a:ext cx="719137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Tag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984250" y="5002213"/>
            <a:ext cx="720725" cy="284162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WID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704975" y="5002213"/>
            <a:ext cx="1655763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Data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 rot="5400000">
            <a:off x="1439069" y="4521994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6443663" y="2265363"/>
            <a:ext cx="420687" cy="1019175"/>
          </a:xfrm>
          <a:prstGeom prst="rect">
            <a:avLst/>
          </a:prstGeom>
          <a:solidFill>
            <a:srgbClr val="C4BD97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0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6443663" y="1760538"/>
            <a:ext cx="420687" cy="50482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1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443663" y="1263650"/>
            <a:ext cx="420687" cy="504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2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1954213" y="1600200"/>
            <a:ext cx="877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400"/>
              <a:t>No W</a:t>
            </a:r>
            <a:r>
              <a:rPr lang="en-US" altLang="en-US" sz="1400" baseline="-25000"/>
              <a:t>2 </a:t>
            </a:r>
            <a:r>
              <a:rPr lang="en-US" altLang="en-US" sz="1400"/>
              <a:t>loads</a:t>
            </a:r>
            <a:endParaRPr lang="en-US" altLang="en-US" sz="1400" baseline="-25000"/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7524750" y="2574925"/>
            <a:ext cx="420688" cy="704850"/>
          </a:xfrm>
          <a:prstGeom prst="rect">
            <a:avLst/>
          </a:prstGeom>
          <a:solidFill>
            <a:srgbClr val="C4BD97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0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7524750" y="2071688"/>
            <a:ext cx="420688" cy="503237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1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7524750" y="1566863"/>
            <a:ext cx="420688" cy="504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n-lt"/>
                <a:ea typeface="+mn-ea"/>
              </a:rPr>
              <a:t>W</a:t>
            </a:r>
            <a:r>
              <a:rPr lang="en-US" sz="1400" baseline="-25000" dirty="0">
                <a:latin typeface="+mn-lt"/>
                <a:ea typeface="+mn-ea"/>
              </a:rPr>
              <a:t>2</a:t>
            </a:r>
            <a:endParaRPr lang="en-US" sz="1400" baseline="-25000" dirty="0">
              <a:latin typeface="+mn-lt"/>
              <a:ea typeface="+mn-ea"/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6954838" y="28479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984250" y="2614613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  <a:r>
              <a:rPr lang="en-US" altLang="en-US"/>
              <a:t>: ld X</a:t>
            </a:r>
            <a:endParaRPr lang="en-US" altLang="en-US" baseline="-25000"/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5113" y="4160838"/>
            <a:ext cx="719137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X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984250" y="4160838"/>
            <a:ext cx="720725" cy="284162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0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852488" y="5365750"/>
            <a:ext cx="84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  <a:r>
              <a:rPr lang="en-US" altLang="en-US"/>
              <a:t>,X</a:t>
            </a:r>
            <a:endParaRPr lang="en-US" altLang="en-US" baseline="-25000"/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4138613" y="546258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X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4657725" y="3881438"/>
            <a:ext cx="128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detected lost locality</a:t>
            </a:r>
            <a:endParaRPr lang="en-US" altLang="en-US" baseline="-25000"/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957263" y="2617788"/>
            <a:ext cx="1344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: ld Y</a:t>
            </a:r>
            <a:endParaRPr lang="en-US" altLang="en-US" baseline="-25000"/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963613" y="2598738"/>
            <a:ext cx="1344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  <a:r>
              <a:rPr lang="en-US" altLang="en-US"/>
              <a:t>: ld X</a:t>
            </a:r>
            <a:endParaRPr lang="en-US" altLang="en-US" baseline="-25000"/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814388" y="5389563"/>
            <a:ext cx="842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/>
              <a:t>ProbeW</a:t>
            </a:r>
            <a:r>
              <a:rPr lang="en-US" altLang="en-US" baseline="-25000"/>
              <a:t>0</a:t>
            </a:r>
            <a:r>
              <a:rPr lang="en-US" altLang="en-US"/>
              <a:t>,X</a:t>
            </a:r>
            <a:endParaRPr lang="en-US" altLang="en-US" baseline="-25000"/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265113" y="4151313"/>
            <a:ext cx="719137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Y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984250" y="4151313"/>
            <a:ext cx="720725" cy="284162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 rot="-1612789">
            <a:off x="6726238" y="5143500"/>
            <a:ext cx="2016125" cy="1050925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More Details in the Paper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3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2.77556E-17 0.2074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2.77556E-17 0.2074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139 L 0.00104 0.01805 C 0.00139 0.02755 0.1 0.03148 0.1802 0.02546 L 0.36093 0.01134 " pathEditMode="relative" rAng="-16392929" ptsTypes="FfFF">
                                      <p:cBhvr>
                                        <p:cTn id="17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2.77556E-17 0.2074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139 L 0.00052 0.00556 C 0.00052 0.00903 0.1 0.00602 0.18108 -0.00023 L 0.36371 -0.01412 " pathEditMode="relative" rAng="-16392929" ptsTypes="FfFF">
                                      <p:cBhvr>
                                        <p:cTn id="20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14879 -0.2405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33" grpId="0" animBg="1"/>
      <p:bldP spid="43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6" grpId="0" animBg="1"/>
      <p:bldP spid="107" grpId="0" animBg="1"/>
      <p:bldP spid="108" grpId="0" animBg="1"/>
      <p:bldP spid="109" grpId="0"/>
      <p:bldP spid="110" grpId="0" animBg="1"/>
      <p:bldP spid="111" grpId="0" animBg="1"/>
      <p:bldP spid="112" grpId="0" animBg="1"/>
      <p:bldP spid="117" grpId="0"/>
      <p:bldP spid="117" grpId="1"/>
      <p:bldP spid="118" grpId="0" animBg="1"/>
      <p:bldP spid="120" grpId="0" animBg="1"/>
      <p:bldP spid="121" grpId="0" animBg="1"/>
      <p:bldP spid="122" grpId="0"/>
      <p:bldP spid="124" grpId="0"/>
      <p:bldP spid="124" grpId="1"/>
      <p:bldP spid="124" grpId="2"/>
      <p:bldP spid="125" grpId="0" animBg="1"/>
      <p:bldP spid="126" grpId="0" animBg="1"/>
      <p:bldP spid="128" grpId="0"/>
      <p:bldP spid="128" grpId="1"/>
      <p:bldP spid="128" grpId="2"/>
      <p:bldP spid="129" grpId="0" animBg="1"/>
      <p:bldP spid="130" grpId="0"/>
      <p:bldP spid="130" grpId="1"/>
      <p:bldP spid="130" grpId="2"/>
      <p:bldP spid="131" grpId="0"/>
      <p:bldP spid="131" grpId="1"/>
      <p:bldP spid="131" grpId="2"/>
      <p:bldP spid="132" grpId="0"/>
      <p:bldP spid="132" grpId="1"/>
      <p:bldP spid="132" grpId="2"/>
      <p:bldP spid="133" grpId="0"/>
      <p:bldP spid="133" grpId="1"/>
      <p:bldP spid="133" grpId="2"/>
      <p:bldP spid="134" grpId="0" animBg="1"/>
      <p:bldP spid="135" grpId="0" animBg="1"/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14388" y="1077913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14388" y="1620838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GPGPU-Sim (version 3.1.0)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823913" y="2163763"/>
            <a:ext cx="7562850" cy="227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altLang="en-US">
                <a:latin typeface="Verdana" charset="0"/>
              </a:rPr>
              <a:t>30 Compute Units (1.3 GHz)</a:t>
            </a:r>
          </a:p>
          <a:p>
            <a:pPr marL="742950" lvl="1" indent="-285750" defTabSz="914400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32 wavefront contexts (1024 threads total)</a:t>
            </a:r>
          </a:p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altLang="en-US">
                <a:latin typeface="Verdana" charset="0"/>
              </a:rPr>
              <a:t>32k L1D cache per compute unit</a:t>
            </a:r>
          </a:p>
          <a:p>
            <a:pPr marL="742950" lvl="1" indent="-285750" defTabSz="914400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8-way</a:t>
            </a:r>
          </a:p>
          <a:p>
            <a:pPr marL="742950" lvl="1" indent="-285750" defTabSz="914400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128B lines</a:t>
            </a:r>
          </a:p>
          <a:p>
            <a:pPr marL="742950" lvl="1" indent="-285750" defTabSz="914400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LRU replacement</a:t>
            </a:r>
          </a:p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altLang="en-US">
                <a:latin typeface="Verdana" charset="0"/>
              </a:rPr>
              <a:t>1M L2 unified cache</a:t>
            </a:r>
          </a:p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endParaRPr altLang="en-US">
              <a:latin typeface="Verdana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798513" y="4797425"/>
            <a:ext cx="7562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b="1">
                <a:latin typeface="Verdana" charset="0"/>
              </a:rPr>
              <a:t>Stand Alone GPGPU-Sim Cache Simulator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842963" y="5229225"/>
            <a:ext cx="75104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Trace-based cache simulator</a:t>
            </a:r>
          </a:p>
          <a:p>
            <a:pPr defTabSz="914400"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Fed GPGPU-Sim traces</a:t>
            </a:r>
          </a:p>
          <a:p>
            <a:pPr defTabSz="914400"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Used for oracle replacement</a:t>
            </a:r>
          </a:p>
        </p:txBody>
      </p:sp>
    </p:spTree>
    <p:extLst>
      <p:ext uri="{BB962C8B-B14F-4D97-AF65-F5344CB8AC3E}">
        <p14:creationId xmlns:p14="http://schemas.microsoft.com/office/powerpoint/2010/main" val="6896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66750" y="908050"/>
            <a:ext cx="756285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Performance Results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292725" y="1720850"/>
            <a:ext cx="330041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Also Compared Against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292725" y="2205038"/>
            <a:ext cx="3600450" cy="360045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A 2-LVL scheduler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/>
              <a:t>Similar to GTO performance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A profile-based oracle scheduler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/>
              <a:t>Application and input </a:t>
            </a:r>
            <a:r>
              <a:rPr lang="en-US" dirty="0"/>
              <a:t>data </a:t>
            </a:r>
            <a:r>
              <a:rPr lang="en-US" dirty="0" smtClean="0"/>
              <a:t>dependent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/>
              <a:t>CCWS captures 86% of oracle scheduler performance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Variety of cache-insensitive benchmarks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/>
              <a:t>No performance degradation</a:t>
            </a:r>
          </a:p>
        </p:txBody>
      </p:sp>
      <p:sp>
        <p:nvSpPr>
          <p:cNvPr id="35845" name="AutoShape 4"/>
          <p:cNvSpPr>
            <a:spLocks noChangeAspect="1" noChangeArrowheads="1" noTextEdit="1"/>
          </p:cNvSpPr>
          <p:nvPr/>
        </p:nvSpPr>
        <p:spPr bwMode="auto">
          <a:xfrm>
            <a:off x="250825" y="1601788"/>
            <a:ext cx="47117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Freeform 6"/>
          <p:cNvSpPr>
            <a:spLocks noEditPoints="1"/>
          </p:cNvSpPr>
          <p:nvPr/>
        </p:nvSpPr>
        <p:spPr bwMode="auto">
          <a:xfrm>
            <a:off x="1063625" y="1952625"/>
            <a:ext cx="3875088" cy="2752725"/>
          </a:xfrm>
          <a:custGeom>
            <a:avLst/>
            <a:gdLst>
              <a:gd name="T0" fmla="*/ 192088 w 2441"/>
              <a:gd name="T1" fmla="*/ 2744788 h 1734"/>
              <a:gd name="T2" fmla="*/ 447675 w 2441"/>
              <a:gd name="T3" fmla="*/ 2744788 h 1734"/>
              <a:gd name="T4" fmla="*/ 704850 w 2441"/>
              <a:gd name="T5" fmla="*/ 2744788 h 1734"/>
              <a:gd name="T6" fmla="*/ 960438 w 2441"/>
              <a:gd name="T7" fmla="*/ 2744788 h 1734"/>
              <a:gd name="T8" fmla="*/ 1216026 w 2441"/>
              <a:gd name="T9" fmla="*/ 2744788 h 1734"/>
              <a:gd name="T10" fmla="*/ 1471613 w 2441"/>
              <a:gd name="T11" fmla="*/ 2744788 h 1734"/>
              <a:gd name="T12" fmla="*/ 1727201 w 2441"/>
              <a:gd name="T13" fmla="*/ 2744788 h 1734"/>
              <a:gd name="T14" fmla="*/ 1982789 w 2441"/>
              <a:gd name="T15" fmla="*/ 2744788 h 1734"/>
              <a:gd name="T16" fmla="*/ 2239964 w 2441"/>
              <a:gd name="T17" fmla="*/ 2744788 h 1734"/>
              <a:gd name="T18" fmla="*/ 2495552 w 2441"/>
              <a:gd name="T19" fmla="*/ 2744788 h 1734"/>
              <a:gd name="T20" fmla="*/ 2751139 w 2441"/>
              <a:gd name="T21" fmla="*/ 2744788 h 1734"/>
              <a:gd name="T22" fmla="*/ 3006727 w 2441"/>
              <a:gd name="T23" fmla="*/ 2744788 h 1734"/>
              <a:gd name="T24" fmla="*/ 3262315 w 2441"/>
              <a:gd name="T25" fmla="*/ 2744788 h 1734"/>
              <a:gd name="T26" fmla="*/ 3517902 w 2441"/>
              <a:gd name="T27" fmla="*/ 2744788 h 1734"/>
              <a:gd name="T28" fmla="*/ 3775077 w 2441"/>
              <a:gd name="T29" fmla="*/ 2744788 h 1734"/>
              <a:gd name="T30" fmla="*/ 128588 w 2441"/>
              <a:gd name="T31" fmla="*/ 1830388 h 1734"/>
              <a:gd name="T32" fmla="*/ 384175 w 2441"/>
              <a:gd name="T33" fmla="*/ 1830388 h 1734"/>
              <a:gd name="T34" fmla="*/ 639763 w 2441"/>
              <a:gd name="T35" fmla="*/ 1830388 h 1734"/>
              <a:gd name="T36" fmla="*/ 895351 w 2441"/>
              <a:gd name="T37" fmla="*/ 1830388 h 1734"/>
              <a:gd name="T38" fmla="*/ 1152526 w 2441"/>
              <a:gd name="T39" fmla="*/ 1830388 h 1734"/>
              <a:gd name="T40" fmla="*/ 1408113 w 2441"/>
              <a:gd name="T41" fmla="*/ 1830388 h 1734"/>
              <a:gd name="T42" fmla="*/ 1663701 w 2441"/>
              <a:gd name="T43" fmla="*/ 1830388 h 1734"/>
              <a:gd name="T44" fmla="*/ 1919289 w 2441"/>
              <a:gd name="T45" fmla="*/ 1830388 h 1734"/>
              <a:gd name="T46" fmla="*/ 2174876 w 2441"/>
              <a:gd name="T47" fmla="*/ 1830388 h 1734"/>
              <a:gd name="T48" fmla="*/ 2430464 w 2441"/>
              <a:gd name="T49" fmla="*/ 1830388 h 1734"/>
              <a:gd name="T50" fmla="*/ 2687639 w 2441"/>
              <a:gd name="T51" fmla="*/ 1830388 h 1734"/>
              <a:gd name="T52" fmla="*/ 2943227 w 2441"/>
              <a:gd name="T53" fmla="*/ 1830388 h 1734"/>
              <a:gd name="T54" fmla="*/ 3198815 w 2441"/>
              <a:gd name="T55" fmla="*/ 1830388 h 1734"/>
              <a:gd name="T56" fmla="*/ 3454402 w 2441"/>
              <a:gd name="T57" fmla="*/ 1830388 h 1734"/>
              <a:gd name="T58" fmla="*/ 3709990 w 2441"/>
              <a:gd name="T59" fmla="*/ 1830388 h 1734"/>
              <a:gd name="T60" fmla="*/ 65088 w 2441"/>
              <a:gd name="T61" fmla="*/ 914400 h 1734"/>
              <a:gd name="T62" fmla="*/ 320675 w 2441"/>
              <a:gd name="T63" fmla="*/ 914400 h 1734"/>
              <a:gd name="T64" fmla="*/ 576263 w 2441"/>
              <a:gd name="T65" fmla="*/ 914400 h 1734"/>
              <a:gd name="T66" fmla="*/ 831851 w 2441"/>
              <a:gd name="T67" fmla="*/ 914400 h 1734"/>
              <a:gd name="T68" fmla="*/ 1087438 w 2441"/>
              <a:gd name="T69" fmla="*/ 914400 h 1734"/>
              <a:gd name="T70" fmla="*/ 1343026 w 2441"/>
              <a:gd name="T71" fmla="*/ 914400 h 1734"/>
              <a:gd name="T72" fmla="*/ 1600201 w 2441"/>
              <a:gd name="T73" fmla="*/ 914400 h 1734"/>
              <a:gd name="T74" fmla="*/ 1855789 w 2441"/>
              <a:gd name="T75" fmla="*/ 914400 h 1734"/>
              <a:gd name="T76" fmla="*/ 2111376 w 2441"/>
              <a:gd name="T77" fmla="*/ 914400 h 1734"/>
              <a:gd name="T78" fmla="*/ 2366964 w 2441"/>
              <a:gd name="T79" fmla="*/ 914400 h 1734"/>
              <a:gd name="T80" fmla="*/ 2622552 w 2441"/>
              <a:gd name="T81" fmla="*/ 914400 h 1734"/>
              <a:gd name="T82" fmla="*/ 2879727 w 2441"/>
              <a:gd name="T83" fmla="*/ 914400 h 1734"/>
              <a:gd name="T84" fmla="*/ 3135315 w 2441"/>
              <a:gd name="T85" fmla="*/ 914400 h 1734"/>
              <a:gd name="T86" fmla="*/ 3390902 w 2441"/>
              <a:gd name="T87" fmla="*/ 914400 h 1734"/>
              <a:gd name="T88" fmla="*/ 3646490 w 2441"/>
              <a:gd name="T89" fmla="*/ 914400 h 1734"/>
              <a:gd name="T90" fmla="*/ 0 w 2441"/>
              <a:gd name="T91" fmla="*/ 0 h 1734"/>
              <a:gd name="T92" fmla="*/ 255588 w 2441"/>
              <a:gd name="T93" fmla="*/ 0 h 1734"/>
              <a:gd name="T94" fmla="*/ 512763 w 2441"/>
              <a:gd name="T95" fmla="*/ 0 h 1734"/>
              <a:gd name="T96" fmla="*/ 768350 w 2441"/>
              <a:gd name="T97" fmla="*/ 0 h 1734"/>
              <a:gd name="T98" fmla="*/ 1023938 w 2441"/>
              <a:gd name="T99" fmla="*/ 0 h 1734"/>
              <a:gd name="T100" fmla="*/ 1279526 w 2441"/>
              <a:gd name="T101" fmla="*/ 0 h 1734"/>
              <a:gd name="T102" fmla="*/ 1535113 w 2441"/>
              <a:gd name="T103" fmla="*/ 0 h 1734"/>
              <a:gd name="T104" fmla="*/ 1792289 w 2441"/>
              <a:gd name="T105" fmla="*/ 0 h 1734"/>
              <a:gd name="T106" fmla="*/ 2047876 w 2441"/>
              <a:gd name="T107" fmla="*/ 0 h 1734"/>
              <a:gd name="T108" fmla="*/ 2303464 w 2441"/>
              <a:gd name="T109" fmla="*/ 0 h 1734"/>
              <a:gd name="T110" fmla="*/ 2559052 w 2441"/>
              <a:gd name="T111" fmla="*/ 0 h 1734"/>
              <a:gd name="T112" fmla="*/ 2814639 w 2441"/>
              <a:gd name="T113" fmla="*/ 0 h 1734"/>
              <a:gd name="T114" fmla="*/ 3070227 w 2441"/>
              <a:gd name="T115" fmla="*/ 0 h 1734"/>
              <a:gd name="T116" fmla="*/ 3327402 w 2441"/>
              <a:gd name="T117" fmla="*/ 0 h 1734"/>
              <a:gd name="T118" fmla="*/ 3582990 w 2441"/>
              <a:gd name="T119" fmla="*/ 0 h 1734"/>
              <a:gd name="T120" fmla="*/ 3838577 w 2441"/>
              <a:gd name="T121" fmla="*/ 0 h 17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41" h="1734">
                <a:moveTo>
                  <a:pt x="0" y="1729"/>
                </a:moveTo>
                <a:lnTo>
                  <a:pt x="23" y="1729"/>
                </a:lnTo>
                <a:lnTo>
                  <a:pt x="23" y="1734"/>
                </a:lnTo>
                <a:lnTo>
                  <a:pt x="0" y="1734"/>
                </a:lnTo>
                <a:lnTo>
                  <a:pt x="0" y="1729"/>
                </a:lnTo>
                <a:close/>
                <a:moveTo>
                  <a:pt x="41" y="1729"/>
                </a:moveTo>
                <a:lnTo>
                  <a:pt x="64" y="1729"/>
                </a:lnTo>
                <a:lnTo>
                  <a:pt x="64" y="1734"/>
                </a:lnTo>
                <a:lnTo>
                  <a:pt x="41" y="1734"/>
                </a:lnTo>
                <a:lnTo>
                  <a:pt x="41" y="1729"/>
                </a:lnTo>
                <a:close/>
                <a:moveTo>
                  <a:pt x="81" y="1729"/>
                </a:moveTo>
                <a:lnTo>
                  <a:pt x="104" y="1729"/>
                </a:lnTo>
                <a:lnTo>
                  <a:pt x="104" y="1734"/>
                </a:lnTo>
                <a:lnTo>
                  <a:pt x="81" y="1734"/>
                </a:lnTo>
                <a:lnTo>
                  <a:pt x="81" y="1729"/>
                </a:lnTo>
                <a:close/>
                <a:moveTo>
                  <a:pt x="121" y="1729"/>
                </a:moveTo>
                <a:lnTo>
                  <a:pt x="144" y="1729"/>
                </a:lnTo>
                <a:lnTo>
                  <a:pt x="144" y="1734"/>
                </a:lnTo>
                <a:lnTo>
                  <a:pt x="121" y="1734"/>
                </a:lnTo>
                <a:lnTo>
                  <a:pt x="121" y="1729"/>
                </a:lnTo>
                <a:close/>
                <a:moveTo>
                  <a:pt x="161" y="1729"/>
                </a:moveTo>
                <a:lnTo>
                  <a:pt x="185" y="1729"/>
                </a:lnTo>
                <a:lnTo>
                  <a:pt x="185" y="1734"/>
                </a:lnTo>
                <a:lnTo>
                  <a:pt x="161" y="1734"/>
                </a:lnTo>
                <a:lnTo>
                  <a:pt x="161" y="1729"/>
                </a:lnTo>
                <a:close/>
                <a:moveTo>
                  <a:pt x="202" y="1729"/>
                </a:moveTo>
                <a:lnTo>
                  <a:pt x="225" y="1729"/>
                </a:lnTo>
                <a:lnTo>
                  <a:pt x="225" y="1734"/>
                </a:lnTo>
                <a:lnTo>
                  <a:pt x="202" y="1734"/>
                </a:lnTo>
                <a:lnTo>
                  <a:pt x="202" y="1729"/>
                </a:lnTo>
                <a:close/>
                <a:moveTo>
                  <a:pt x="242" y="1729"/>
                </a:moveTo>
                <a:lnTo>
                  <a:pt x="265" y="1729"/>
                </a:lnTo>
                <a:lnTo>
                  <a:pt x="265" y="1734"/>
                </a:lnTo>
                <a:lnTo>
                  <a:pt x="242" y="1734"/>
                </a:lnTo>
                <a:lnTo>
                  <a:pt x="242" y="1729"/>
                </a:lnTo>
                <a:close/>
                <a:moveTo>
                  <a:pt x="282" y="1729"/>
                </a:moveTo>
                <a:lnTo>
                  <a:pt x="305" y="1729"/>
                </a:lnTo>
                <a:lnTo>
                  <a:pt x="305" y="1734"/>
                </a:lnTo>
                <a:lnTo>
                  <a:pt x="282" y="1734"/>
                </a:lnTo>
                <a:lnTo>
                  <a:pt x="282" y="1729"/>
                </a:lnTo>
                <a:close/>
                <a:moveTo>
                  <a:pt x="323" y="1729"/>
                </a:moveTo>
                <a:lnTo>
                  <a:pt x="346" y="1729"/>
                </a:lnTo>
                <a:lnTo>
                  <a:pt x="346" y="1734"/>
                </a:lnTo>
                <a:lnTo>
                  <a:pt x="323" y="1734"/>
                </a:lnTo>
                <a:lnTo>
                  <a:pt x="323" y="1729"/>
                </a:lnTo>
                <a:close/>
                <a:moveTo>
                  <a:pt x="363" y="1729"/>
                </a:moveTo>
                <a:lnTo>
                  <a:pt x="386" y="1729"/>
                </a:lnTo>
                <a:lnTo>
                  <a:pt x="386" y="1734"/>
                </a:lnTo>
                <a:lnTo>
                  <a:pt x="363" y="1734"/>
                </a:lnTo>
                <a:lnTo>
                  <a:pt x="363" y="1729"/>
                </a:lnTo>
                <a:close/>
                <a:moveTo>
                  <a:pt x="403" y="1729"/>
                </a:moveTo>
                <a:lnTo>
                  <a:pt x="426" y="1729"/>
                </a:lnTo>
                <a:lnTo>
                  <a:pt x="426" y="1734"/>
                </a:lnTo>
                <a:lnTo>
                  <a:pt x="403" y="1734"/>
                </a:lnTo>
                <a:lnTo>
                  <a:pt x="403" y="1729"/>
                </a:lnTo>
                <a:close/>
                <a:moveTo>
                  <a:pt x="444" y="1729"/>
                </a:moveTo>
                <a:lnTo>
                  <a:pt x="467" y="1729"/>
                </a:lnTo>
                <a:lnTo>
                  <a:pt x="467" y="1734"/>
                </a:lnTo>
                <a:lnTo>
                  <a:pt x="444" y="1734"/>
                </a:lnTo>
                <a:lnTo>
                  <a:pt x="444" y="1729"/>
                </a:lnTo>
                <a:close/>
                <a:moveTo>
                  <a:pt x="484" y="1729"/>
                </a:moveTo>
                <a:lnTo>
                  <a:pt x="507" y="1729"/>
                </a:lnTo>
                <a:lnTo>
                  <a:pt x="507" y="1734"/>
                </a:lnTo>
                <a:lnTo>
                  <a:pt x="484" y="1734"/>
                </a:lnTo>
                <a:lnTo>
                  <a:pt x="484" y="1729"/>
                </a:lnTo>
                <a:close/>
                <a:moveTo>
                  <a:pt x="524" y="1729"/>
                </a:moveTo>
                <a:lnTo>
                  <a:pt x="547" y="1729"/>
                </a:lnTo>
                <a:lnTo>
                  <a:pt x="547" y="1734"/>
                </a:lnTo>
                <a:lnTo>
                  <a:pt x="524" y="1734"/>
                </a:lnTo>
                <a:lnTo>
                  <a:pt x="524" y="1729"/>
                </a:lnTo>
                <a:close/>
                <a:moveTo>
                  <a:pt x="564" y="1729"/>
                </a:moveTo>
                <a:lnTo>
                  <a:pt x="587" y="1729"/>
                </a:lnTo>
                <a:lnTo>
                  <a:pt x="587" y="1734"/>
                </a:lnTo>
                <a:lnTo>
                  <a:pt x="564" y="1734"/>
                </a:lnTo>
                <a:lnTo>
                  <a:pt x="564" y="1729"/>
                </a:lnTo>
                <a:close/>
                <a:moveTo>
                  <a:pt x="605" y="1729"/>
                </a:moveTo>
                <a:lnTo>
                  <a:pt x="628" y="1729"/>
                </a:lnTo>
                <a:lnTo>
                  <a:pt x="628" y="1734"/>
                </a:lnTo>
                <a:lnTo>
                  <a:pt x="605" y="1734"/>
                </a:lnTo>
                <a:lnTo>
                  <a:pt x="605" y="1729"/>
                </a:lnTo>
                <a:close/>
                <a:moveTo>
                  <a:pt x="645" y="1729"/>
                </a:moveTo>
                <a:lnTo>
                  <a:pt x="668" y="1729"/>
                </a:lnTo>
                <a:lnTo>
                  <a:pt x="668" y="1734"/>
                </a:lnTo>
                <a:lnTo>
                  <a:pt x="645" y="1734"/>
                </a:lnTo>
                <a:lnTo>
                  <a:pt x="645" y="1729"/>
                </a:lnTo>
                <a:close/>
                <a:moveTo>
                  <a:pt x="685" y="1729"/>
                </a:moveTo>
                <a:lnTo>
                  <a:pt x="708" y="1729"/>
                </a:lnTo>
                <a:lnTo>
                  <a:pt x="708" y="1734"/>
                </a:lnTo>
                <a:lnTo>
                  <a:pt x="685" y="1734"/>
                </a:lnTo>
                <a:lnTo>
                  <a:pt x="685" y="1729"/>
                </a:lnTo>
                <a:close/>
                <a:moveTo>
                  <a:pt x="726" y="1729"/>
                </a:moveTo>
                <a:lnTo>
                  <a:pt x="749" y="1729"/>
                </a:lnTo>
                <a:lnTo>
                  <a:pt x="749" y="1734"/>
                </a:lnTo>
                <a:lnTo>
                  <a:pt x="726" y="1734"/>
                </a:lnTo>
                <a:lnTo>
                  <a:pt x="726" y="1729"/>
                </a:lnTo>
                <a:close/>
                <a:moveTo>
                  <a:pt x="766" y="1729"/>
                </a:moveTo>
                <a:lnTo>
                  <a:pt x="789" y="1729"/>
                </a:lnTo>
                <a:lnTo>
                  <a:pt x="789" y="1734"/>
                </a:lnTo>
                <a:lnTo>
                  <a:pt x="766" y="1734"/>
                </a:lnTo>
                <a:lnTo>
                  <a:pt x="766" y="1729"/>
                </a:lnTo>
                <a:close/>
                <a:moveTo>
                  <a:pt x="806" y="1729"/>
                </a:moveTo>
                <a:lnTo>
                  <a:pt x="829" y="1729"/>
                </a:lnTo>
                <a:lnTo>
                  <a:pt x="829" y="1734"/>
                </a:lnTo>
                <a:lnTo>
                  <a:pt x="806" y="1734"/>
                </a:lnTo>
                <a:lnTo>
                  <a:pt x="806" y="1729"/>
                </a:lnTo>
                <a:close/>
                <a:moveTo>
                  <a:pt x="846" y="1729"/>
                </a:moveTo>
                <a:lnTo>
                  <a:pt x="870" y="1729"/>
                </a:lnTo>
                <a:lnTo>
                  <a:pt x="870" y="1734"/>
                </a:lnTo>
                <a:lnTo>
                  <a:pt x="846" y="1734"/>
                </a:lnTo>
                <a:lnTo>
                  <a:pt x="846" y="1729"/>
                </a:lnTo>
                <a:close/>
                <a:moveTo>
                  <a:pt x="887" y="1729"/>
                </a:moveTo>
                <a:lnTo>
                  <a:pt x="910" y="1729"/>
                </a:lnTo>
                <a:lnTo>
                  <a:pt x="910" y="1734"/>
                </a:lnTo>
                <a:lnTo>
                  <a:pt x="887" y="1734"/>
                </a:lnTo>
                <a:lnTo>
                  <a:pt x="887" y="1729"/>
                </a:lnTo>
                <a:close/>
                <a:moveTo>
                  <a:pt x="927" y="1729"/>
                </a:moveTo>
                <a:lnTo>
                  <a:pt x="950" y="1729"/>
                </a:lnTo>
                <a:lnTo>
                  <a:pt x="950" y="1734"/>
                </a:lnTo>
                <a:lnTo>
                  <a:pt x="927" y="1734"/>
                </a:lnTo>
                <a:lnTo>
                  <a:pt x="927" y="1729"/>
                </a:lnTo>
                <a:close/>
                <a:moveTo>
                  <a:pt x="967" y="1729"/>
                </a:moveTo>
                <a:lnTo>
                  <a:pt x="990" y="1729"/>
                </a:lnTo>
                <a:lnTo>
                  <a:pt x="990" y="1734"/>
                </a:lnTo>
                <a:lnTo>
                  <a:pt x="967" y="1734"/>
                </a:lnTo>
                <a:lnTo>
                  <a:pt x="967" y="1729"/>
                </a:lnTo>
                <a:close/>
                <a:moveTo>
                  <a:pt x="1008" y="1729"/>
                </a:moveTo>
                <a:lnTo>
                  <a:pt x="1031" y="1729"/>
                </a:lnTo>
                <a:lnTo>
                  <a:pt x="1031" y="1734"/>
                </a:lnTo>
                <a:lnTo>
                  <a:pt x="1008" y="1734"/>
                </a:lnTo>
                <a:lnTo>
                  <a:pt x="1008" y="1729"/>
                </a:lnTo>
                <a:close/>
                <a:moveTo>
                  <a:pt x="1048" y="1729"/>
                </a:moveTo>
                <a:lnTo>
                  <a:pt x="1071" y="1729"/>
                </a:lnTo>
                <a:lnTo>
                  <a:pt x="1071" y="1734"/>
                </a:lnTo>
                <a:lnTo>
                  <a:pt x="1048" y="1734"/>
                </a:lnTo>
                <a:lnTo>
                  <a:pt x="1048" y="1729"/>
                </a:lnTo>
                <a:close/>
                <a:moveTo>
                  <a:pt x="1088" y="1729"/>
                </a:moveTo>
                <a:lnTo>
                  <a:pt x="1111" y="1729"/>
                </a:lnTo>
                <a:lnTo>
                  <a:pt x="1111" y="1734"/>
                </a:lnTo>
                <a:lnTo>
                  <a:pt x="1088" y="1734"/>
                </a:lnTo>
                <a:lnTo>
                  <a:pt x="1088" y="1729"/>
                </a:lnTo>
                <a:close/>
                <a:moveTo>
                  <a:pt x="1129" y="1729"/>
                </a:moveTo>
                <a:lnTo>
                  <a:pt x="1152" y="1729"/>
                </a:lnTo>
                <a:lnTo>
                  <a:pt x="1152" y="1734"/>
                </a:lnTo>
                <a:lnTo>
                  <a:pt x="1129" y="1734"/>
                </a:lnTo>
                <a:lnTo>
                  <a:pt x="1129" y="1729"/>
                </a:lnTo>
                <a:close/>
                <a:moveTo>
                  <a:pt x="1169" y="1729"/>
                </a:moveTo>
                <a:lnTo>
                  <a:pt x="1192" y="1729"/>
                </a:lnTo>
                <a:lnTo>
                  <a:pt x="1192" y="1734"/>
                </a:lnTo>
                <a:lnTo>
                  <a:pt x="1169" y="1734"/>
                </a:lnTo>
                <a:lnTo>
                  <a:pt x="1169" y="1729"/>
                </a:lnTo>
                <a:close/>
                <a:moveTo>
                  <a:pt x="1209" y="1729"/>
                </a:moveTo>
                <a:lnTo>
                  <a:pt x="1232" y="1729"/>
                </a:lnTo>
                <a:lnTo>
                  <a:pt x="1232" y="1734"/>
                </a:lnTo>
                <a:lnTo>
                  <a:pt x="1209" y="1734"/>
                </a:lnTo>
                <a:lnTo>
                  <a:pt x="1209" y="1729"/>
                </a:lnTo>
                <a:close/>
                <a:moveTo>
                  <a:pt x="1249" y="1729"/>
                </a:moveTo>
                <a:lnTo>
                  <a:pt x="1272" y="1729"/>
                </a:lnTo>
                <a:lnTo>
                  <a:pt x="1272" y="1734"/>
                </a:lnTo>
                <a:lnTo>
                  <a:pt x="1249" y="1734"/>
                </a:lnTo>
                <a:lnTo>
                  <a:pt x="1249" y="1729"/>
                </a:lnTo>
                <a:close/>
                <a:moveTo>
                  <a:pt x="1290" y="1729"/>
                </a:moveTo>
                <a:lnTo>
                  <a:pt x="1313" y="1729"/>
                </a:lnTo>
                <a:lnTo>
                  <a:pt x="1313" y="1734"/>
                </a:lnTo>
                <a:lnTo>
                  <a:pt x="1290" y="1734"/>
                </a:lnTo>
                <a:lnTo>
                  <a:pt x="1290" y="1729"/>
                </a:lnTo>
                <a:close/>
                <a:moveTo>
                  <a:pt x="1330" y="1729"/>
                </a:moveTo>
                <a:lnTo>
                  <a:pt x="1353" y="1729"/>
                </a:lnTo>
                <a:lnTo>
                  <a:pt x="1353" y="1734"/>
                </a:lnTo>
                <a:lnTo>
                  <a:pt x="1330" y="1734"/>
                </a:lnTo>
                <a:lnTo>
                  <a:pt x="1330" y="1729"/>
                </a:lnTo>
                <a:close/>
                <a:moveTo>
                  <a:pt x="1370" y="1729"/>
                </a:moveTo>
                <a:lnTo>
                  <a:pt x="1393" y="1729"/>
                </a:lnTo>
                <a:lnTo>
                  <a:pt x="1393" y="1734"/>
                </a:lnTo>
                <a:lnTo>
                  <a:pt x="1370" y="1734"/>
                </a:lnTo>
                <a:lnTo>
                  <a:pt x="1370" y="1729"/>
                </a:lnTo>
                <a:close/>
                <a:moveTo>
                  <a:pt x="1411" y="1729"/>
                </a:moveTo>
                <a:lnTo>
                  <a:pt x="1434" y="1729"/>
                </a:lnTo>
                <a:lnTo>
                  <a:pt x="1434" y="1734"/>
                </a:lnTo>
                <a:lnTo>
                  <a:pt x="1411" y="1734"/>
                </a:lnTo>
                <a:lnTo>
                  <a:pt x="1411" y="1729"/>
                </a:lnTo>
                <a:close/>
                <a:moveTo>
                  <a:pt x="1451" y="1729"/>
                </a:moveTo>
                <a:lnTo>
                  <a:pt x="1474" y="1729"/>
                </a:lnTo>
                <a:lnTo>
                  <a:pt x="1474" y="1734"/>
                </a:lnTo>
                <a:lnTo>
                  <a:pt x="1451" y="1734"/>
                </a:lnTo>
                <a:lnTo>
                  <a:pt x="1451" y="1729"/>
                </a:lnTo>
                <a:close/>
                <a:moveTo>
                  <a:pt x="1491" y="1729"/>
                </a:moveTo>
                <a:lnTo>
                  <a:pt x="1514" y="1729"/>
                </a:lnTo>
                <a:lnTo>
                  <a:pt x="1514" y="1734"/>
                </a:lnTo>
                <a:lnTo>
                  <a:pt x="1491" y="1734"/>
                </a:lnTo>
                <a:lnTo>
                  <a:pt x="1491" y="1729"/>
                </a:lnTo>
                <a:close/>
                <a:moveTo>
                  <a:pt x="1531" y="1729"/>
                </a:moveTo>
                <a:lnTo>
                  <a:pt x="1555" y="1729"/>
                </a:lnTo>
                <a:lnTo>
                  <a:pt x="1555" y="1734"/>
                </a:lnTo>
                <a:lnTo>
                  <a:pt x="1531" y="1734"/>
                </a:lnTo>
                <a:lnTo>
                  <a:pt x="1531" y="1729"/>
                </a:lnTo>
                <a:close/>
                <a:moveTo>
                  <a:pt x="1572" y="1729"/>
                </a:moveTo>
                <a:lnTo>
                  <a:pt x="1595" y="1729"/>
                </a:lnTo>
                <a:lnTo>
                  <a:pt x="1595" y="1734"/>
                </a:lnTo>
                <a:lnTo>
                  <a:pt x="1572" y="1734"/>
                </a:lnTo>
                <a:lnTo>
                  <a:pt x="1572" y="1729"/>
                </a:lnTo>
                <a:close/>
                <a:moveTo>
                  <a:pt x="1612" y="1729"/>
                </a:moveTo>
                <a:lnTo>
                  <a:pt x="1635" y="1729"/>
                </a:lnTo>
                <a:lnTo>
                  <a:pt x="1635" y="1734"/>
                </a:lnTo>
                <a:lnTo>
                  <a:pt x="1612" y="1734"/>
                </a:lnTo>
                <a:lnTo>
                  <a:pt x="1612" y="1729"/>
                </a:lnTo>
                <a:close/>
                <a:moveTo>
                  <a:pt x="1652" y="1729"/>
                </a:moveTo>
                <a:lnTo>
                  <a:pt x="1675" y="1729"/>
                </a:lnTo>
                <a:lnTo>
                  <a:pt x="1675" y="1734"/>
                </a:lnTo>
                <a:lnTo>
                  <a:pt x="1652" y="1734"/>
                </a:lnTo>
                <a:lnTo>
                  <a:pt x="1652" y="1729"/>
                </a:lnTo>
                <a:close/>
                <a:moveTo>
                  <a:pt x="1693" y="1729"/>
                </a:moveTo>
                <a:lnTo>
                  <a:pt x="1716" y="1729"/>
                </a:lnTo>
                <a:lnTo>
                  <a:pt x="1716" y="1734"/>
                </a:lnTo>
                <a:lnTo>
                  <a:pt x="1693" y="1734"/>
                </a:lnTo>
                <a:lnTo>
                  <a:pt x="1693" y="1729"/>
                </a:lnTo>
                <a:close/>
                <a:moveTo>
                  <a:pt x="1733" y="1729"/>
                </a:moveTo>
                <a:lnTo>
                  <a:pt x="1756" y="1729"/>
                </a:lnTo>
                <a:lnTo>
                  <a:pt x="1756" y="1734"/>
                </a:lnTo>
                <a:lnTo>
                  <a:pt x="1733" y="1734"/>
                </a:lnTo>
                <a:lnTo>
                  <a:pt x="1733" y="1729"/>
                </a:lnTo>
                <a:close/>
                <a:moveTo>
                  <a:pt x="1773" y="1729"/>
                </a:moveTo>
                <a:lnTo>
                  <a:pt x="1796" y="1729"/>
                </a:lnTo>
                <a:lnTo>
                  <a:pt x="1796" y="1734"/>
                </a:lnTo>
                <a:lnTo>
                  <a:pt x="1773" y="1734"/>
                </a:lnTo>
                <a:lnTo>
                  <a:pt x="1773" y="1729"/>
                </a:lnTo>
                <a:close/>
                <a:moveTo>
                  <a:pt x="1814" y="1729"/>
                </a:moveTo>
                <a:lnTo>
                  <a:pt x="1837" y="1729"/>
                </a:lnTo>
                <a:lnTo>
                  <a:pt x="1837" y="1734"/>
                </a:lnTo>
                <a:lnTo>
                  <a:pt x="1814" y="1734"/>
                </a:lnTo>
                <a:lnTo>
                  <a:pt x="1814" y="1729"/>
                </a:lnTo>
                <a:close/>
                <a:moveTo>
                  <a:pt x="1854" y="1729"/>
                </a:moveTo>
                <a:lnTo>
                  <a:pt x="1877" y="1729"/>
                </a:lnTo>
                <a:lnTo>
                  <a:pt x="1877" y="1734"/>
                </a:lnTo>
                <a:lnTo>
                  <a:pt x="1854" y="1734"/>
                </a:lnTo>
                <a:lnTo>
                  <a:pt x="1854" y="1729"/>
                </a:lnTo>
                <a:close/>
                <a:moveTo>
                  <a:pt x="1894" y="1729"/>
                </a:moveTo>
                <a:lnTo>
                  <a:pt x="1917" y="1729"/>
                </a:lnTo>
                <a:lnTo>
                  <a:pt x="1917" y="1734"/>
                </a:lnTo>
                <a:lnTo>
                  <a:pt x="1894" y="1734"/>
                </a:lnTo>
                <a:lnTo>
                  <a:pt x="1894" y="1729"/>
                </a:lnTo>
                <a:close/>
                <a:moveTo>
                  <a:pt x="1934" y="1729"/>
                </a:moveTo>
                <a:lnTo>
                  <a:pt x="1957" y="1729"/>
                </a:lnTo>
                <a:lnTo>
                  <a:pt x="1957" y="1734"/>
                </a:lnTo>
                <a:lnTo>
                  <a:pt x="1934" y="1734"/>
                </a:lnTo>
                <a:lnTo>
                  <a:pt x="1934" y="1729"/>
                </a:lnTo>
                <a:close/>
                <a:moveTo>
                  <a:pt x="1975" y="1729"/>
                </a:moveTo>
                <a:lnTo>
                  <a:pt x="1998" y="1729"/>
                </a:lnTo>
                <a:lnTo>
                  <a:pt x="1998" y="1734"/>
                </a:lnTo>
                <a:lnTo>
                  <a:pt x="1975" y="1734"/>
                </a:lnTo>
                <a:lnTo>
                  <a:pt x="1975" y="1729"/>
                </a:lnTo>
                <a:close/>
                <a:moveTo>
                  <a:pt x="2015" y="1729"/>
                </a:moveTo>
                <a:lnTo>
                  <a:pt x="2038" y="1729"/>
                </a:lnTo>
                <a:lnTo>
                  <a:pt x="2038" y="1734"/>
                </a:lnTo>
                <a:lnTo>
                  <a:pt x="2015" y="1734"/>
                </a:lnTo>
                <a:lnTo>
                  <a:pt x="2015" y="1729"/>
                </a:lnTo>
                <a:close/>
                <a:moveTo>
                  <a:pt x="2055" y="1729"/>
                </a:moveTo>
                <a:lnTo>
                  <a:pt x="2078" y="1729"/>
                </a:lnTo>
                <a:lnTo>
                  <a:pt x="2078" y="1734"/>
                </a:lnTo>
                <a:lnTo>
                  <a:pt x="2055" y="1734"/>
                </a:lnTo>
                <a:lnTo>
                  <a:pt x="2055" y="1729"/>
                </a:lnTo>
                <a:close/>
                <a:moveTo>
                  <a:pt x="2096" y="1729"/>
                </a:moveTo>
                <a:lnTo>
                  <a:pt x="2119" y="1729"/>
                </a:lnTo>
                <a:lnTo>
                  <a:pt x="2119" y="1734"/>
                </a:lnTo>
                <a:lnTo>
                  <a:pt x="2096" y="1734"/>
                </a:lnTo>
                <a:lnTo>
                  <a:pt x="2096" y="1729"/>
                </a:lnTo>
                <a:close/>
                <a:moveTo>
                  <a:pt x="2136" y="1729"/>
                </a:moveTo>
                <a:lnTo>
                  <a:pt x="2159" y="1729"/>
                </a:lnTo>
                <a:lnTo>
                  <a:pt x="2159" y="1734"/>
                </a:lnTo>
                <a:lnTo>
                  <a:pt x="2136" y="1734"/>
                </a:lnTo>
                <a:lnTo>
                  <a:pt x="2136" y="1729"/>
                </a:lnTo>
                <a:close/>
                <a:moveTo>
                  <a:pt x="2176" y="1729"/>
                </a:moveTo>
                <a:lnTo>
                  <a:pt x="2199" y="1729"/>
                </a:lnTo>
                <a:lnTo>
                  <a:pt x="2199" y="1734"/>
                </a:lnTo>
                <a:lnTo>
                  <a:pt x="2176" y="1734"/>
                </a:lnTo>
                <a:lnTo>
                  <a:pt x="2176" y="1729"/>
                </a:lnTo>
                <a:close/>
                <a:moveTo>
                  <a:pt x="2216" y="1729"/>
                </a:moveTo>
                <a:lnTo>
                  <a:pt x="2240" y="1729"/>
                </a:lnTo>
                <a:lnTo>
                  <a:pt x="2240" y="1734"/>
                </a:lnTo>
                <a:lnTo>
                  <a:pt x="2216" y="1734"/>
                </a:lnTo>
                <a:lnTo>
                  <a:pt x="2216" y="1729"/>
                </a:lnTo>
                <a:close/>
                <a:moveTo>
                  <a:pt x="2257" y="1729"/>
                </a:moveTo>
                <a:lnTo>
                  <a:pt x="2280" y="1729"/>
                </a:lnTo>
                <a:lnTo>
                  <a:pt x="2280" y="1734"/>
                </a:lnTo>
                <a:lnTo>
                  <a:pt x="2257" y="1734"/>
                </a:lnTo>
                <a:lnTo>
                  <a:pt x="2257" y="1729"/>
                </a:lnTo>
                <a:close/>
                <a:moveTo>
                  <a:pt x="2297" y="1729"/>
                </a:moveTo>
                <a:lnTo>
                  <a:pt x="2320" y="1729"/>
                </a:lnTo>
                <a:lnTo>
                  <a:pt x="2320" y="1734"/>
                </a:lnTo>
                <a:lnTo>
                  <a:pt x="2297" y="1734"/>
                </a:lnTo>
                <a:lnTo>
                  <a:pt x="2297" y="1729"/>
                </a:lnTo>
                <a:close/>
                <a:moveTo>
                  <a:pt x="2337" y="1729"/>
                </a:moveTo>
                <a:lnTo>
                  <a:pt x="2360" y="1729"/>
                </a:lnTo>
                <a:lnTo>
                  <a:pt x="2360" y="1734"/>
                </a:lnTo>
                <a:lnTo>
                  <a:pt x="2337" y="1734"/>
                </a:lnTo>
                <a:lnTo>
                  <a:pt x="2337" y="1729"/>
                </a:lnTo>
                <a:close/>
                <a:moveTo>
                  <a:pt x="2378" y="1729"/>
                </a:moveTo>
                <a:lnTo>
                  <a:pt x="2401" y="1729"/>
                </a:lnTo>
                <a:lnTo>
                  <a:pt x="2401" y="1734"/>
                </a:lnTo>
                <a:lnTo>
                  <a:pt x="2378" y="1734"/>
                </a:lnTo>
                <a:lnTo>
                  <a:pt x="2378" y="1729"/>
                </a:lnTo>
                <a:close/>
                <a:moveTo>
                  <a:pt x="2418" y="1729"/>
                </a:moveTo>
                <a:lnTo>
                  <a:pt x="2441" y="1729"/>
                </a:lnTo>
                <a:lnTo>
                  <a:pt x="2441" y="1734"/>
                </a:lnTo>
                <a:lnTo>
                  <a:pt x="2418" y="1734"/>
                </a:lnTo>
                <a:lnTo>
                  <a:pt x="2418" y="1729"/>
                </a:lnTo>
                <a:close/>
                <a:moveTo>
                  <a:pt x="0" y="1153"/>
                </a:moveTo>
                <a:lnTo>
                  <a:pt x="23" y="1153"/>
                </a:lnTo>
                <a:lnTo>
                  <a:pt x="23" y="1159"/>
                </a:lnTo>
                <a:lnTo>
                  <a:pt x="0" y="1159"/>
                </a:lnTo>
                <a:lnTo>
                  <a:pt x="0" y="1153"/>
                </a:lnTo>
                <a:close/>
                <a:moveTo>
                  <a:pt x="41" y="1153"/>
                </a:moveTo>
                <a:lnTo>
                  <a:pt x="64" y="1153"/>
                </a:lnTo>
                <a:lnTo>
                  <a:pt x="64" y="1159"/>
                </a:lnTo>
                <a:lnTo>
                  <a:pt x="41" y="1159"/>
                </a:lnTo>
                <a:lnTo>
                  <a:pt x="41" y="1153"/>
                </a:lnTo>
                <a:close/>
                <a:moveTo>
                  <a:pt x="81" y="1153"/>
                </a:moveTo>
                <a:lnTo>
                  <a:pt x="104" y="1153"/>
                </a:lnTo>
                <a:lnTo>
                  <a:pt x="104" y="1159"/>
                </a:lnTo>
                <a:lnTo>
                  <a:pt x="81" y="1159"/>
                </a:lnTo>
                <a:lnTo>
                  <a:pt x="81" y="1153"/>
                </a:lnTo>
                <a:close/>
                <a:moveTo>
                  <a:pt x="121" y="1153"/>
                </a:moveTo>
                <a:lnTo>
                  <a:pt x="144" y="1153"/>
                </a:lnTo>
                <a:lnTo>
                  <a:pt x="144" y="1159"/>
                </a:lnTo>
                <a:lnTo>
                  <a:pt x="121" y="1159"/>
                </a:lnTo>
                <a:lnTo>
                  <a:pt x="121" y="1153"/>
                </a:lnTo>
                <a:close/>
                <a:moveTo>
                  <a:pt x="161" y="1153"/>
                </a:moveTo>
                <a:lnTo>
                  <a:pt x="185" y="1153"/>
                </a:lnTo>
                <a:lnTo>
                  <a:pt x="185" y="1159"/>
                </a:lnTo>
                <a:lnTo>
                  <a:pt x="161" y="1159"/>
                </a:lnTo>
                <a:lnTo>
                  <a:pt x="161" y="1153"/>
                </a:lnTo>
                <a:close/>
                <a:moveTo>
                  <a:pt x="202" y="1153"/>
                </a:moveTo>
                <a:lnTo>
                  <a:pt x="225" y="1153"/>
                </a:lnTo>
                <a:lnTo>
                  <a:pt x="225" y="1159"/>
                </a:lnTo>
                <a:lnTo>
                  <a:pt x="202" y="1159"/>
                </a:lnTo>
                <a:lnTo>
                  <a:pt x="202" y="1153"/>
                </a:lnTo>
                <a:close/>
                <a:moveTo>
                  <a:pt x="242" y="1153"/>
                </a:moveTo>
                <a:lnTo>
                  <a:pt x="265" y="1153"/>
                </a:lnTo>
                <a:lnTo>
                  <a:pt x="265" y="1159"/>
                </a:lnTo>
                <a:lnTo>
                  <a:pt x="242" y="1159"/>
                </a:lnTo>
                <a:lnTo>
                  <a:pt x="242" y="1153"/>
                </a:lnTo>
                <a:close/>
                <a:moveTo>
                  <a:pt x="282" y="1153"/>
                </a:moveTo>
                <a:lnTo>
                  <a:pt x="305" y="1153"/>
                </a:lnTo>
                <a:lnTo>
                  <a:pt x="305" y="1159"/>
                </a:lnTo>
                <a:lnTo>
                  <a:pt x="282" y="1159"/>
                </a:lnTo>
                <a:lnTo>
                  <a:pt x="282" y="1153"/>
                </a:lnTo>
                <a:close/>
                <a:moveTo>
                  <a:pt x="323" y="1153"/>
                </a:moveTo>
                <a:lnTo>
                  <a:pt x="346" y="1153"/>
                </a:lnTo>
                <a:lnTo>
                  <a:pt x="346" y="1159"/>
                </a:lnTo>
                <a:lnTo>
                  <a:pt x="323" y="1159"/>
                </a:lnTo>
                <a:lnTo>
                  <a:pt x="323" y="1153"/>
                </a:lnTo>
                <a:close/>
                <a:moveTo>
                  <a:pt x="363" y="1153"/>
                </a:moveTo>
                <a:lnTo>
                  <a:pt x="386" y="1153"/>
                </a:lnTo>
                <a:lnTo>
                  <a:pt x="386" y="1159"/>
                </a:lnTo>
                <a:lnTo>
                  <a:pt x="363" y="1159"/>
                </a:lnTo>
                <a:lnTo>
                  <a:pt x="363" y="1153"/>
                </a:lnTo>
                <a:close/>
                <a:moveTo>
                  <a:pt x="403" y="1153"/>
                </a:moveTo>
                <a:lnTo>
                  <a:pt x="426" y="1153"/>
                </a:lnTo>
                <a:lnTo>
                  <a:pt x="426" y="1159"/>
                </a:lnTo>
                <a:lnTo>
                  <a:pt x="403" y="1159"/>
                </a:lnTo>
                <a:lnTo>
                  <a:pt x="403" y="1153"/>
                </a:lnTo>
                <a:close/>
                <a:moveTo>
                  <a:pt x="444" y="1153"/>
                </a:moveTo>
                <a:lnTo>
                  <a:pt x="467" y="1153"/>
                </a:lnTo>
                <a:lnTo>
                  <a:pt x="467" y="1159"/>
                </a:lnTo>
                <a:lnTo>
                  <a:pt x="444" y="1159"/>
                </a:lnTo>
                <a:lnTo>
                  <a:pt x="444" y="1153"/>
                </a:lnTo>
                <a:close/>
                <a:moveTo>
                  <a:pt x="484" y="1153"/>
                </a:moveTo>
                <a:lnTo>
                  <a:pt x="507" y="1153"/>
                </a:lnTo>
                <a:lnTo>
                  <a:pt x="507" y="1159"/>
                </a:lnTo>
                <a:lnTo>
                  <a:pt x="484" y="1159"/>
                </a:lnTo>
                <a:lnTo>
                  <a:pt x="484" y="1153"/>
                </a:lnTo>
                <a:close/>
                <a:moveTo>
                  <a:pt x="524" y="1153"/>
                </a:moveTo>
                <a:lnTo>
                  <a:pt x="547" y="1153"/>
                </a:lnTo>
                <a:lnTo>
                  <a:pt x="547" y="1159"/>
                </a:lnTo>
                <a:lnTo>
                  <a:pt x="524" y="1159"/>
                </a:lnTo>
                <a:lnTo>
                  <a:pt x="524" y="1153"/>
                </a:lnTo>
                <a:close/>
                <a:moveTo>
                  <a:pt x="564" y="1153"/>
                </a:moveTo>
                <a:lnTo>
                  <a:pt x="587" y="1153"/>
                </a:lnTo>
                <a:lnTo>
                  <a:pt x="587" y="1159"/>
                </a:lnTo>
                <a:lnTo>
                  <a:pt x="564" y="1159"/>
                </a:lnTo>
                <a:lnTo>
                  <a:pt x="564" y="1153"/>
                </a:lnTo>
                <a:close/>
                <a:moveTo>
                  <a:pt x="605" y="1153"/>
                </a:moveTo>
                <a:lnTo>
                  <a:pt x="628" y="1153"/>
                </a:lnTo>
                <a:lnTo>
                  <a:pt x="628" y="1159"/>
                </a:lnTo>
                <a:lnTo>
                  <a:pt x="605" y="1159"/>
                </a:lnTo>
                <a:lnTo>
                  <a:pt x="605" y="1153"/>
                </a:lnTo>
                <a:close/>
                <a:moveTo>
                  <a:pt x="645" y="1153"/>
                </a:moveTo>
                <a:lnTo>
                  <a:pt x="668" y="1153"/>
                </a:lnTo>
                <a:lnTo>
                  <a:pt x="668" y="1159"/>
                </a:lnTo>
                <a:lnTo>
                  <a:pt x="645" y="1159"/>
                </a:lnTo>
                <a:lnTo>
                  <a:pt x="645" y="1153"/>
                </a:lnTo>
                <a:close/>
                <a:moveTo>
                  <a:pt x="685" y="1153"/>
                </a:moveTo>
                <a:lnTo>
                  <a:pt x="708" y="1153"/>
                </a:lnTo>
                <a:lnTo>
                  <a:pt x="708" y="1159"/>
                </a:lnTo>
                <a:lnTo>
                  <a:pt x="685" y="1159"/>
                </a:lnTo>
                <a:lnTo>
                  <a:pt x="685" y="1153"/>
                </a:lnTo>
                <a:close/>
                <a:moveTo>
                  <a:pt x="726" y="1153"/>
                </a:moveTo>
                <a:lnTo>
                  <a:pt x="749" y="1153"/>
                </a:lnTo>
                <a:lnTo>
                  <a:pt x="749" y="1159"/>
                </a:lnTo>
                <a:lnTo>
                  <a:pt x="726" y="1159"/>
                </a:lnTo>
                <a:lnTo>
                  <a:pt x="726" y="1153"/>
                </a:lnTo>
                <a:close/>
                <a:moveTo>
                  <a:pt x="766" y="1153"/>
                </a:moveTo>
                <a:lnTo>
                  <a:pt x="789" y="1153"/>
                </a:lnTo>
                <a:lnTo>
                  <a:pt x="789" y="1159"/>
                </a:lnTo>
                <a:lnTo>
                  <a:pt x="766" y="1159"/>
                </a:lnTo>
                <a:lnTo>
                  <a:pt x="766" y="1153"/>
                </a:lnTo>
                <a:close/>
                <a:moveTo>
                  <a:pt x="806" y="1153"/>
                </a:moveTo>
                <a:lnTo>
                  <a:pt x="829" y="1153"/>
                </a:lnTo>
                <a:lnTo>
                  <a:pt x="829" y="1159"/>
                </a:lnTo>
                <a:lnTo>
                  <a:pt x="806" y="1159"/>
                </a:lnTo>
                <a:lnTo>
                  <a:pt x="806" y="1153"/>
                </a:lnTo>
                <a:close/>
                <a:moveTo>
                  <a:pt x="846" y="1153"/>
                </a:moveTo>
                <a:lnTo>
                  <a:pt x="870" y="1153"/>
                </a:lnTo>
                <a:lnTo>
                  <a:pt x="870" y="1159"/>
                </a:lnTo>
                <a:lnTo>
                  <a:pt x="846" y="1159"/>
                </a:lnTo>
                <a:lnTo>
                  <a:pt x="846" y="1153"/>
                </a:lnTo>
                <a:close/>
                <a:moveTo>
                  <a:pt x="887" y="1153"/>
                </a:moveTo>
                <a:lnTo>
                  <a:pt x="910" y="1153"/>
                </a:lnTo>
                <a:lnTo>
                  <a:pt x="910" y="1159"/>
                </a:lnTo>
                <a:lnTo>
                  <a:pt x="887" y="1159"/>
                </a:lnTo>
                <a:lnTo>
                  <a:pt x="887" y="1153"/>
                </a:lnTo>
                <a:close/>
                <a:moveTo>
                  <a:pt x="927" y="1153"/>
                </a:moveTo>
                <a:lnTo>
                  <a:pt x="950" y="1153"/>
                </a:lnTo>
                <a:lnTo>
                  <a:pt x="950" y="1159"/>
                </a:lnTo>
                <a:lnTo>
                  <a:pt x="927" y="1159"/>
                </a:lnTo>
                <a:lnTo>
                  <a:pt x="927" y="1153"/>
                </a:lnTo>
                <a:close/>
                <a:moveTo>
                  <a:pt x="967" y="1153"/>
                </a:moveTo>
                <a:lnTo>
                  <a:pt x="990" y="1153"/>
                </a:lnTo>
                <a:lnTo>
                  <a:pt x="990" y="1159"/>
                </a:lnTo>
                <a:lnTo>
                  <a:pt x="967" y="1159"/>
                </a:lnTo>
                <a:lnTo>
                  <a:pt x="967" y="1153"/>
                </a:lnTo>
                <a:close/>
                <a:moveTo>
                  <a:pt x="1008" y="1153"/>
                </a:moveTo>
                <a:lnTo>
                  <a:pt x="1031" y="1153"/>
                </a:lnTo>
                <a:lnTo>
                  <a:pt x="1031" y="1159"/>
                </a:lnTo>
                <a:lnTo>
                  <a:pt x="1008" y="1159"/>
                </a:lnTo>
                <a:lnTo>
                  <a:pt x="1008" y="1153"/>
                </a:lnTo>
                <a:close/>
                <a:moveTo>
                  <a:pt x="1048" y="1153"/>
                </a:moveTo>
                <a:lnTo>
                  <a:pt x="1071" y="1153"/>
                </a:lnTo>
                <a:lnTo>
                  <a:pt x="1071" y="1159"/>
                </a:lnTo>
                <a:lnTo>
                  <a:pt x="1048" y="1159"/>
                </a:lnTo>
                <a:lnTo>
                  <a:pt x="1048" y="1153"/>
                </a:lnTo>
                <a:close/>
                <a:moveTo>
                  <a:pt x="1088" y="1153"/>
                </a:moveTo>
                <a:lnTo>
                  <a:pt x="1111" y="1153"/>
                </a:lnTo>
                <a:lnTo>
                  <a:pt x="1111" y="1159"/>
                </a:lnTo>
                <a:lnTo>
                  <a:pt x="1088" y="1159"/>
                </a:lnTo>
                <a:lnTo>
                  <a:pt x="1088" y="1153"/>
                </a:lnTo>
                <a:close/>
                <a:moveTo>
                  <a:pt x="1129" y="1153"/>
                </a:moveTo>
                <a:lnTo>
                  <a:pt x="1152" y="1153"/>
                </a:lnTo>
                <a:lnTo>
                  <a:pt x="1152" y="1159"/>
                </a:lnTo>
                <a:lnTo>
                  <a:pt x="1129" y="1159"/>
                </a:lnTo>
                <a:lnTo>
                  <a:pt x="1129" y="1153"/>
                </a:lnTo>
                <a:close/>
                <a:moveTo>
                  <a:pt x="1169" y="1153"/>
                </a:moveTo>
                <a:lnTo>
                  <a:pt x="1192" y="1153"/>
                </a:lnTo>
                <a:lnTo>
                  <a:pt x="1192" y="1159"/>
                </a:lnTo>
                <a:lnTo>
                  <a:pt x="1169" y="1159"/>
                </a:lnTo>
                <a:lnTo>
                  <a:pt x="1169" y="1153"/>
                </a:lnTo>
                <a:close/>
                <a:moveTo>
                  <a:pt x="1209" y="1153"/>
                </a:moveTo>
                <a:lnTo>
                  <a:pt x="1232" y="1153"/>
                </a:lnTo>
                <a:lnTo>
                  <a:pt x="1232" y="1159"/>
                </a:lnTo>
                <a:lnTo>
                  <a:pt x="1209" y="1159"/>
                </a:lnTo>
                <a:lnTo>
                  <a:pt x="1209" y="1153"/>
                </a:lnTo>
                <a:close/>
                <a:moveTo>
                  <a:pt x="1249" y="1153"/>
                </a:moveTo>
                <a:lnTo>
                  <a:pt x="1272" y="1153"/>
                </a:lnTo>
                <a:lnTo>
                  <a:pt x="1272" y="1159"/>
                </a:lnTo>
                <a:lnTo>
                  <a:pt x="1249" y="1159"/>
                </a:lnTo>
                <a:lnTo>
                  <a:pt x="1249" y="1153"/>
                </a:lnTo>
                <a:close/>
                <a:moveTo>
                  <a:pt x="1290" y="1153"/>
                </a:moveTo>
                <a:lnTo>
                  <a:pt x="1313" y="1153"/>
                </a:lnTo>
                <a:lnTo>
                  <a:pt x="1313" y="1159"/>
                </a:lnTo>
                <a:lnTo>
                  <a:pt x="1290" y="1159"/>
                </a:lnTo>
                <a:lnTo>
                  <a:pt x="1290" y="1153"/>
                </a:lnTo>
                <a:close/>
                <a:moveTo>
                  <a:pt x="1330" y="1153"/>
                </a:moveTo>
                <a:lnTo>
                  <a:pt x="1353" y="1153"/>
                </a:lnTo>
                <a:lnTo>
                  <a:pt x="1353" y="1159"/>
                </a:lnTo>
                <a:lnTo>
                  <a:pt x="1330" y="1159"/>
                </a:lnTo>
                <a:lnTo>
                  <a:pt x="1330" y="1153"/>
                </a:lnTo>
                <a:close/>
                <a:moveTo>
                  <a:pt x="1370" y="1153"/>
                </a:moveTo>
                <a:lnTo>
                  <a:pt x="1393" y="1153"/>
                </a:lnTo>
                <a:lnTo>
                  <a:pt x="1393" y="1159"/>
                </a:lnTo>
                <a:lnTo>
                  <a:pt x="1370" y="1159"/>
                </a:lnTo>
                <a:lnTo>
                  <a:pt x="1370" y="1153"/>
                </a:lnTo>
                <a:close/>
                <a:moveTo>
                  <a:pt x="1411" y="1153"/>
                </a:moveTo>
                <a:lnTo>
                  <a:pt x="1434" y="1153"/>
                </a:lnTo>
                <a:lnTo>
                  <a:pt x="1434" y="1159"/>
                </a:lnTo>
                <a:lnTo>
                  <a:pt x="1411" y="1159"/>
                </a:lnTo>
                <a:lnTo>
                  <a:pt x="1411" y="1153"/>
                </a:lnTo>
                <a:close/>
                <a:moveTo>
                  <a:pt x="1451" y="1153"/>
                </a:moveTo>
                <a:lnTo>
                  <a:pt x="1474" y="1153"/>
                </a:lnTo>
                <a:lnTo>
                  <a:pt x="1474" y="1159"/>
                </a:lnTo>
                <a:lnTo>
                  <a:pt x="1451" y="1159"/>
                </a:lnTo>
                <a:lnTo>
                  <a:pt x="1451" y="1153"/>
                </a:lnTo>
                <a:close/>
                <a:moveTo>
                  <a:pt x="1491" y="1153"/>
                </a:moveTo>
                <a:lnTo>
                  <a:pt x="1514" y="1153"/>
                </a:lnTo>
                <a:lnTo>
                  <a:pt x="1514" y="1159"/>
                </a:lnTo>
                <a:lnTo>
                  <a:pt x="1491" y="1159"/>
                </a:lnTo>
                <a:lnTo>
                  <a:pt x="1491" y="1153"/>
                </a:lnTo>
                <a:close/>
                <a:moveTo>
                  <a:pt x="1531" y="1153"/>
                </a:moveTo>
                <a:lnTo>
                  <a:pt x="1555" y="1153"/>
                </a:lnTo>
                <a:lnTo>
                  <a:pt x="1555" y="1159"/>
                </a:lnTo>
                <a:lnTo>
                  <a:pt x="1531" y="1159"/>
                </a:lnTo>
                <a:lnTo>
                  <a:pt x="1531" y="1153"/>
                </a:lnTo>
                <a:close/>
                <a:moveTo>
                  <a:pt x="1572" y="1153"/>
                </a:moveTo>
                <a:lnTo>
                  <a:pt x="1595" y="1153"/>
                </a:lnTo>
                <a:lnTo>
                  <a:pt x="1595" y="1159"/>
                </a:lnTo>
                <a:lnTo>
                  <a:pt x="1572" y="1159"/>
                </a:lnTo>
                <a:lnTo>
                  <a:pt x="1572" y="1153"/>
                </a:lnTo>
                <a:close/>
                <a:moveTo>
                  <a:pt x="1612" y="1153"/>
                </a:moveTo>
                <a:lnTo>
                  <a:pt x="1635" y="1153"/>
                </a:lnTo>
                <a:lnTo>
                  <a:pt x="1635" y="1159"/>
                </a:lnTo>
                <a:lnTo>
                  <a:pt x="1612" y="1159"/>
                </a:lnTo>
                <a:lnTo>
                  <a:pt x="1612" y="1153"/>
                </a:lnTo>
                <a:close/>
                <a:moveTo>
                  <a:pt x="1652" y="1153"/>
                </a:moveTo>
                <a:lnTo>
                  <a:pt x="1675" y="1153"/>
                </a:lnTo>
                <a:lnTo>
                  <a:pt x="1675" y="1159"/>
                </a:lnTo>
                <a:lnTo>
                  <a:pt x="1652" y="1159"/>
                </a:lnTo>
                <a:lnTo>
                  <a:pt x="1652" y="1153"/>
                </a:lnTo>
                <a:close/>
                <a:moveTo>
                  <a:pt x="1693" y="1153"/>
                </a:moveTo>
                <a:lnTo>
                  <a:pt x="1716" y="1153"/>
                </a:lnTo>
                <a:lnTo>
                  <a:pt x="1716" y="1159"/>
                </a:lnTo>
                <a:lnTo>
                  <a:pt x="1693" y="1159"/>
                </a:lnTo>
                <a:lnTo>
                  <a:pt x="1693" y="1153"/>
                </a:lnTo>
                <a:close/>
                <a:moveTo>
                  <a:pt x="1733" y="1153"/>
                </a:moveTo>
                <a:lnTo>
                  <a:pt x="1756" y="1153"/>
                </a:lnTo>
                <a:lnTo>
                  <a:pt x="1756" y="1159"/>
                </a:lnTo>
                <a:lnTo>
                  <a:pt x="1733" y="1159"/>
                </a:lnTo>
                <a:lnTo>
                  <a:pt x="1733" y="1153"/>
                </a:lnTo>
                <a:close/>
                <a:moveTo>
                  <a:pt x="1773" y="1153"/>
                </a:moveTo>
                <a:lnTo>
                  <a:pt x="1796" y="1153"/>
                </a:lnTo>
                <a:lnTo>
                  <a:pt x="1796" y="1159"/>
                </a:lnTo>
                <a:lnTo>
                  <a:pt x="1773" y="1159"/>
                </a:lnTo>
                <a:lnTo>
                  <a:pt x="1773" y="1153"/>
                </a:lnTo>
                <a:close/>
                <a:moveTo>
                  <a:pt x="1814" y="1153"/>
                </a:moveTo>
                <a:lnTo>
                  <a:pt x="1837" y="1153"/>
                </a:lnTo>
                <a:lnTo>
                  <a:pt x="1837" y="1159"/>
                </a:lnTo>
                <a:lnTo>
                  <a:pt x="1814" y="1159"/>
                </a:lnTo>
                <a:lnTo>
                  <a:pt x="1814" y="1153"/>
                </a:lnTo>
                <a:close/>
                <a:moveTo>
                  <a:pt x="1854" y="1153"/>
                </a:moveTo>
                <a:lnTo>
                  <a:pt x="1877" y="1153"/>
                </a:lnTo>
                <a:lnTo>
                  <a:pt x="1877" y="1159"/>
                </a:lnTo>
                <a:lnTo>
                  <a:pt x="1854" y="1159"/>
                </a:lnTo>
                <a:lnTo>
                  <a:pt x="1854" y="1153"/>
                </a:lnTo>
                <a:close/>
                <a:moveTo>
                  <a:pt x="1894" y="1153"/>
                </a:moveTo>
                <a:lnTo>
                  <a:pt x="1917" y="1153"/>
                </a:lnTo>
                <a:lnTo>
                  <a:pt x="1917" y="1159"/>
                </a:lnTo>
                <a:lnTo>
                  <a:pt x="1894" y="1159"/>
                </a:lnTo>
                <a:lnTo>
                  <a:pt x="1894" y="1153"/>
                </a:lnTo>
                <a:close/>
                <a:moveTo>
                  <a:pt x="1934" y="1153"/>
                </a:moveTo>
                <a:lnTo>
                  <a:pt x="1957" y="1153"/>
                </a:lnTo>
                <a:lnTo>
                  <a:pt x="1957" y="1159"/>
                </a:lnTo>
                <a:lnTo>
                  <a:pt x="1934" y="1159"/>
                </a:lnTo>
                <a:lnTo>
                  <a:pt x="1934" y="1153"/>
                </a:lnTo>
                <a:close/>
                <a:moveTo>
                  <a:pt x="1975" y="1153"/>
                </a:moveTo>
                <a:lnTo>
                  <a:pt x="1998" y="1153"/>
                </a:lnTo>
                <a:lnTo>
                  <a:pt x="1998" y="1159"/>
                </a:lnTo>
                <a:lnTo>
                  <a:pt x="1975" y="1159"/>
                </a:lnTo>
                <a:lnTo>
                  <a:pt x="1975" y="1153"/>
                </a:lnTo>
                <a:close/>
                <a:moveTo>
                  <a:pt x="2015" y="1153"/>
                </a:moveTo>
                <a:lnTo>
                  <a:pt x="2038" y="1153"/>
                </a:lnTo>
                <a:lnTo>
                  <a:pt x="2038" y="1159"/>
                </a:lnTo>
                <a:lnTo>
                  <a:pt x="2015" y="1159"/>
                </a:lnTo>
                <a:lnTo>
                  <a:pt x="2015" y="1153"/>
                </a:lnTo>
                <a:close/>
                <a:moveTo>
                  <a:pt x="2055" y="1153"/>
                </a:moveTo>
                <a:lnTo>
                  <a:pt x="2078" y="1153"/>
                </a:lnTo>
                <a:lnTo>
                  <a:pt x="2078" y="1159"/>
                </a:lnTo>
                <a:lnTo>
                  <a:pt x="2055" y="1159"/>
                </a:lnTo>
                <a:lnTo>
                  <a:pt x="2055" y="1153"/>
                </a:lnTo>
                <a:close/>
                <a:moveTo>
                  <a:pt x="2096" y="1153"/>
                </a:moveTo>
                <a:lnTo>
                  <a:pt x="2119" y="1153"/>
                </a:lnTo>
                <a:lnTo>
                  <a:pt x="2119" y="1159"/>
                </a:lnTo>
                <a:lnTo>
                  <a:pt x="2096" y="1159"/>
                </a:lnTo>
                <a:lnTo>
                  <a:pt x="2096" y="1153"/>
                </a:lnTo>
                <a:close/>
                <a:moveTo>
                  <a:pt x="2136" y="1153"/>
                </a:moveTo>
                <a:lnTo>
                  <a:pt x="2159" y="1153"/>
                </a:lnTo>
                <a:lnTo>
                  <a:pt x="2159" y="1159"/>
                </a:lnTo>
                <a:lnTo>
                  <a:pt x="2136" y="1159"/>
                </a:lnTo>
                <a:lnTo>
                  <a:pt x="2136" y="1153"/>
                </a:lnTo>
                <a:close/>
                <a:moveTo>
                  <a:pt x="2176" y="1153"/>
                </a:moveTo>
                <a:lnTo>
                  <a:pt x="2199" y="1153"/>
                </a:lnTo>
                <a:lnTo>
                  <a:pt x="2199" y="1159"/>
                </a:lnTo>
                <a:lnTo>
                  <a:pt x="2176" y="1159"/>
                </a:lnTo>
                <a:lnTo>
                  <a:pt x="2176" y="1153"/>
                </a:lnTo>
                <a:close/>
                <a:moveTo>
                  <a:pt x="2216" y="1153"/>
                </a:moveTo>
                <a:lnTo>
                  <a:pt x="2240" y="1153"/>
                </a:lnTo>
                <a:lnTo>
                  <a:pt x="2240" y="1159"/>
                </a:lnTo>
                <a:lnTo>
                  <a:pt x="2216" y="1159"/>
                </a:lnTo>
                <a:lnTo>
                  <a:pt x="2216" y="1153"/>
                </a:lnTo>
                <a:close/>
                <a:moveTo>
                  <a:pt x="2257" y="1153"/>
                </a:moveTo>
                <a:lnTo>
                  <a:pt x="2280" y="1153"/>
                </a:lnTo>
                <a:lnTo>
                  <a:pt x="2280" y="1159"/>
                </a:lnTo>
                <a:lnTo>
                  <a:pt x="2257" y="1159"/>
                </a:lnTo>
                <a:lnTo>
                  <a:pt x="2257" y="1153"/>
                </a:lnTo>
                <a:close/>
                <a:moveTo>
                  <a:pt x="2297" y="1153"/>
                </a:moveTo>
                <a:lnTo>
                  <a:pt x="2320" y="1153"/>
                </a:lnTo>
                <a:lnTo>
                  <a:pt x="2320" y="1159"/>
                </a:lnTo>
                <a:lnTo>
                  <a:pt x="2297" y="1159"/>
                </a:lnTo>
                <a:lnTo>
                  <a:pt x="2297" y="1153"/>
                </a:lnTo>
                <a:close/>
                <a:moveTo>
                  <a:pt x="2337" y="1153"/>
                </a:moveTo>
                <a:lnTo>
                  <a:pt x="2360" y="1153"/>
                </a:lnTo>
                <a:lnTo>
                  <a:pt x="2360" y="1159"/>
                </a:lnTo>
                <a:lnTo>
                  <a:pt x="2337" y="1159"/>
                </a:lnTo>
                <a:lnTo>
                  <a:pt x="2337" y="1153"/>
                </a:lnTo>
                <a:close/>
                <a:moveTo>
                  <a:pt x="2378" y="1153"/>
                </a:moveTo>
                <a:lnTo>
                  <a:pt x="2401" y="1153"/>
                </a:lnTo>
                <a:lnTo>
                  <a:pt x="2401" y="1159"/>
                </a:lnTo>
                <a:lnTo>
                  <a:pt x="2378" y="1159"/>
                </a:lnTo>
                <a:lnTo>
                  <a:pt x="2378" y="1153"/>
                </a:lnTo>
                <a:close/>
                <a:moveTo>
                  <a:pt x="2418" y="1153"/>
                </a:moveTo>
                <a:lnTo>
                  <a:pt x="2441" y="1153"/>
                </a:lnTo>
                <a:lnTo>
                  <a:pt x="2441" y="1159"/>
                </a:lnTo>
                <a:lnTo>
                  <a:pt x="2418" y="1159"/>
                </a:lnTo>
                <a:lnTo>
                  <a:pt x="2418" y="1153"/>
                </a:lnTo>
                <a:close/>
                <a:moveTo>
                  <a:pt x="0" y="576"/>
                </a:moveTo>
                <a:lnTo>
                  <a:pt x="23" y="576"/>
                </a:lnTo>
                <a:lnTo>
                  <a:pt x="23" y="582"/>
                </a:lnTo>
                <a:lnTo>
                  <a:pt x="0" y="582"/>
                </a:lnTo>
                <a:lnTo>
                  <a:pt x="0" y="576"/>
                </a:lnTo>
                <a:close/>
                <a:moveTo>
                  <a:pt x="41" y="576"/>
                </a:moveTo>
                <a:lnTo>
                  <a:pt x="64" y="576"/>
                </a:lnTo>
                <a:lnTo>
                  <a:pt x="64" y="582"/>
                </a:lnTo>
                <a:lnTo>
                  <a:pt x="41" y="582"/>
                </a:lnTo>
                <a:lnTo>
                  <a:pt x="41" y="576"/>
                </a:lnTo>
                <a:close/>
                <a:moveTo>
                  <a:pt x="81" y="576"/>
                </a:moveTo>
                <a:lnTo>
                  <a:pt x="104" y="576"/>
                </a:lnTo>
                <a:lnTo>
                  <a:pt x="104" y="582"/>
                </a:lnTo>
                <a:lnTo>
                  <a:pt x="81" y="582"/>
                </a:lnTo>
                <a:lnTo>
                  <a:pt x="81" y="576"/>
                </a:lnTo>
                <a:close/>
                <a:moveTo>
                  <a:pt x="121" y="576"/>
                </a:moveTo>
                <a:lnTo>
                  <a:pt x="144" y="576"/>
                </a:lnTo>
                <a:lnTo>
                  <a:pt x="144" y="582"/>
                </a:lnTo>
                <a:lnTo>
                  <a:pt x="121" y="582"/>
                </a:lnTo>
                <a:lnTo>
                  <a:pt x="121" y="576"/>
                </a:lnTo>
                <a:close/>
                <a:moveTo>
                  <a:pt x="161" y="576"/>
                </a:moveTo>
                <a:lnTo>
                  <a:pt x="185" y="576"/>
                </a:lnTo>
                <a:lnTo>
                  <a:pt x="185" y="582"/>
                </a:lnTo>
                <a:lnTo>
                  <a:pt x="161" y="582"/>
                </a:lnTo>
                <a:lnTo>
                  <a:pt x="161" y="576"/>
                </a:lnTo>
                <a:close/>
                <a:moveTo>
                  <a:pt x="202" y="576"/>
                </a:moveTo>
                <a:lnTo>
                  <a:pt x="225" y="576"/>
                </a:lnTo>
                <a:lnTo>
                  <a:pt x="225" y="582"/>
                </a:lnTo>
                <a:lnTo>
                  <a:pt x="202" y="582"/>
                </a:lnTo>
                <a:lnTo>
                  <a:pt x="202" y="576"/>
                </a:lnTo>
                <a:close/>
                <a:moveTo>
                  <a:pt x="242" y="576"/>
                </a:moveTo>
                <a:lnTo>
                  <a:pt x="265" y="576"/>
                </a:lnTo>
                <a:lnTo>
                  <a:pt x="265" y="582"/>
                </a:lnTo>
                <a:lnTo>
                  <a:pt x="242" y="582"/>
                </a:lnTo>
                <a:lnTo>
                  <a:pt x="242" y="576"/>
                </a:lnTo>
                <a:close/>
                <a:moveTo>
                  <a:pt x="282" y="576"/>
                </a:moveTo>
                <a:lnTo>
                  <a:pt x="305" y="576"/>
                </a:lnTo>
                <a:lnTo>
                  <a:pt x="305" y="582"/>
                </a:lnTo>
                <a:lnTo>
                  <a:pt x="282" y="582"/>
                </a:lnTo>
                <a:lnTo>
                  <a:pt x="282" y="576"/>
                </a:lnTo>
                <a:close/>
                <a:moveTo>
                  <a:pt x="323" y="576"/>
                </a:moveTo>
                <a:lnTo>
                  <a:pt x="346" y="576"/>
                </a:lnTo>
                <a:lnTo>
                  <a:pt x="346" y="582"/>
                </a:lnTo>
                <a:lnTo>
                  <a:pt x="323" y="582"/>
                </a:lnTo>
                <a:lnTo>
                  <a:pt x="323" y="576"/>
                </a:lnTo>
                <a:close/>
                <a:moveTo>
                  <a:pt x="363" y="576"/>
                </a:moveTo>
                <a:lnTo>
                  <a:pt x="386" y="576"/>
                </a:lnTo>
                <a:lnTo>
                  <a:pt x="386" y="582"/>
                </a:lnTo>
                <a:lnTo>
                  <a:pt x="363" y="582"/>
                </a:lnTo>
                <a:lnTo>
                  <a:pt x="363" y="576"/>
                </a:lnTo>
                <a:close/>
                <a:moveTo>
                  <a:pt x="403" y="576"/>
                </a:moveTo>
                <a:lnTo>
                  <a:pt x="426" y="576"/>
                </a:lnTo>
                <a:lnTo>
                  <a:pt x="426" y="582"/>
                </a:lnTo>
                <a:lnTo>
                  <a:pt x="403" y="582"/>
                </a:lnTo>
                <a:lnTo>
                  <a:pt x="403" y="576"/>
                </a:lnTo>
                <a:close/>
                <a:moveTo>
                  <a:pt x="444" y="576"/>
                </a:moveTo>
                <a:lnTo>
                  <a:pt x="467" y="576"/>
                </a:lnTo>
                <a:lnTo>
                  <a:pt x="467" y="582"/>
                </a:lnTo>
                <a:lnTo>
                  <a:pt x="444" y="582"/>
                </a:lnTo>
                <a:lnTo>
                  <a:pt x="444" y="576"/>
                </a:lnTo>
                <a:close/>
                <a:moveTo>
                  <a:pt x="484" y="576"/>
                </a:moveTo>
                <a:lnTo>
                  <a:pt x="507" y="576"/>
                </a:lnTo>
                <a:lnTo>
                  <a:pt x="507" y="582"/>
                </a:lnTo>
                <a:lnTo>
                  <a:pt x="484" y="582"/>
                </a:lnTo>
                <a:lnTo>
                  <a:pt x="484" y="576"/>
                </a:lnTo>
                <a:close/>
                <a:moveTo>
                  <a:pt x="524" y="576"/>
                </a:moveTo>
                <a:lnTo>
                  <a:pt x="547" y="576"/>
                </a:lnTo>
                <a:lnTo>
                  <a:pt x="547" y="582"/>
                </a:lnTo>
                <a:lnTo>
                  <a:pt x="524" y="582"/>
                </a:lnTo>
                <a:lnTo>
                  <a:pt x="524" y="576"/>
                </a:lnTo>
                <a:close/>
                <a:moveTo>
                  <a:pt x="564" y="576"/>
                </a:moveTo>
                <a:lnTo>
                  <a:pt x="587" y="576"/>
                </a:lnTo>
                <a:lnTo>
                  <a:pt x="587" y="582"/>
                </a:lnTo>
                <a:lnTo>
                  <a:pt x="564" y="582"/>
                </a:lnTo>
                <a:lnTo>
                  <a:pt x="564" y="576"/>
                </a:lnTo>
                <a:close/>
                <a:moveTo>
                  <a:pt x="605" y="576"/>
                </a:moveTo>
                <a:lnTo>
                  <a:pt x="628" y="576"/>
                </a:lnTo>
                <a:lnTo>
                  <a:pt x="628" y="582"/>
                </a:lnTo>
                <a:lnTo>
                  <a:pt x="605" y="582"/>
                </a:lnTo>
                <a:lnTo>
                  <a:pt x="605" y="576"/>
                </a:lnTo>
                <a:close/>
                <a:moveTo>
                  <a:pt x="645" y="576"/>
                </a:moveTo>
                <a:lnTo>
                  <a:pt x="668" y="576"/>
                </a:lnTo>
                <a:lnTo>
                  <a:pt x="668" y="582"/>
                </a:lnTo>
                <a:lnTo>
                  <a:pt x="645" y="582"/>
                </a:lnTo>
                <a:lnTo>
                  <a:pt x="645" y="576"/>
                </a:lnTo>
                <a:close/>
                <a:moveTo>
                  <a:pt x="685" y="576"/>
                </a:moveTo>
                <a:lnTo>
                  <a:pt x="708" y="576"/>
                </a:lnTo>
                <a:lnTo>
                  <a:pt x="708" y="582"/>
                </a:lnTo>
                <a:lnTo>
                  <a:pt x="685" y="582"/>
                </a:lnTo>
                <a:lnTo>
                  <a:pt x="685" y="576"/>
                </a:lnTo>
                <a:close/>
                <a:moveTo>
                  <a:pt x="726" y="576"/>
                </a:moveTo>
                <a:lnTo>
                  <a:pt x="749" y="576"/>
                </a:lnTo>
                <a:lnTo>
                  <a:pt x="749" y="582"/>
                </a:lnTo>
                <a:lnTo>
                  <a:pt x="726" y="582"/>
                </a:lnTo>
                <a:lnTo>
                  <a:pt x="726" y="576"/>
                </a:lnTo>
                <a:close/>
                <a:moveTo>
                  <a:pt x="766" y="576"/>
                </a:moveTo>
                <a:lnTo>
                  <a:pt x="789" y="576"/>
                </a:lnTo>
                <a:lnTo>
                  <a:pt x="789" y="582"/>
                </a:lnTo>
                <a:lnTo>
                  <a:pt x="766" y="582"/>
                </a:lnTo>
                <a:lnTo>
                  <a:pt x="766" y="576"/>
                </a:lnTo>
                <a:close/>
                <a:moveTo>
                  <a:pt x="806" y="576"/>
                </a:moveTo>
                <a:lnTo>
                  <a:pt x="829" y="576"/>
                </a:lnTo>
                <a:lnTo>
                  <a:pt x="829" y="582"/>
                </a:lnTo>
                <a:lnTo>
                  <a:pt x="806" y="582"/>
                </a:lnTo>
                <a:lnTo>
                  <a:pt x="806" y="576"/>
                </a:lnTo>
                <a:close/>
                <a:moveTo>
                  <a:pt x="846" y="576"/>
                </a:moveTo>
                <a:lnTo>
                  <a:pt x="870" y="576"/>
                </a:lnTo>
                <a:lnTo>
                  <a:pt x="870" y="582"/>
                </a:lnTo>
                <a:lnTo>
                  <a:pt x="846" y="582"/>
                </a:lnTo>
                <a:lnTo>
                  <a:pt x="846" y="576"/>
                </a:lnTo>
                <a:close/>
                <a:moveTo>
                  <a:pt x="887" y="576"/>
                </a:moveTo>
                <a:lnTo>
                  <a:pt x="910" y="576"/>
                </a:lnTo>
                <a:lnTo>
                  <a:pt x="910" y="582"/>
                </a:lnTo>
                <a:lnTo>
                  <a:pt x="887" y="582"/>
                </a:lnTo>
                <a:lnTo>
                  <a:pt x="887" y="576"/>
                </a:lnTo>
                <a:close/>
                <a:moveTo>
                  <a:pt x="927" y="576"/>
                </a:moveTo>
                <a:lnTo>
                  <a:pt x="950" y="576"/>
                </a:lnTo>
                <a:lnTo>
                  <a:pt x="950" y="582"/>
                </a:lnTo>
                <a:lnTo>
                  <a:pt x="927" y="582"/>
                </a:lnTo>
                <a:lnTo>
                  <a:pt x="927" y="576"/>
                </a:lnTo>
                <a:close/>
                <a:moveTo>
                  <a:pt x="967" y="576"/>
                </a:moveTo>
                <a:lnTo>
                  <a:pt x="990" y="576"/>
                </a:lnTo>
                <a:lnTo>
                  <a:pt x="990" y="582"/>
                </a:lnTo>
                <a:lnTo>
                  <a:pt x="967" y="582"/>
                </a:lnTo>
                <a:lnTo>
                  <a:pt x="967" y="576"/>
                </a:lnTo>
                <a:close/>
                <a:moveTo>
                  <a:pt x="1008" y="576"/>
                </a:moveTo>
                <a:lnTo>
                  <a:pt x="1031" y="576"/>
                </a:lnTo>
                <a:lnTo>
                  <a:pt x="1031" y="582"/>
                </a:lnTo>
                <a:lnTo>
                  <a:pt x="1008" y="582"/>
                </a:lnTo>
                <a:lnTo>
                  <a:pt x="1008" y="576"/>
                </a:lnTo>
                <a:close/>
                <a:moveTo>
                  <a:pt x="1048" y="576"/>
                </a:moveTo>
                <a:lnTo>
                  <a:pt x="1071" y="576"/>
                </a:lnTo>
                <a:lnTo>
                  <a:pt x="1071" y="582"/>
                </a:lnTo>
                <a:lnTo>
                  <a:pt x="1048" y="582"/>
                </a:lnTo>
                <a:lnTo>
                  <a:pt x="1048" y="576"/>
                </a:lnTo>
                <a:close/>
                <a:moveTo>
                  <a:pt x="1088" y="576"/>
                </a:moveTo>
                <a:lnTo>
                  <a:pt x="1111" y="576"/>
                </a:lnTo>
                <a:lnTo>
                  <a:pt x="1111" y="582"/>
                </a:lnTo>
                <a:lnTo>
                  <a:pt x="1088" y="582"/>
                </a:lnTo>
                <a:lnTo>
                  <a:pt x="1088" y="576"/>
                </a:lnTo>
                <a:close/>
                <a:moveTo>
                  <a:pt x="1129" y="576"/>
                </a:moveTo>
                <a:lnTo>
                  <a:pt x="1152" y="576"/>
                </a:lnTo>
                <a:lnTo>
                  <a:pt x="1152" y="582"/>
                </a:lnTo>
                <a:lnTo>
                  <a:pt x="1129" y="582"/>
                </a:lnTo>
                <a:lnTo>
                  <a:pt x="1129" y="576"/>
                </a:lnTo>
                <a:close/>
                <a:moveTo>
                  <a:pt x="1169" y="576"/>
                </a:moveTo>
                <a:lnTo>
                  <a:pt x="1192" y="576"/>
                </a:lnTo>
                <a:lnTo>
                  <a:pt x="1192" y="582"/>
                </a:lnTo>
                <a:lnTo>
                  <a:pt x="1169" y="582"/>
                </a:lnTo>
                <a:lnTo>
                  <a:pt x="1169" y="576"/>
                </a:lnTo>
                <a:close/>
                <a:moveTo>
                  <a:pt x="1209" y="576"/>
                </a:moveTo>
                <a:lnTo>
                  <a:pt x="1232" y="576"/>
                </a:lnTo>
                <a:lnTo>
                  <a:pt x="1232" y="582"/>
                </a:lnTo>
                <a:lnTo>
                  <a:pt x="1209" y="582"/>
                </a:lnTo>
                <a:lnTo>
                  <a:pt x="1209" y="576"/>
                </a:lnTo>
                <a:close/>
                <a:moveTo>
                  <a:pt x="1249" y="576"/>
                </a:moveTo>
                <a:lnTo>
                  <a:pt x="1272" y="576"/>
                </a:lnTo>
                <a:lnTo>
                  <a:pt x="1272" y="582"/>
                </a:lnTo>
                <a:lnTo>
                  <a:pt x="1249" y="582"/>
                </a:lnTo>
                <a:lnTo>
                  <a:pt x="1249" y="576"/>
                </a:lnTo>
                <a:close/>
                <a:moveTo>
                  <a:pt x="1290" y="576"/>
                </a:moveTo>
                <a:lnTo>
                  <a:pt x="1313" y="576"/>
                </a:lnTo>
                <a:lnTo>
                  <a:pt x="1313" y="582"/>
                </a:lnTo>
                <a:lnTo>
                  <a:pt x="1290" y="582"/>
                </a:lnTo>
                <a:lnTo>
                  <a:pt x="1290" y="576"/>
                </a:lnTo>
                <a:close/>
                <a:moveTo>
                  <a:pt x="1330" y="576"/>
                </a:moveTo>
                <a:lnTo>
                  <a:pt x="1353" y="576"/>
                </a:lnTo>
                <a:lnTo>
                  <a:pt x="1353" y="582"/>
                </a:lnTo>
                <a:lnTo>
                  <a:pt x="1330" y="582"/>
                </a:lnTo>
                <a:lnTo>
                  <a:pt x="1330" y="576"/>
                </a:lnTo>
                <a:close/>
                <a:moveTo>
                  <a:pt x="1370" y="576"/>
                </a:moveTo>
                <a:lnTo>
                  <a:pt x="1393" y="576"/>
                </a:lnTo>
                <a:lnTo>
                  <a:pt x="1393" y="582"/>
                </a:lnTo>
                <a:lnTo>
                  <a:pt x="1370" y="582"/>
                </a:lnTo>
                <a:lnTo>
                  <a:pt x="1370" y="576"/>
                </a:lnTo>
                <a:close/>
                <a:moveTo>
                  <a:pt x="1411" y="576"/>
                </a:moveTo>
                <a:lnTo>
                  <a:pt x="1434" y="576"/>
                </a:lnTo>
                <a:lnTo>
                  <a:pt x="1434" y="582"/>
                </a:lnTo>
                <a:lnTo>
                  <a:pt x="1411" y="582"/>
                </a:lnTo>
                <a:lnTo>
                  <a:pt x="1411" y="576"/>
                </a:lnTo>
                <a:close/>
                <a:moveTo>
                  <a:pt x="1451" y="576"/>
                </a:moveTo>
                <a:lnTo>
                  <a:pt x="1474" y="576"/>
                </a:lnTo>
                <a:lnTo>
                  <a:pt x="1474" y="582"/>
                </a:lnTo>
                <a:lnTo>
                  <a:pt x="1451" y="582"/>
                </a:lnTo>
                <a:lnTo>
                  <a:pt x="1451" y="576"/>
                </a:lnTo>
                <a:close/>
                <a:moveTo>
                  <a:pt x="1491" y="576"/>
                </a:moveTo>
                <a:lnTo>
                  <a:pt x="1514" y="576"/>
                </a:lnTo>
                <a:lnTo>
                  <a:pt x="1514" y="582"/>
                </a:lnTo>
                <a:lnTo>
                  <a:pt x="1491" y="582"/>
                </a:lnTo>
                <a:lnTo>
                  <a:pt x="1491" y="576"/>
                </a:lnTo>
                <a:close/>
                <a:moveTo>
                  <a:pt x="1531" y="576"/>
                </a:moveTo>
                <a:lnTo>
                  <a:pt x="1555" y="576"/>
                </a:lnTo>
                <a:lnTo>
                  <a:pt x="1555" y="582"/>
                </a:lnTo>
                <a:lnTo>
                  <a:pt x="1531" y="582"/>
                </a:lnTo>
                <a:lnTo>
                  <a:pt x="1531" y="576"/>
                </a:lnTo>
                <a:close/>
                <a:moveTo>
                  <a:pt x="1572" y="576"/>
                </a:moveTo>
                <a:lnTo>
                  <a:pt x="1595" y="576"/>
                </a:lnTo>
                <a:lnTo>
                  <a:pt x="1595" y="582"/>
                </a:lnTo>
                <a:lnTo>
                  <a:pt x="1572" y="582"/>
                </a:lnTo>
                <a:lnTo>
                  <a:pt x="1572" y="576"/>
                </a:lnTo>
                <a:close/>
                <a:moveTo>
                  <a:pt x="1612" y="576"/>
                </a:moveTo>
                <a:lnTo>
                  <a:pt x="1635" y="576"/>
                </a:lnTo>
                <a:lnTo>
                  <a:pt x="1635" y="582"/>
                </a:lnTo>
                <a:lnTo>
                  <a:pt x="1612" y="582"/>
                </a:lnTo>
                <a:lnTo>
                  <a:pt x="1612" y="576"/>
                </a:lnTo>
                <a:close/>
                <a:moveTo>
                  <a:pt x="1652" y="576"/>
                </a:moveTo>
                <a:lnTo>
                  <a:pt x="1675" y="576"/>
                </a:lnTo>
                <a:lnTo>
                  <a:pt x="1675" y="582"/>
                </a:lnTo>
                <a:lnTo>
                  <a:pt x="1652" y="582"/>
                </a:lnTo>
                <a:lnTo>
                  <a:pt x="1652" y="576"/>
                </a:lnTo>
                <a:close/>
                <a:moveTo>
                  <a:pt x="1693" y="576"/>
                </a:moveTo>
                <a:lnTo>
                  <a:pt x="1716" y="576"/>
                </a:lnTo>
                <a:lnTo>
                  <a:pt x="1716" y="582"/>
                </a:lnTo>
                <a:lnTo>
                  <a:pt x="1693" y="582"/>
                </a:lnTo>
                <a:lnTo>
                  <a:pt x="1693" y="576"/>
                </a:lnTo>
                <a:close/>
                <a:moveTo>
                  <a:pt x="1733" y="576"/>
                </a:moveTo>
                <a:lnTo>
                  <a:pt x="1756" y="576"/>
                </a:lnTo>
                <a:lnTo>
                  <a:pt x="1756" y="582"/>
                </a:lnTo>
                <a:lnTo>
                  <a:pt x="1733" y="582"/>
                </a:lnTo>
                <a:lnTo>
                  <a:pt x="1733" y="576"/>
                </a:lnTo>
                <a:close/>
                <a:moveTo>
                  <a:pt x="1773" y="576"/>
                </a:moveTo>
                <a:lnTo>
                  <a:pt x="1796" y="576"/>
                </a:lnTo>
                <a:lnTo>
                  <a:pt x="1796" y="582"/>
                </a:lnTo>
                <a:lnTo>
                  <a:pt x="1773" y="582"/>
                </a:lnTo>
                <a:lnTo>
                  <a:pt x="1773" y="576"/>
                </a:lnTo>
                <a:close/>
                <a:moveTo>
                  <a:pt x="1814" y="576"/>
                </a:moveTo>
                <a:lnTo>
                  <a:pt x="1837" y="576"/>
                </a:lnTo>
                <a:lnTo>
                  <a:pt x="1837" y="582"/>
                </a:lnTo>
                <a:lnTo>
                  <a:pt x="1814" y="582"/>
                </a:lnTo>
                <a:lnTo>
                  <a:pt x="1814" y="576"/>
                </a:lnTo>
                <a:close/>
                <a:moveTo>
                  <a:pt x="1854" y="576"/>
                </a:moveTo>
                <a:lnTo>
                  <a:pt x="1877" y="576"/>
                </a:lnTo>
                <a:lnTo>
                  <a:pt x="1877" y="582"/>
                </a:lnTo>
                <a:lnTo>
                  <a:pt x="1854" y="582"/>
                </a:lnTo>
                <a:lnTo>
                  <a:pt x="1854" y="576"/>
                </a:lnTo>
                <a:close/>
                <a:moveTo>
                  <a:pt x="1894" y="576"/>
                </a:moveTo>
                <a:lnTo>
                  <a:pt x="1917" y="576"/>
                </a:lnTo>
                <a:lnTo>
                  <a:pt x="1917" y="582"/>
                </a:lnTo>
                <a:lnTo>
                  <a:pt x="1894" y="582"/>
                </a:lnTo>
                <a:lnTo>
                  <a:pt x="1894" y="576"/>
                </a:lnTo>
                <a:close/>
                <a:moveTo>
                  <a:pt x="1934" y="576"/>
                </a:moveTo>
                <a:lnTo>
                  <a:pt x="1957" y="576"/>
                </a:lnTo>
                <a:lnTo>
                  <a:pt x="1957" y="582"/>
                </a:lnTo>
                <a:lnTo>
                  <a:pt x="1934" y="582"/>
                </a:lnTo>
                <a:lnTo>
                  <a:pt x="1934" y="576"/>
                </a:lnTo>
                <a:close/>
                <a:moveTo>
                  <a:pt x="1975" y="576"/>
                </a:moveTo>
                <a:lnTo>
                  <a:pt x="1998" y="576"/>
                </a:lnTo>
                <a:lnTo>
                  <a:pt x="1998" y="582"/>
                </a:lnTo>
                <a:lnTo>
                  <a:pt x="1975" y="582"/>
                </a:lnTo>
                <a:lnTo>
                  <a:pt x="1975" y="576"/>
                </a:lnTo>
                <a:close/>
                <a:moveTo>
                  <a:pt x="2015" y="576"/>
                </a:moveTo>
                <a:lnTo>
                  <a:pt x="2038" y="576"/>
                </a:lnTo>
                <a:lnTo>
                  <a:pt x="2038" y="582"/>
                </a:lnTo>
                <a:lnTo>
                  <a:pt x="2015" y="582"/>
                </a:lnTo>
                <a:lnTo>
                  <a:pt x="2015" y="576"/>
                </a:lnTo>
                <a:close/>
                <a:moveTo>
                  <a:pt x="2055" y="576"/>
                </a:moveTo>
                <a:lnTo>
                  <a:pt x="2078" y="576"/>
                </a:lnTo>
                <a:lnTo>
                  <a:pt x="2078" y="582"/>
                </a:lnTo>
                <a:lnTo>
                  <a:pt x="2055" y="582"/>
                </a:lnTo>
                <a:lnTo>
                  <a:pt x="2055" y="576"/>
                </a:lnTo>
                <a:close/>
                <a:moveTo>
                  <a:pt x="2096" y="576"/>
                </a:moveTo>
                <a:lnTo>
                  <a:pt x="2119" y="576"/>
                </a:lnTo>
                <a:lnTo>
                  <a:pt x="2119" y="582"/>
                </a:lnTo>
                <a:lnTo>
                  <a:pt x="2096" y="582"/>
                </a:lnTo>
                <a:lnTo>
                  <a:pt x="2096" y="576"/>
                </a:lnTo>
                <a:close/>
                <a:moveTo>
                  <a:pt x="2136" y="576"/>
                </a:moveTo>
                <a:lnTo>
                  <a:pt x="2159" y="576"/>
                </a:lnTo>
                <a:lnTo>
                  <a:pt x="2159" y="582"/>
                </a:lnTo>
                <a:lnTo>
                  <a:pt x="2136" y="582"/>
                </a:lnTo>
                <a:lnTo>
                  <a:pt x="2136" y="576"/>
                </a:lnTo>
                <a:close/>
                <a:moveTo>
                  <a:pt x="2176" y="576"/>
                </a:moveTo>
                <a:lnTo>
                  <a:pt x="2199" y="576"/>
                </a:lnTo>
                <a:lnTo>
                  <a:pt x="2199" y="582"/>
                </a:lnTo>
                <a:lnTo>
                  <a:pt x="2176" y="582"/>
                </a:lnTo>
                <a:lnTo>
                  <a:pt x="2176" y="576"/>
                </a:lnTo>
                <a:close/>
                <a:moveTo>
                  <a:pt x="2216" y="576"/>
                </a:moveTo>
                <a:lnTo>
                  <a:pt x="2240" y="576"/>
                </a:lnTo>
                <a:lnTo>
                  <a:pt x="2240" y="582"/>
                </a:lnTo>
                <a:lnTo>
                  <a:pt x="2216" y="582"/>
                </a:lnTo>
                <a:lnTo>
                  <a:pt x="2216" y="576"/>
                </a:lnTo>
                <a:close/>
                <a:moveTo>
                  <a:pt x="2257" y="576"/>
                </a:moveTo>
                <a:lnTo>
                  <a:pt x="2280" y="576"/>
                </a:lnTo>
                <a:lnTo>
                  <a:pt x="2280" y="582"/>
                </a:lnTo>
                <a:lnTo>
                  <a:pt x="2257" y="582"/>
                </a:lnTo>
                <a:lnTo>
                  <a:pt x="2257" y="576"/>
                </a:lnTo>
                <a:close/>
                <a:moveTo>
                  <a:pt x="2297" y="576"/>
                </a:moveTo>
                <a:lnTo>
                  <a:pt x="2320" y="576"/>
                </a:lnTo>
                <a:lnTo>
                  <a:pt x="2320" y="582"/>
                </a:lnTo>
                <a:lnTo>
                  <a:pt x="2297" y="582"/>
                </a:lnTo>
                <a:lnTo>
                  <a:pt x="2297" y="576"/>
                </a:lnTo>
                <a:close/>
                <a:moveTo>
                  <a:pt x="2337" y="576"/>
                </a:moveTo>
                <a:lnTo>
                  <a:pt x="2360" y="576"/>
                </a:lnTo>
                <a:lnTo>
                  <a:pt x="2360" y="582"/>
                </a:lnTo>
                <a:lnTo>
                  <a:pt x="2337" y="582"/>
                </a:lnTo>
                <a:lnTo>
                  <a:pt x="2337" y="576"/>
                </a:lnTo>
                <a:close/>
                <a:moveTo>
                  <a:pt x="2378" y="576"/>
                </a:moveTo>
                <a:lnTo>
                  <a:pt x="2401" y="576"/>
                </a:lnTo>
                <a:lnTo>
                  <a:pt x="2401" y="582"/>
                </a:lnTo>
                <a:lnTo>
                  <a:pt x="2378" y="582"/>
                </a:lnTo>
                <a:lnTo>
                  <a:pt x="2378" y="576"/>
                </a:lnTo>
                <a:close/>
                <a:moveTo>
                  <a:pt x="2418" y="576"/>
                </a:moveTo>
                <a:lnTo>
                  <a:pt x="2441" y="576"/>
                </a:lnTo>
                <a:lnTo>
                  <a:pt x="2441" y="582"/>
                </a:lnTo>
                <a:lnTo>
                  <a:pt x="2418" y="582"/>
                </a:lnTo>
                <a:lnTo>
                  <a:pt x="2418" y="576"/>
                </a:lnTo>
                <a:close/>
                <a:moveTo>
                  <a:pt x="0" y="0"/>
                </a:moveTo>
                <a:lnTo>
                  <a:pt x="23" y="0"/>
                </a:lnTo>
                <a:lnTo>
                  <a:pt x="23" y="6"/>
                </a:lnTo>
                <a:lnTo>
                  <a:pt x="0" y="6"/>
                </a:lnTo>
                <a:lnTo>
                  <a:pt x="0" y="0"/>
                </a:lnTo>
                <a:close/>
                <a:moveTo>
                  <a:pt x="41" y="0"/>
                </a:moveTo>
                <a:lnTo>
                  <a:pt x="64" y="0"/>
                </a:lnTo>
                <a:lnTo>
                  <a:pt x="64" y="6"/>
                </a:lnTo>
                <a:lnTo>
                  <a:pt x="41" y="6"/>
                </a:lnTo>
                <a:lnTo>
                  <a:pt x="41" y="0"/>
                </a:lnTo>
                <a:close/>
                <a:moveTo>
                  <a:pt x="81" y="0"/>
                </a:moveTo>
                <a:lnTo>
                  <a:pt x="104" y="0"/>
                </a:lnTo>
                <a:lnTo>
                  <a:pt x="104" y="6"/>
                </a:lnTo>
                <a:lnTo>
                  <a:pt x="81" y="6"/>
                </a:lnTo>
                <a:lnTo>
                  <a:pt x="81" y="0"/>
                </a:lnTo>
                <a:close/>
                <a:moveTo>
                  <a:pt x="121" y="0"/>
                </a:moveTo>
                <a:lnTo>
                  <a:pt x="144" y="0"/>
                </a:lnTo>
                <a:lnTo>
                  <a:pt x="144" y="6"/>
                </a:lnTo>
                <a:lnTo>
                  <a:pt x="121" y="6"/>
                </a:lnTo>
                <a:lnTo>
                  <a:pt x="121" y="0"/>
                </a:lnTo>
                <a:close/>
                <a:moveTo>
                  <a:pt x="161" y="0"/>
                </a:moveTo>
                <a:lnTo>
                  <a:pt x="185" y="0"/>
                </a:lnTo>
                <a:lnTo>
                  <a:pt x="185" y="6"/>
                </a:lnTo>
                <a:lnTo>
                  <a:pt x="161" y="6"/>
                </a:lnTo>
                <a:lnTo>
                  <a:pt x="161" y="0"/>
                </a:lnTo>
                <a:close/>
                <a:moveTo>
                  <a:pt x="202" y="0"/>
                </a:moveTo>
                <a:lnTo>
                  <a:pt x="225" y="0"/>
                </a:lnTo>
                <a:lnTo>
                  <a:pt x="225" y="6"/>
                </a:lnTo>
                <a:lnTo>
                  <a:pt x="202" y="6"/>
                </a:lnTo>
                <a:lnTo>
                  <a:pt x="202" y="0"/>
                </a:lnTo>
                <a:close/>
                <a:moveTo>
                  <a:pt x="242" y="0"/>
                </a:moveTo>
                <a:lnTo>
                  <a:pt x="265" y="0"/>
                </a:lnTo>
                <a:lnTo>
                  <a:pt x="265" y="6"/>
                </a:lnTo>
                <a:lnTo>
                  <a:pt x="242" y="6"/>
                </a:lnTo>
                <a:lnTo>
                  <a:pt x="242" y="0"/>
                </a:lnTo>
                <a:close/>
                <a:moveTo>
                  <a:pt x="282" y="0"/>
                </a:moveTo>
                <a:lnTo>
                  <a:pt x="305" y="0"/>
                </a:lnTo>
                <a:lnTo>
                  <a:pt x="305" y="6"/>
                </a:lnTo>
                <a:lnTo>
                  <a:pt x="282" y="6"/>
                </a:lnTo>
                <a:lnTo>
                  <a:pt x="282" y="0"/>
                </a:lnTo>
                <a:close/>
                <a:moveTo>
                  <a:pt x="323" y="0"/>
                </a:moveTo>
                <a:lnTo>
                  <a:pt x="346" y="0"/>
                </a:lnTo>
                <a:lnTo>
                  <a:pt x="346" y="6"/>
                </a:lnTo>
                <a:lnTo>
                  <a:pt x="323" y="6"/>
                </a:lnTo>
                <a:lnTo>
                  <a:pt x="323" y="0"/>
                </a:lnTo>
                <a:close/>
                <a:moveTo>
                  <a:pt x="363" y="0"/>
                </a:moveTo>
                <a:lnTo>
                  <a:pt x="386" y="0"/>
                </a:lnTo>
                <a:lnTo>
                  <a:pt x="386" y="6"/>
                </a:lnTo>
                <a:lnTo>
                  <a:pt x="363" y="6"/>
                </a:lnTo>
                <a:lnTo>
                  <a:pt x="363" y="0"/>
                </a:lnTo>
                <a:close/>
                <a:moveTo>
                  <a:pt x="403" y="0"/>
                </a:moveTo>
                <a:lnTo>
                  <a:pt x="426" y="0"/>
                </a:lnTo>
                <a:lnTo>
                  <a:pt x="426" y="6"/>
                </a:lnTo>
                <a:lnTo>
                  <a:pt x="403" y="6"/>
                </a:lnTo>
                <a:lnTo>
                  <a:pt x="403" y="0"/>
                </a:lnTo>
                <a:close/>
                <a:moveTo>
                  <a:pt x="444" y="0"/>
                </a:moveTo>
                <a:lnTo>
                  <a:pt x="467" y="0"/>
                </a:lnTo>
                <a:lnTo>
                  <a:pt x="467" y="6"/>
                </a:lnTo>
                <a:lnTo>
                  <a:pt x="444" y="6"/>
                </a:lnTo>
                <a:lnTo>
                  <a:pt x="444" y="0"/>
                </a:lnTo>
                <a:close/>
                <a:moveTo>
                  <a:pt x="484" y="0"/>
                </a:moveTo>
                <a:lnTo>
                  <a:pt x="507" y="0"/>
                </a:lnTo>
                <a:lnTo>
                  <a:pt x="507" y="6"/>
                </a:lnTo>
                <a:lnTo>
                  <a:pt x="484" y="6"/>
                </a:lnTo>
                <a:lnTo>
                  <a:pt x="484" y="0"/>
                </a:lnTo>
                <a:close/>
                <a:moveTo>
                  <a:pt x="524" y="0"/>
                </a:moveTo>
                <a:lnTo>
                  <a:pt x="547" y="0"/>
                </a:lnTo>
                <a:lnTo>
                  <a:pt x="547" y="6"/>
                </a:lnTo>
                <a:lnTo>
                  <a:pt x="524" y="6"/>
                </a:lnTo>
                <a:lnTo>
                  <a:pt x="524" y="0"/>
                </a:lnTo>
                <a:close/>
                <a:moveTo>
                  <a:pt x="564" y="0"/>
                </a:moveTo>
                <a:lnTo>
                  <a:pt x="587" y="0"/>
                </a:lnTo>
                <a:lnTo>
                  <a:pt x="587" y="6"/>
                </a:lnTo>
                <a:lnTo>
                  <a:pt x="564" y="6"/>
                </a:lnTo>
                <a:lnTo>
                  <a:pt x="564" y="0"/>
                </a:lnTo>
                <a:close/>
                <a:moveTo>
                  <a:pt x="605" y="0"/>
                </a:moveTo>
                <a:lnTo>
                  <a:pt x="628" y="0"/>
                </a:lnTo>
                <a:lnTo>
                  <a:pt x="628" y="6"/>
                </a:lnTo>
                <a:lnTo>
                  <a:pt x="605" y="6"/>
                </a:lnTo>
                <a:lnTo>
                  <a:pt x="605" y="0"/>
                </a:lnTo>
                <a:close/>
                <a:moveTo>
                  <a:pt x="645" y="0"/>
                </a:moveTo>
                <a:lnTo>
                  <a:pt x="668" y="0"/>
                </a:lnTo>
                <a:lnTo>
                  <a:pt x="668" y="6"/>
                </a:lnTo>
                <a:lnTo>
                  <a:pt x="645" y="6"/>
                </a:lnTo>
                <a:lnTo>
                  <a:pt x="645" y="0"/>
                </a:lnTo>
                <a:close/>
                <a:moveTo>
                  <a:pt x="685" y="0"/>
                </a:moveTo>
                <a:lnTo>
                  <a:pt x="708" y="0"/>
                </a:lnTo>
                <a:lnTo>
                  <a:pt x="708" y="6"/>
                </a:lnTo>
                <a:lnTo>
                  <a:pt x="685" y="6"/>
                </a:lnTo>
                <a:lnTo>
                  <a:pt x="685" y="0"/>
                </a:lnTo>
                <a:close/>
                <a:moveTo>
                  <a:pt x="726" y="0"/>
                </a:moveTo>
                <a:lnTo>
                  <a:pt x="749" y="0"/>
                </a:lnTo>
                <a:lnTo>
                  <a:pt x="749" y="6"/>
                </a:lnTo>
                <a:lnTo>
                  <a:pt x="726" y="6"/>
                </a:lnTo>
                <a:lnTo>
                  <a:pt x="726" y="0"/>
                </a:lnTo>
                <a:close/>
                <a:moveTo>
                  <a:pt x="766" y="0"/>
                </a:moveTo>
                <a:lnTo>
                  <a:pt x="789" y="0"/>
                </a:lnTo>
                <a:lnTo>
                  <a:pt x="789" y="6"/>
                </a:lnTo>
                <a:lnTo>
                  <a:pt x="766" y="6"/>
                </a:lnTo>
                <a:lnTo>
                  <a:pt x="766" y="0"/>
                </a:lnTo>
                <a:close/>
                <a:moveTo>
                  <a:pt x="806" y="0"/>
                </a:moveTo>
                <a:lnTo>
                  <a:pt x="829" y="0"/>
                </a:lnTo>
                <a:lnTo>
                  <a:pt x="829" y="6"/>
                </a:lnTo>
                <a:lnTo>
                  <a:pt x="806" y="6"/>
                </a:lnTo>
                <a:lnTo>
                  <a:pt x="806" y="0"/>
                </a:lnTo>
                <a:close/>
                <a:moveTo>
                  <a:pt x="846" y="0"/>
                </a:moveTo>
                <a:lnTo>
                  <a:pt x="870" y="0"/>
                </a:lnTo>
                <a:lnTo>
                  <a:pt x="870" y="6"/>
                </a:lnTo>
                <a:lnTo>
                  <a:pt x="846" y="6"/>
                </a:lnTo>
                <a:lnTo>
                  <a:pt x="846" y="0"/>
                </a:lnTo>
                <a:close/>
                <a:moveTo>
                  <a:pt x="887" y="0"/>
                </a:moveTo>
                <a:lnTo>
                  <a:pt x="910" y="0"/>
                </a:lnTo>
                <a:lnTo>
                  <a:pt x="910" y="6"/>
                </a:lnTo>
                <a:lnTo>
                  <a:pt x="887" y="6"/>
                </a:lnTo>
                <a:lnTo>
                  <a:pt x="887" y="0"/>
                </a:lnTo>
                <a:close/>
                <a:moveTo>
                  <a:pt x="927" y="0"/>
                </a:moveTo>
                <a:lnTo>
                  <a:pt x="950" y="0"/>
                </a:lnTo>
                <a:lnTo>
                  <a:pt x="950" y="6"/>
                </a:lnTo>
                <a:lnTo>
                  <a:pt x="927" y="6"/>
                </a:lnTo>
                <a:lnTo>
                  <a:pt x="927" y="0"/>
                </a:lnTo>
                <a:close/>
                <a:moveTo>
                  <a:pt x="967" y="0"/>
                </a:moveTo>
                <a:lnTo>
                  <a:pt x="990" y="0"/>
                </a:lnTo>
                <a:lnTo>
                  <a:pt x="990" y="6"/>
                </a:lnTo>
                <a:lnTo>
                  <a:pt x="967" y="6"/>
                </a:lnTo>
                <a:lnTo>
                  <a:pt x="967" y="0"/>
                </a:lnTo>
                <a:close/>
                <a:moveTo>
                  <a:pt x="1008" y="0"/>
                </a:moveTo>
                <a:lnTo>
                  <a:pt x="1031" y="0"/>
                </a:lnTo>
                <a:lnTo>
                  <a:pt x="1031" y="6"/>
                </a:lnTo>
                <a:lnTo>
                  <a:pt x="1008" y="6"/>
                </a:lnTo>
                <a:lnTo>
                  <a:pt x="1008" y="0"/>
                </a:lnTo>
                <a:close/>
                <a:moveTo>
                  <a:pt x="1048" y="0"/>
                </a:moveTo>
                <a:lnTo>
                  <a:pt x="1071" y="0"/>
                </a:lnTo>
                <a:lnTo>
                  <a:pt x="1071" y="6"/>
                </a:lnTo>
                <a:lnTo>
                  <a:pt x="1048" y="6"/>
                </a:lnTo>
                <a:lnTo>
                  <a:pt x="1048" y="0"/>
                </a:lnTo>
                <a:close/>
                <a:moveTo>
                  <a:pt x="1088" y="0"/>
                </a:moveTo>
                <a:lnTo>
                  <a:pt x="1111" y="0"/>
                </a:lnTo>
                <a:lnTo>
                  <a:pt x="1111" y="6"/>
                </a:lnTo>
                <a:lnTo>
                  <a:pt x="1088" y="6"/>
                </a:lnTo>
                <a:lnTo>
                  <a:pt x="1088" y="0"/>
                </a:lnTo>
                <a:close/>
                <a:moveTo>
                  <a:pt x="1129" y="0"/>
                </a:moveTo>
                <a:lnTo>
                  <a:pt x="1152" y="0"/>
                </a:lnTo>
                <a:lnTo>
                  <a:pt x="1152" y="6"/>
                </a:lnTo>
                <a:lnTo>
                  <a:pt x="1129" y="6"/>
                </a:lnTo>
                <a:lnTo>
                  <a:pt x="1129" y="0"/>
                </a:lnTo>
                <a:close/>
                <a:moveTo>
                  <a:pt x="1169" y="0"/>
                </a:moveTo>
                <a:lnTo>
                  <a:pt x="1192" y="0"/>
                </a:lnTo>
                <a:lnTo>
                  <a:pt x="1192" y="6"/>
                </a:lnTo>
                <a:lnTo>
                  <a:pt x="1169" y="6"/>
                </a:lnTo>
                <a:lnTo>
                  <a:pt x="1169" y="0"/>
                </a:lnTo>
                <a:close/>
                <a:moveTo>
                  <a:pt x="1209" y="0"/>
                </a:moveTo>
                <a:lnTo>
                  <a:pt x="1232" y="0"/>
                </a:lnTo>
                <a:lnTo>
                  <a:pt x="1232" y="6"/>
                </a:lnTo>
                <a:lnTo>
                  <a:pt x="1209" y="6"/>
                </a:lnTo>
                <a:lnTo>
                  <a:pt x="1209" y="0"/>
                </a:lnTo>
                <a:close/>
                <a:moveTo>
                  <a:pt x="1249" y="0"/>
                </a:moveTo>
                <a:lnTo>
                  <a:pt x="1272" y="0"/>
                </a:lnTo>
                <a:lnTo>
                  <a:pt x="1272" y="6"/>
                </a:lnTo>
                <a:lnTo>
                  <a:pt x="1249" y="6"/>
                </a:lnTo>
                <a:lnTo>
                  <a:pt x="1249" y="0"/>
                </a:lnTo>
                <a:close/>
                <a:moveTo>
                  <a:pt x="1290" y="0"/>
                </a:moveTo>
                <a:lnTo>
                  <a:pt x="1313" y="0"/>
                </a:lnTo>
                <a:lnTo>
                  <a:pt x="1313" y="6"/>
                </a:lnTo>
                <a:lnTo>
                  <a:pt x="1290" y="6"/>
                </a:lnTo>
                <a:lnTo>
                  <a:pt x="1290" y="0"/>
                </a:lnTo>
                <a:close/>
                <a:moveTo>
                  <a:pt x="1330" y="0"/>
                </a:moveTo>
                <a:lnTo>
                  <a:pt x="1353" y="0"/>
                </a:lnTo>
                <a:lnTo>
                  <a:pt x="1353" y="6"/>
                </a:lnTo>
                <a:lnTo>
                  <a:pt x="1330" y="6"/>
                </a:lnTo>
                <a:lnTo>
                  <a:pt x="1330" y="0"/>
                </a:lnTo>
                <a:close/>
                <a:moveTo>
                  <a:pt x="1370" y="0"/>
                </a:moveTo>
                <a:lnTo>
                  <a:pt x="1393" y="0"/>
                </a:lnTo>
                <a:lnTo>
                  <a:pt x="1393" y="6"/>
                </a:lnTo>
                <a:lnTo>
                  <a:pt x="1370" y="6"/>
                </a:lnTo>
                <a:lnTo>
                  <a:pt x="1370" y="0"/>
                </a:lnTo>
                <a:close/>
                <a:moveTo>
                  <a:pt x="1411" y="0"/>
                </a:moveTo>
                <a:lnTo>
                  <a:pt x="1434" y="0"/>
                </a:lnTo>
                <a:lnTo>
                  <a:pt x="1434" y="6"/>
                </a:lnTo>
                <a:lnTo>
                  <a:pt x="1411" y="6"/>
                </a:lnTo>
                <a:lnTo>
                  <a:pt x="1411" y="0"/>
                </a:lnTo>
                <a:close/>
                <a:moveTo>
                  <a:pt x="1451" y="0"/>
                </a:moveTo>
                <a:lnTo>
                  <a:pt x="1474" y="0"/>
                </a:lnTo>
                <a:lnTo>
                  <a:pt x="1474" y="6"/>
                </a:lnTo>
                <a:lnTo>
                  <a:pt x="1451" y="6"/>
                </a:lnTo>
                <a:lnTo>
                  <a:pt x="1451" y="0"/>
                </a:lnTo>
                <a:close/>
                <a:moveTo>
                  <a:pt x="1491" y="0"/>
                </a:moveTo>
                <a:lnTo>
                  <a:pt x="1514" y="0"/>
                </a:lnTo>
                <a:lnTo>
                  <a:pt x="1514" y="6"/>
                </a:lnTo>
                <a:lnTo>
                  <a:pt x="1491" y="6"/>
                </a:lnTo>
                <a:lnTo>
                  <a:pt x="1491" y="0"/>
                </a:lnTo>
                <a:close/>
                <a:moveTo>
                  <a:pt x="1531" y="0"/>
                </a:moveTo>
                <a:lnTo>
                  <a:pt x="1555" y="0"/>
                </a:lnTo>
                <a:lnTo>
                  <a:pt x="1555" y="6"/>
                </a:lnTo>
                <a:lnTo>
                  <a:pt x="1531" y="6"/>
                </a:lnTo>
                <a:lnTo>
                  <a:pt x="1531" y="0"/>
                </a:lnTo>
                <a:close/>
                <a:moveTo>
                  <a:pt x="1572" y="0"/>
                </a:moveTo>
                <a:lnTo>
                  <a:pt x="1595" y="0"/>
                </a:lnTo>
                <a:lnTo>
                  <a:pt x="1595" y="6"/>
                </a:lnTo>
                <a:lnTo>
                  <a:pt x="1572" y="6"/>
                </a:lnTo>
                <a:lnTo>
                  <a:pt x="1572" y="0"/>
                </a:lnTo>
                <a:close/>
                <a:moveTo>
                  <a:pt x="1612" y="0"/>
                </a:moveTo>
                <a:lnTo>
                  <a:pt x="1635" y="0"/>
                </a:lnTo>
                <a:lnTo>
                  <a:pt x="1635" y="6"/>
                </a:lnTo>
                <a:lnTo>
                  <a:pt x="1612" y="6"/>
                </a:lnTo>
                <a:lnTo>
                  <a:pt x="1612" y="0"/>
                </a:lnTo>
                <a:close/>
                <a:moveTo>
                  <a:pt x="1652" y="0"/>
                </a:moveTo>
                <a:lnTo>
                  <a:pt x="1675" y="0"/>
                </a:lnTo>
                <a:lnTo>
                  <a:pt x="1675" y="6"/>
                </a:lnTo>
                <a:lnTo>
                  <a:pt x="1652" y="6"/>
                </a:lnTo>
                <a:lnTo>
                  <a:pt x="1652" y="0"/>
                </a:lnTo>
                <a:close/>
                <a:moveTo>
                  <a:pt x="1693" y="0"/>
                </a:moveTo>
                <a:lnTo>
                  <a:pt x="1716" y="0"/>
                </a:lnTo>
                <a:lnTo>
                  <a:pt x="1716" y="6"/>
                </a:lnTo>
                <a:lnTo>
                  <a:pt x="1693" y="6"/>
                </a:lnTo>
                <a:lnTo>
                  <a:pt x="1693" y="0"/>
                </a:lnTo>
                <a:close/>
                <a:moveTo>
                  <a:pt x="1733" y="0"/>
                </a:moveTo>
                <a:lnTo>
                  <a:pt x="1756" y="0"/>
                </a:lnTo>
                <a:lnTo>
                  <a:pt x="1756" y="6"/>
                </a:lnTo>
                <a:lnTo>
                  <a:pt x="1733" y="6"/>
                </a:lnTo>
                <a:lnTo>
                  <a:pt x="1733" y="0"/>
                </a:lnTo>
                <a:close/>
                <a:moveTo>
                  <a:pt x="1773" y="0"/>
                </a:moveTo>
                <a:lnTo>
                  <a:pt x="1796" y="0"/>
                </a:lnTo>
                <a:lnTo>
                  <a:pt x="1796" y="6"/>
                </a:lnTo>
                <a:lnTo>
                  <a:pt x="1773" y="6"/>
                </a:lnTo>
                <a:lnTo>
                  <a:pt x="1773" y="0"/>
                </a:lnTo>
                <a:close/>
                <a:moveTo>
                  <a:pt x="1814" y="0"/>
                </a:moveTo>
                <a:lnTo>
                  <a:pt x="1837" y="0"/>
                </a:lnTo>
                <a:lnTo>
                  <a:pt x="1837" y="6"/>
                </a:lnTo>
                <a:lnTo>
                  <a:pt x="1814" y="6"/>
                </a:lnTo>
                <a:lnTo>
                  <a:pt x="1814" y="0"/>
                </a:lnTo>
                <a:close/>
                <a:moveTo>
                  <a:pt x="1854" y="0"/>
                </a:moveTo>
                <a:lnTo>
                  <a:pt x="1877" y="0"/>
                </a:lnTo>
                <a:lnTo>
                  <a:pt x="1877" y="6"/>
                </a:lnTo>
                <a:lnTo>
                  <a:pt x="1854" y="6"/>
                </a:lnTo>
                <a:lnTo>
                  <a:pt x="1854" y="0"/>
                </a:lnTo>
                <a:close/>
                <a:moveTo>
                  <a:pt x="1894" y="0"/>
                </a:moveTo>
                <a:lnTo>
                  <a:pt x="1917" y="0"/>
                </a:lnTo>
                <a:lnTo>
                  <a:pt x="1917" y="6"/>
                </a:lnTo>
                <a:lnTo>
                  <a:pt x="1894" y="6"/>
                </a:lnTo>
                <a:lnTo>
                  <a:pt x="1894" y="0"/>
                </a:lnTo>
                <a:close/>
                <a:moveTo>
                  <a:pt x="1934" y="0"/>
                </a:moveTo>
                <a:lnTo>
                  <a:pt x="1957" y="0"/>
                </a:lnTo>
                <a:lnTo>
                  <a:pt x="1957" y="6"/>
                </a:lnTo>
                <a:lnTo>
                  <a:pt x="1934" y="6"/>
                </a:lnTo>
                <a:lnTo>
                  <a:pt x="1934" y="0"/>
                </a:lnTo>
                <a:close/>
                <a:moveTo>
                  <a:pt x="1975" y="0"/>
                </a:moveTo>
                <a:lnTo>
                  <a:pt x="1998" y="0"/>
                </a:lnTo>
                <a:lnTo>
                  <a:pt x="1998" y="6"/>
                </a:lnTo>
                <a:lnTo>
                  <a:pt x="1975" y="6"/>
                </a:lnTo>
                <a:lnTo>
                  <a:pt x="1975" y="0"/>
                </a:lnTo>
                <a:close/>
                <a:moveTo>
                  <a:pt x="2015" y="0"/>
                </a:moveTo>
                <a:lnTo>
                  <a:pt x="2038" y="0"/>
                </a:lnTo>
                <a:lnTo>
                  <a:pt x="2038" y="6"/>
                </a:lnTo>
                <a:lnTo>
                  <a:pt x="2015" y="6"/>
                </a:lnTo>
                <a:lnTo>
                  <a:pt x="2015" y="0"/>
                </a:lnTo>
                <a:close/>
                <a:moveTo>
                  <a:pt x="2055" y="0"/>
                </a:moveTo>
                <a:lnTo>
                  <a:pt x="2078" y="0"/>
                </a:lnTo>
                <a:lnTo>
                  <a:pt x="2078" y="6"/>
                </a:lnTo>
                <a:lnTo>
                  <a:pt x="2055" y="6"/>
                </a:lnTo>
                <a:lnTo>
                  <a:pt x="2055" y="0"/>
                </a:lnTo>
                <a:close/>
                <a:moveTo>
                  <a:pt x="2096" y="0"/>
                </a:moveTo>
                <a:lnTo>
                  <a:pt x="2119" y="0"/>
                </a:lnTo>
                <a:lnTo>
                  <a:pt x="2119" y="6"/>
                </a:lnTo>
                <a:lnTo>
                  <a:pt x="2096" y="6"/>
                </a:lnTo>
                <a:lnTo>
                  <a:pt x="2096" y="0"/>
                </a:lnTo>
                <a:close/>
                <a:moveTo>
                  <a:pt x="2136" y="0"/>
                </a:moveTo>
                <a:lnTo>
                  <a:pt x="2159" y="0"/>
                </a:lnTo>
                <a:lnTo>
                  <a:pt x="2159" y="6"/>
                </a:lnTo>
                <a:lnTo>
                  <a:pt x="2136" y="6"/>
                </a:lnTo>
                <a:lnTo>
                  <a:pt x="2136" y="0"/>
                </a:lnTo>
                <a:close/>
                <a:moveTo>
                  <a:pt x="2176" y="0"/>
                </a:moveTo>
                <a:lnTo>
                  <a:pt x="2199" y="0"/>
                </a:lnTo>
                <a:lnTo>
                  <a:pt x="2199" y="6"/>
                </a:lnTo>
                <a:lnTo>
                  <a:pt x="2176" y="6"/>
                </a:lnTo>
                <a:lnTo>
                  <a:pt x="2176" y="0"/>
                </a:lnTo>
                <a:close/>
                <a:moveTo>
                  <a:pt x="2216" y="0"/>
                </a:moveTo>
                <a:lnTo>
                  <a:pt x="2240" y="0"/>
                </a:lnTo>
                <a:lnTo>
                  <a:pt x="2240" y="6"/>
                </a:lnTo>
                <a:lnTo>
                  <a:pt x="2216" y="6"/>
                </a:lnTo>
                <a:lnTo>
                  <a:pt x="2216" y="0"/>
                </a:lnTo>
                <a:close/>
                <a:moveTo>
                  <a:pt x="2257" y="0"/>
                </a:moveTo>
                <a:lnTo>
                  <a:pt x="2280" y="0"/>
                </a:lnTo>
                <a:lnTo>
                  <a:pt x="2280" y="6"/>
                </a:lnTo>
                <a:lnTo>
                  <a:pt x="2257" y="6"/>
                </a:lnTo>
                <a:lnTo>
                  <a:pt x="2257" y="0"/>
                </a:lnTo>
                <a:close/>
                <a:moveTo>
                  <a:pt x="2297" y="0"/>
                </a:moveTo>
                <a:lnTo>
                  <a:pt x="2320" y="0"/>
                </a:lnTo>
                <a:lnTo>
                  <a:pt x="2320" y="6"/>
                </a:lnTo>
                <a:lnTo>
                  <a:pt x="2297" y="6"/>
                </a:lnTo>
                <a:lnTo>
                  <a:pt x="2297" y="0"/>
                </a:lnTo>
                <a:close/>
                <a:moveTo>
                  <a:pt x="2337" y="0"/>
                </a:moveTo>
                <a:lnTo>
                  <a:pt x="2360" y="0"/>
                </a:lnTo>
                <a:lnTo>
                  <a:pt x="2360" y="6"/>
                </a:lnTo>
                <a:lnTo>
                  <a:pt x="2337" y="6"/>
                </a:lnTo>
                <a:lnTo>
                  <a:pt x="2337" y="0"/>
                </a:lnTo>
                <a:close/>
                <a:moveTo>
                  <a:pt x="2378" y="0"/>
                </a:moveTo>
                <a:lnTo>
                  <a:pt x="2401" y="0"/>
                </a:lnTo>
                <a:lnTo>
                  <a:pt x="2401" y="6"/>
                </a:lnTo>
                <a:lnTo>
                  <a:pt x="2378" y="6"/>
                </a:lnTo>
                <a:lnTo>
                  <a:pt x="2378" y="0"/>
                </a:lnTo>
                <a:close/>
                <a:moveTo>
                  <a:pt x="2418" y="0"/>
                </a:moveTo>
                <a:lnTo>
                  <a:pt x="2441" y="0"/>
                </a:lnTo>
                <a:lnTo>
                  <a:pt x="2441" y="6"/>
                </a:lnTo>
                <a:lnTo>
                  <a:pt x="2418" y="6"/>
                </a:lnTo>
                <a:lnTo>
                  <a:pt x="2418" y="0"/>
                </a:lnTo>
                <a:close/>
              </a:path>
            </a:pathLst>
          </a:custGeom>
          <a:solidFill>
            <a:srgbClr val="86888F"/>
          </a:solidFill>
          <a:ln w="1" cap="flat">
            <a:solidFill>
              <a:srgbClr val="86888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Freeform 7"/>
          <p:cNvSpPr>
            <a:spLocks noEditPoints="1"/>
          </p:cNvSpPr>
          <p:nvPr/>
        </p:nvSpPr>
        <p:spPr bwMode="auto">
          <a:xfrm>
            <a:off x="1058863" y="1770063"/>
            <a:ext cx="3894137" cy="3849687"/>
          </a:xfrm>
          <a:custGeom>
            <a:avLst/>
            <a:gdLst>
              <a:gd name="T0" fmla="*/ 0 w 20448"/>
              <a:gd name="T1" fmla="*/ 4556 h 20280"/>
              <a:gd name="T2" fmla="*/ 4571 w 20448"/>
              <a:gd name="T3" fmla="*/ 0 h 20280"/>
              <a:gd name="T4" fmla="*/ 3889569 w 20448"/>
              <a:gd name="T5" fmla="*/ 0 h 20280"/>
              <a:gd name="T6" fmla="*/ 3894140 w 20448"/>
              <a:gd name="T7" fmla="*/ 4556 h 20280"/>
              <a:gd name="T8" fmla="*/ 3894140 w 20448"/>
              <a:gd name="T9" fmla="*/ 3845132 h 20280"/>
              <a:gd name="T10" fmla="*/ 3889569 w 20448"/>
              <a:gd name="T11" fmla="*/ 3849688 h 20280"/>
              <a:gd name="T12" fmla="*/ 4571 w 20448"/>
              <a:gd name="T13" fmla="*/ 3849688 h 20280"/>
              <a:gd name="T14" fmla="*/ 0 w 20448"/>
              <a:gd name="T15" fmla="*/ 3845132 h 20280"/>
              <a:gd name="T16" fmla="*/ 0 w 20448"/>
              <a:gd name="T17" fmla="*/ 4556 h 20280"/>
              <a:gd name="T18" fmla="*/ 9141 w 20448"/>
              <a:gd name="T19" fmla="*/ 3845132 h 20280"/>
              <a:gd name="T20" fmla="*/ 4571 w 20448"/>
              <a:gd name="T21" fmla="*/ 3840576 h 20280"/>
              <a:gd name="T22" fmla="*/ 3889569 w 20448"/>
              <a:gd name="T23" fmla="*/ 3840576 h 20280"/>
              <a:gd name="T24" fmla="*/ 3884999 w 20448"/>
              <a:gd name="T25" fmla="*/ 3845132 h 20280"/>
              <a:gd name="T26" fmla="*/ 3884999 w 20448"/>
              <a:gd name="T27" fmla="*/ 4556 h 20280"/>
              <a:gd name="T28" fmla="*/ 3889569 w 20448"/>
              <a:gd name="T29" fmla="*/ 9112 h 20280"/>
              <a:gd name="T30" fmla="*/ 4571 w 20448"/>
              <a:gd name="T31" fmla="*/ 9112 h 20280"/>
              <a:gd name="T32" fmla="*/ 9141 w 20448"/>
              <a:gd name="T33" fmla="*/ 4556 h 20280"/>
              <a:gd name="T34" fmla="*/ 9141 w 20448"/>
              <a:gd name="T35" fmla="*/ 3845132 h 202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448" h="2028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20424" y="0"/>
                </a:lnTo>
                <a:cubicBezTo>
                  <a:pt x="20438" y="0"/>
                  <a:pt x="20448" y="11"/>
                  <a:pt x="20448" y="24"/>
                </a:cubicBezTo>
                <a:lnTo>
                  <a:pt x="20448" y="20256"/>
                </a:lnTo>
                <a:cubicBezTo>
                  <a:pt x="20448" y="20270"/>
                  <a:pt x="20438" y="20280"/>
                  <a:pt x="20424" y="20280"/>
                </a:cubicBezTo>
                <a:lnTo>
                  <a:pt x="24" y="20280"/>
                </a:lnTo>
                <a:cubicBezTo>
                  <a:pt x="11" y="20280"/>
                  <a:pt x="0" y="20270"/>
                  <a:pt x="0" y="20256"/>
                </a:cubicBezTo>
                <a:lnTo>
                  <a:pt x="0" y="24"/>
                </a:lnTo>
                <a:close/>
                <a:moveTo>
                  <a:pt x="48" y="20256"/>
                </a:moveTo>
                <a:lnTo>
                  <a:pt x="24" y="20232"/>
                </a:lnTo>
                <a:lnTo>
                  <a:pt x="20424" y="20232"/>
                </a:lnTo>
                <a:lnTo>
                  <a:pt x="20400" y="20256"/>
                </a:lnTo>
                <a:lnTo>
                  <a:pt x="20400" y="24"/>
                </a:lnTo>
                <a:lnTo>
                  <a:pt x="20424" y="48"/>
                </a:lnTo>
                <a:lnTo>
                  <a:pt x="24" y="48"/>
                </a:lnTo>
                <a:lnTo>
                  <a:pt x="48" y="24"/>
                </a:lnTo>
                <a:lnTo>
                  <a:pt x="48" y="20256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16088" y="4946650"/>
            <a:ext cx="863600" cy="665163"/>
          </a:xfrm>
          <a:prstGeom prst="rect">
            <a:avLst/>
          </a:prstGeom>
          <a:solidFill>
            <a:srgbClr val="8E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79688" y="3783013"/>
            <a:ext cx="862012" cy="1828800"/>
          </a:xfrm>
          <a:prstGeom prst="rect">
            <a:avLst/>
          </a:prstGeom>
          <a:solidFill>
            <a:srgbClr val="B9B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419475" y="2638425"/>
            <a:ext cx="863600" cy="29718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1058863" y="1774825"/>
            <a:ext cx="9525" cy="3841750"/>
          </a:xfrm>
          <a:prstGeom prst="rect">
            <a:avLst/>
          </a:prstGeom>
          <a:solidFill>
            <a:srgbClr val="86888F"/>
          </a:solidFill>
          <a:ln w="1">
            <a:solidFill>
              <a:srgbClr val="86888F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2" name="Freeform 15"/>
          <p:cNvSpPr>
            <a:spLocks noEditPoints="1"/>
          </p:cNvSpPr>
          <p:nvPr/>
        </p:nvSpPr>
        <p:spPr bwMode="auto">
          <a:xfrm>
            <a:off x="987425" y="1952625"/>
            <a:ext cx="76200" cy="3667125"/>
          </a:xfrm>
          <a:custGeom>
            <a:avLst/>
            <a:gdLst>
              <a:gd name="T0" fmla="*/ 0 w 48"/>
              <a:gd name="T1" fmla="*/ 3659188 h 2310"/>
              <a:gd name="T2" fmla="*/ 76200 w 48"/>
              <a:gd name="T3" fmla="*/ 3659188 h 2310"/>
              <a:gd name="T4" fmla="*/ 76200 w 48"/>
              <a:gd name="T5" fmla="*/ 3667125 h 2310"/>
              <a:gd name="T6" fmla="*/ 0 w 48"/>
              <a:gd name="T7" fmla="*/ 3667125 h 2310"/>
              <a:gd name="T8" fmla="*/ 0 w 48"/>
              <a:gd name="T9" fmla="*/ 3659188 h 2310"/>
              <a:gd name="T10" fmla="*/ 0 w 48"/>
              <a:gd name="T11" fmla="*/ 2744788 h 2310"/>
              <a:gd name="T12" fmla="*/ 76200 w 48"/>
              <a:gd name="T13" fmla="*/ 2744788 h 2310"/>
              <a:gd name="T14" fmla="*/ 76200 w 48"/>
              <a:gd name="T15" fmla="*/ 2752725 h 2310"/>
              <a:gd name="T16" fmla="*/ 0 w 48"/>
              <a:gd name="T17" fmla="*/ 2752725 h 2310"/>
              <a:gd name="T18" fmla="*/ 0 w 48"/>
              <a:gd name="T19" fmla="*/ 2744788 h 2310"/>
              <a:gd name="T20" fmla="*/ 0 w 48"/>
              <a:gd name="T21" fmla="*/ 1830388 h 2310"/>
              <a:gd name="T22" fmla="*/ 76200 w 48"/>
              <a:gd name="T23" fmla="*/ 1830388 h 2310"/>
              <a:gd name="T24" fmla="*/ 76200 w 48"/>
              <a:gd name="T25" fmla="*/ 1839913 h 2310"/>
              <a:gd name="T26" fmla="*/ 0 w 48"/>
              <a:gd name="T27" fmla="*/ 1839913 h 2310"/>
              <a:gd name="T28" fmla="*/ 0 w 48"/>
              <a:gd name="T29" fmla="*/ 1830388 h 2310"/>
              <a:gd name="T30" fmla="*/ 0 w 48"/>
              <a:gd name="T31" fmla="*/ 914400 h 2310"/>
              <a:gd name="T32" fmla="*/ 76200 w 48"/>
              <a:gd name="T33" fmla="*/ 914400 h 2310"/>
              <a:gd name="T34" fmla="*/ 76200 w 48"/>
              <a:gd name="T35" fmla="*/ 923925 h 2310"/>
              <a:gd name="T36" fmla="*/ 0 w 48"/>
              <a:gd name="T37" fmla="*/ 923925 h 2310"/>
              <a:gd name="T38" fmla="*/ 0 w 48"/>
              <a:gd name="T39" fmla="*/ 914400 h 2310"/>
              <a:gd name="T40" fmla="*/ 0 w 48"/>
              <a:gd name="T41" fmla="*/ 0 h 2310"/>
              <a:gd name="T42" fmla="*/ 76200 w 48"/>
              <a:gd name="T43" fmla="*/ 0 h 2310"/>
              <a:gd name="T44" fmla="*/ 76200 w 48"/>
              <a:gd name="T45" fmla="*/ 9525 h 2310"/>
              <a:gd name="T46" fmla="*/ 0 w 48"/>
              <a:gd name="T47" fmla="*/ 9525 h 2310"/>
              <a:gd name="T48" fmla="*/ 0 w 48"/>
              <a:gd name="T49" fmla="*/ 0 h 23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2310">
                <a:moveTo>
                  <a:pt x="0" y="2305"/>
                </a:moveTo>
                <a:lnTo>
                  <a:pt x="48" y="2305"/>
                </a:lnTo>
                <a:lnTo>
                  <a:pt x="48" y="2310"/>
                </a:lnTo>
                <a:lnTo>
                  <a:pt x="0" y="2310"/>
                </a:lnTo>
                <a:lnTo>
                  <a:pt x="0" y="2305"/>
                </a:lnTo>
                <a:close/>
                <a:moveTo>
                  <a:pt x="0" y="1729"/>
                </a:moveTo>
                <a:lnTo>
                  <a:pt x="48" y="1729"/>
                </a:lnTo>
                <a:lnTo>
                  <a:pt x="48" y="1734"/>
                </a:lnTo>
                <a:lnTo>
                  <a:pt x="0" y="1734"/>
                </a:lnTo>
                <a:lnTo>
                  <a:pt x="0" y="1729"/>
                </a:lnTo>
                <a:close/>
                <a:moveTo>
                  <a:pt x="0" y="1153"/>
                </a:moveTo>
                <a:lnTo>
                  <a:pt x="48" y="1153"/>
                </a:lnTo>
                <a:lnTo>
                  <a:pt x="48" y="1159"/>
                </a:lnTo>
                <a:lnTo>
                  <a:pt x="0" y="1159"/>
                </a:lnTo>
                <a:lnTo>
                  <a:pt x="0" y="1153"/>
                </a:lnTo>
                <a:close/>
                <a:moveTo>
                  <a:pt x="0" y="576"/>
                </a:moveTo>
                <a:lnTo>
                  <a:pt x="48" y="576"/>
                </a:lnTo>
                <a:lnTo>
                  <a:pt x="48" y="582"/>
                </a:lnTo>
                <a:lnTo>
                  <a:pt x="0" y="582"/>
                </a:lnTo>
                <a:lnTo>
                  <a:pt x="0" y="576"/>
                </a:lnTo>
                <a:close/>
                <a:moveTo>
                  <a:pt x="0" y="0"/>
                </a:moveTo>
                <a:lnTo>
                  <a:pt x="48" y="0"/>
                </a:lnTo>
                <a:lnTo>
                  <a:pt x="48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88F"/>
          </a:solidFill>
          <a:ln w="1" cap="flat">
            <a:solidFill>
              <a:srgbClr val="86888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Rectangle 16"/>
          <p:cNvSpPr>
            <a:spLocks noChangeArrowheads="1"/>
          </p:cNvSpPr>
          <p:nvPr/>
        </p:nvSpPr>
        <p:spPr bwMode="auto">
          <a:xfrm>
            <a:off x="1063625" y="5611813"/>
            <a:ext cx="3884613" cy="7937"/>
          </a:xfrm>
          <a:prstGeom prst="rect">
            <a:avLst/>
          </a:prstGeom>
          <a:solidFill>
            <a:srgbClr val="86888F"/>
          </a:solidFill>
          <a:ln w="1">
            <a:solidFill>
              <a:srgbClr val="86888F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4" name="Rectangle 17"/>
          <p:cNvSpPr>
            <a:spLocks noChangeArrowheads="1"/>
          </p:cNvSpPr>
          <p:nvPr/>
        </p:nvSpPr>
        <p:spPr bwMode="auto">
          <a:xfrm>
            <a:off x="704850" y="5462588"/>
            <a:ext cx="2635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0</a:t>
            </a:r>
            <a:endParaRPr lang="en-US" altLang="en-US"/>
          </a:p>
        </p:txBody>
      </p:sp>
      <p:sp>
        <p:nvSpPr>
          <p:cNvPr id="35855" name="Rectangle 18"/>
          <p:cNvSpPr>
            <a:spLocks noChangeArrowheads="1"/>
          </p:cNvSpPr>
          <p:nvPr/>
        </p:nvSpPr>
        <p:spPr bwMode="auto">
          <a:xfrm>
            <a:off x="492125" y="4548188"/>
            <a:ext cx="4746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0.5</a:t>
            </a:r>
            <a:endParaRPr lang="en-US" altLang="en-US"/>
          </a:p>
        </p:txBody>
      </p:sp>
      <p:sp>
        <p:nvSpPr>
          <p:cNvPr id="35856" name="Rectangle 19"/>
          <p:cNvSpPr>
            <a:spLocks noChangeArrowheads="1"/>
          </p:cNvSpPr>
          <p:nvPr/>
        </p:nvSpPr>
        <p:spPr bwMode="auto">
          <a:xfrm>
            <a:off x="704850" y="3632200"/>
            <a:ext cx="2635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1</a:t>
            </a:r>
            <a:endParaRPr lang="en-US" altLang="en-US"/>
          </a:p>
        </p:txBody>
      </p:sp>
      <p:sp>
        <p:nvSpPr>
          <p:cNvPr id="35857" name="Rectangle 20"/>
          <p:cNvSpPr>
            <a:spLocks noChangeArrowheads="1"/>
          </p:cNvSpPr>
          <p:nvPr/>
        </p:nvSpPr>
        <p:spPr bwMode="auto">
          <a:xfrm>
            <a:off x="492125" y="2719388"/>
            <a:ext cx="4746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1.5</a:t>
            </a:r>
            <a:endParaRPr lang="en-US" altLang="en-US"/>
          </a:p>
        </p:txBody>
      </p:sp>
      <p:sp>
        <p:nvSpPr>
          <p:cNvPr id="35858" name="Rectangle 21"/>
          <p:cNvSpPr>
            <a:spLocks noChangeArrowheads="1"/>
          </p:cNvSpPr>
          <p:nvPr/>
        </p:nvSpPr>
        <p:spPr bwMode="auto">
          <a:xfrm>
            <a:off x="704850" y="1803400"/>
            <a:ext cx="2635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2</a:t>
            </a:r>
            <a:endParaRPr lang="en-US" altLang="en-US"/>
          </a:p>
        </p:txBody>
      </p:sp>
      <p:sp>
        <p:nvSpPr>
          <p:cNvPr id="35859" name="Rectangle 22"/>
          <p:cNvSpPr>
            <a:spLocks noChangeArrowheads="1"/>
          </p:cNvSpPr>
          <p:nvPr/>
        </p:nvSpPr>
        <p:spPr bwMode="auto">
          <a:xfrm>
            <a:off x="1193800" y="5757863"/>
            <a:ext cx="37449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1900" b="1">
                <a:solidFill>
                  <a:srgbClr val="002040"/>
                </a:solidFill>
              </a:rPr>
              <a:t>HMEAN-Highly Cache-Sensitive</a:t>
            </a:r>
            <a:endParaRPr lang="en-US" alt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 rot="-5400000">
            <a:off x="-114300" y="3489325"/>
            <a:ext cx="100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b="1">
                <a:solidFill>
                  <a:srgbClr val="002040"/>
                </a:solidFill>
              </a:rPr>
              <a:t>Speedup</a:t>
            </a:r>
            <a:endParaRPr lang="en-US" altLang="en-US"/>
          </a:p>
        </p:txBody>
      </p:sp>
      <p:sp>
        <p:nvSpPr>
          <p:cNvPr id="35861" name="Rectangle 24"/>
          <p:cNvSpPr>
            <a:spLocks noChangeArrowheads="1"/>
          </p:cNvSpPr>
          <p:nvPr/>
        </p:nvSpPr>
        <p:spPr bwMode="auto">
          <a:xfrm>
            <a:off x="1538288" y="1784350"/>
            <a:ext cx="2836862" cy="395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2" name="Freeform 25"/>
          <p:cNvSpPr>
            <a:spLocks noEditPoints="1"/>
          </p:cNvSpPr>
          <p:nvPr/>
        </p:nvSpPr>
        <p:spPr bwMode="auto">
          <a:xfrm>
            <a:off x="1533525" y="1779588"/>
            <a:ext cx="2846388" cy="403225"/>
          </a:xfrm>
          <a:custGeom>
            <a:avLst/>
            <a:gdLst>
              <a:gd name="T0" fmla="*/ 0 w 14952"/>
              <a:gd name="T1" fmla="*/ 4548 h 2128"/>
              <a:gd name="T2" fmla="*/ 4569 w 14952"/>
              <a:gd name="T3" fmla="*/ 0 h 2128"/>
              <a:gd name="T4" fmla="*/ 2841820 w 14952"/>
              <a:gd name="T5" fmla="*/ 0 h 2128"/>
              <a:gd name="T6" fmla="*/ 2846389 w 14952"/>
              <a:gd name="T7" fmla="*/ 4548 h 2128"/>
              <a:gd name="T8" fmla="*/ 2846389 w 14952"/>
              <a:gd name="T9" fmla="*/ 398677 h 2128"/>
              <a:gd name="T10" fmla="*/ 2841820 w 14952"/>
              <a:gd name="T11" fmla="*/ 403225 h 2128"/>
              <a:gd name="T12" fmla="*/ 4569 w 14952"/>
              <a:gd name="T13" fmla="*/ 403225 h 2128"/>
              <a:gd name="T14" fmla="*/ 0 w 14952"/>
              <a:gd name="T15" fmla="*/ 398677 h 2128"/>
              <a:gd name="T16" fmla="*/ 0 w 14952"/>
              <a:gd name="T17" fmla="*/ 4548 h 2128"/>
              <a:gd name="T18" fmla="*/ 9138 w 14952"/>
              <a:gd name="T19" fmla="*/ 398677 h 2128"/>
              <a:gd name="T20" fmla="*/ 4569 w 14952"/>
              <a:gd name="T21" fmla="*/ 394130 h 2128"/>
              <a:gd name="T22" fmla="*/ 2841820 w 14952"/>
              <a:gd name="T23" fmla="*/ 394130 h 2128"/>
              <a:gd name="T24" fmla="*/ 2837251 w 14952"/>
              <a:gd name="T25" fmla="*/ 398677 h 2128"/>
              <a:gd name="T26" fmla="*/ 2837251 w 14952"/>
              <a:gd name="T27" fmla="*/ 4548 h 2128"/>
              <a:gd name="T28" fmla="*/ 2841820 w 14952"/>
              <a:gd name="T29" fmla="*/ 9095 h 2128"/>
              <a:gd name="T30" fmla="*/ 4569 w 14952"/>
              <a:gd name="T31" fmla="*/ 9095 h 2128"/>
              <a:gd name="T32" fmla="*/ 9138 w 14952"/>
              <a:gd name="T33" fmla="*/ 4548 h 2128"/>
              <a:gd name="T34" fmla="*/ 9138 w 14952"/>
              <a:gd name="T35" fmla="*/ 398677 h 21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952" h="2128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4928" y="0"/>
                </a:lnTo>
                <a:cubicBezTo>
                  <a:pt x="14942" y="0"/>
                  <a:pt x="14952" y="11"/>
                  <a:pt x="14952" y="24"/>
                </a:cubicBezTo>
                <a:lnTo>
                  <a:pt x="14952" y="2104"/>
                </a:lnTo>
                <a:cubicBezTo>
                  <a:pt x="14952" y="2118"/>
                  <a:pt x="14942" y="2128"/>
                  <a:pt x="14928" y="2128"/>
                </a:cubicBezTo>
                <a:lnTo>
                  <a:pt x="24" y="2128"/>
                </a:lnTo>
                <a:cubicBezTo>
                  <a:pt x="11" y="2128"/>
                  <a:pt x="0" y="2118"/>
                  <a:pt x="0" y="2104"/>
                </a:cubicBezTo>
                <a:lnTo>
                  <a:pt x="0" y="24"/>
                </a:lnTo>
                <a:close/>
                <a:moveTo>
                  <a:pt x="48" y="2104"/>
                </a:moveTo>
                <a:lnTo>
                  <a:pt x="24" y="2080"/>
                </a:lnTo>
                <a:lnTo>
                  <a:pt x="14928" y="2080"/>
                </a:lnTo>
                <a:lnTo>
                  <a:pt x="14904" y="2104"/>
                </a:lnTo>
                <a:lnTo>
                  <a:pt x="14904" y="24"/>
                </a:lnTo>
                <a:lnTo>
                  <a:pt x="14928" y="48"/>
                </a:lnTo>
                <a:lnTo>
                  <a:pt x="24" y="48"/>
                </a:lnTo>
                <a:lnTo>
                  <a:pt x="48" y="24"/>
                </a:lnTo>
                <a:lnTo>
                  <a:pt x="48" y="2104"/>
                </a:lnTo>
                <a:close/>
              </a:path>
            </a:pathLst>
          </a:custGeom>
          <a:solidFill>
            <a:srgbClr val="002040"/>
          </a:solidFill>
          <a:ln w="1" cap="flat">
            <a:solidFill>
              <a:srgbClr val="00204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Rectangle 26"/>
          <p:cNvSpPr>
            <a:spLocks noChangeArrowheads="1"/>
          </p:cNvSpPr>
          <p:nvPr/>
        </p:nvSpPr>
        <p:spPr bwMode="auto">
          <a:xfrm>
            <a:off x="1666875" y="1917700"/>
            <a:ext cx="128588" cy="127000"/>
          </a:xfrm>
          <a:prstGeom prst="rect">
            <a:avLst/>
          </a:prstGeom>
          <a:solidFill>
            <a:srgbClr val="8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4" name="Freeform 27"/>
          <p:cNvSpPr>
            <a:spLocks noEditPoints="1"/>
          </p:cNvSpPr>
          <p:nvPr/>
        </p:nvSpPr>
        <p:spPr bwMode="auto">
          <a:xfrm>
            <a:off x="1662113" y="1912938"/>
            <a:ext cx="138112" cy="136525"/>
          </a:xfrm>
          <a:custGeom>
            <a:avLst/>
            <a:gdLst>
              <a:gd name="T0" fmla="*/ 0 w 1440"/>
              <a:gd name="T1" fmla="*/ 4551 h 1440"/>
              <a:gd name="T2" fmla="*/ 4604 w 1440"/>
              <a:gd name="T3" fmla="*/ 0 h 1440"/>
              <a:gd name="T4" fmla="*/ 133509 w 1440"/>
              <a:gd name="T5" fmla="*/ 0 h 1440"/>
              <a:gd name="T6" fmla="*/ 138113 w 1440"/>
              <a:gd name="T7" fmla="*/ 4551 h 1440"/>
              <a:gd name="T8" fmla="*/ 138113 w 1440"/>
              <a:gd name="T9" fmla="*/ 131974 h 1440"/>
              <a:gd name="T10" fmla="*/ 133509 w 1440"/>
              <a:gd name="T11" fmla="*/ 136525 h 1440"/>
              <a:gd name="T12" fmla="*/ 4604 w 1440"/>
              <a:gd name="T13" fmla="*/ 136525 h 1440"/>
              <a:gd name="T14" fmla="*/ 0 w 1440"/>
              <a:gd name="T15" fmla="*/ 131974 h 1440"/>
              <a:gd name="T16" fmla="*/ 0 w 1440"/>
              <a:gd name="T17" fmla="*/ 4551 h 1440"/>
              <a:gd name="T18" fmla="*/ 9208 w 1440"/>
              <a:gd name="T19" fmla="*/ 131974 h 1440"/>
              <a:gd name="T20" fmla="*/ 4604 w 1440"/>
              <a:gd name="T21" fmla="*/ 127423 h 1440"/>
              <a:gd name="T22" fmla="*/ 133509 w 1440"/>
              <a:gd name="T23" fmla="*/ 127423 h 1440"/>
              <a:gd name="T24" fmla="*/ 128905 w 1440"/>
              <a:gd name="T25" fmla="*/ 131974 h 1440"/>
              <a:gd name="T26" fmla="*/ 128905 w 1440"/>
              <a:gd name="T27" fmla="*/ 4551 h 1440"/>
              <a:gd name="T28" fmla="*/ 133509 w 1440"/>
              <a:gd name="T29" fmla="*/ 9102 h 1440"/>
              <a:gd name="T30" fmla="*/ 4604 w 1440"/>
              <a:gd name="T31" fmla="*/ 9102 h 1440"/>
              <a:gd name="T32" fmla="*/ 9208 w 1440"/>
              <a:gd name="T33" fmla="*/ 4551 h 1440"/>
              <a:gd name="T34" fmla="*/ 9208 w 1440"/>
              <a:gd name="T35" fmla="*/ 131974 h 14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40" h="1440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392" y="0"/>
                </a:lnTo>
                <a:cubicBezTo>
                  <a:pt x="1419" y="0"/>
                  <a:pt x="1440" y="22"/>
                  <a:pt x="1440" y="48"/>
                </a:cubicBezTo>
                <a:lnTo>
                  <a:pt x="1440" y="1392"/>
                </a:lnTo>
                <a:cubicBezTo>
                  <a:pt x="1440" y="1419"/>
                  <a:pt x="1419" y="1440"/>
                  <a:pt x="1392" y="1440"/>
                </a:cubicBezTo>
                <a:lnTo>
                  <a:pt x="48" y="1440"/>
                </a:lnTo>
                <a:cubicBezTo>
                  <a:pt x="22" y="1440"/>
                  <a:pt x="0" y="1419"/>
                  <a:pt x="0" y="1392"/>
                </a:cubicBezTo>
                <a:lnTo>
                  <a:pt x="0" y="48"/>
                </a:lnTo>
                <a:close/>
                <a:moveTo>
                  <a:pt x="96" y="1392"/>
                </a:moveTo>
                <a:lnTo>
                  <a:pt x="48" y="1344"/>
                </a:lnTo>
                <a:lnTo>
                  <a:pt x="1392" y="1344"/>
                </a:lnTo>
                <a:lnTo>
                  <a:pt x="1344" y="1392"/>
                </a:lnTo>
                <a:lnTo>
                  <a:pt x="1344" y="48"/>
                </a:lnTo>
                <a:lnTo>
                  <a:pt x="1392" y="96"/>
                </a:lnTo>
                <a:lnTo>
                  <a:pt x="48" y="96"/>
                </a:lnTo>
                <a:lnTo>
                  <a:pt x="96" y="48"/>
                </a:lnTo>
                <a:lnTo>
                  <a:pt x="96" y="1392"/>
                </a:lnTo>
                <a:close/>
              </a:path>
            </a:pathLst>
          </a:custGeom>
          <a:solidFill>
            <a:srgbClr val="002040"/>
          </a:solidFill>
          <a:ln w="1" cap="flat">
            <a:solidFill>
              <a:srgbClr val="00204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Rectangle 28"/>
          <p:cNvSpPr>
            <a:spLocks noChangeArrowheads="1"/>
          </p:cNvSpPr>
          <p:nvPr/>
        </p:nvSpPr>
        <p:spPr bwMode="auto">
          <a:xfrm>
            <a:off x="1854200" y="1828800"/>
            <a:ext cx="6461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LRR</a:t>
            </a:r>
            <a:endParaRPr lang="en-US" altLang="en-US"/>
          </a:p>
        </p:txBody>
      </p:sp>
      <p:sp>
        <p:nvSpPr>
          <p:cNvPr id="35866" name="Rectangle 29"/>
          <p:cNvSpPr>
            <a:spLocks noChangeArrowheads="1"/>
          </p:cNvSpPr>
          <p:nvPr/>
        </p:nvSpPr>
        <p:spPr bwMode="auto">
          <a:xfrm>
            <a:off x="2500313" y="1917700"/>
            <a:ext cx="128587" cy="127000"/>
          </a:xfrm>
          <a:prstGeom prst="rect">
            <a:avLst/>
          </a:prstGeom>
          <a:solidFill>
            <a:srgbClr val="B9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7" name="Freeform 30"/>
          <p:cNvSpPr>
            <a:spLocks noEditPoints="1"/>
          </p:cNvSpPr>
          <p:nvPr/>
        </p:nvSpPr>
        <p:spPr bwMode="auto">
          <a:xfrm>
            <a:off x="2495550" y="1912938"/>
            <a:ext cx="136525" cy="136525"/>
          </a:xfrm>
          <a:custGeom>
            <a:avLst/>
            <a:gdLst>
              <a:gd name="T0" fmla="*/ 0 w 1440"/>
              <a:gd name="T1" fmla="*/ 4551 h 1440"/>
              <a:gd name="T2" fmla="*/ 4551 w 1440"/>
              <a:gd name="T3" fmla="*/ 0 h 1440"/>
              <a:gd name="T4" fmla="*/ 131974 w 1440"/>
              <a:gd name="T5" fmla="*/ 0 h 1440"/>
              <a:gd name="T6" fmla="*/ 136525 w 1440"/>
              <a:gd name="T7" fmla="*/ 4551 h 1440"/>
              <a:gd name="T8" fmla="*/ 136525 w 1440"/>
              <a:gd name="T9" fmla="*/ 131974 h 1440"/>
              <a:gd name="T10" fmla="*/ 131974 w 1440"/>
              <a:gd name="T11" fmla="*/ 136525 h 1440"/>
              <a:gd name="T12" fmla="*/ 4551 w 1440"/>
              <a:gd name="T13" fmla="*/ 136525 h 1440"/>
              <a:gd name="T14" fmla="*/ 0 w 1440"/>
              <a:gd name="T15" fmla="*/ 131974 h 1440"/>
              <a:gd name="T16" fmla="*/ 0 w 1440"/>
              <a:gd name="T17" fmla="*/ 4551 h 1440"/>
              <a:gd name="T18" fmla="*/ 9102 w 1440"/>
              <a:gd name="T19" fmla="*/ 131974 h 1440"/>
              <a:gd name="T20" fmla="*/ 4551 w 1440"/>
              <a:gd name="T21" fmla="*/ 127423 h 1440"/>
              <a:gd name="T22" fmla="*/ 131974 w 1440"/>
              <a:gd name="T23" fmla="*/ 127423 h 1440"/>
              <a:gd name="T24" fmla="*/ 127423 w 1440"/>
              <a:gd name="T25" fmla="*/ 131974 h 1440"/>
              <a:gd name="T26" fmla="*/ 127423 w 1440"/>
              <a:gd name="T27" fmla="*/ 4551 h 1440"/>
              <a:gd name="T28" fmla="*/ 131974 w 1440"/>
              <a:gd name="T29" fmla="*/ 9102 h 1440"/>
              <a:gd name="T30" fmla="*/ 4551 w 1440"/>
              <a:gd name="T31" fmla="*/ 9102 h 1440"/>
              <a:gd name="T32" fmla="*/ 9102 w 1440"/>
              <a:gd name="T33" fmla="*/ 4551 h 1440"/>
              <a:gd name="T34" fmla="*/ 9102 w 1440"/>
              <a:gd name="T35" fmla="*/ 131974 h 14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40" h="1440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392" y="0"/>
                </a:lnTo>
                <a:cubicBezTo>
                  <a:pt x="1419" y="0"/>
                  <a:pt x="1440" y="22"/>
                  <a:pt x="1440" y="48"/>
                </a:cubicBezTo>
                <a:lnTo>
                  <a:pt x="1440" y="1392"/>
                </a:lnTo>
                <a:cubicBezTo>
                  <a:pt x="1440" y="1419"/>
                  <a:pt x="1419" y="1440"/>
                  <a:pt x="1392" y="1440"/>
                </a:cubicBezTo>
                <a:lnTo>
                  <a:pt x="48" y="1440"/>
                </a:lnTo>
                <a:cubicBezTo>
                  <a:pt x="22" y="1440"/>
                  <a:pt x="0" y="1419"/>
                  <a:pt x="0" y="1392"/>
                </a:cubicBezTo>
                <a:lnTo>
                  <a:pt x="0" y="48"/>
                </a:lnTo>
                <a:close/>
                <a:moveTo>
                  <a:pt x="96" y="1392"/>
                </a:moveTo>
                <a:lnTo>
                  <a:pt x="48" y="1344"/>
                </a:lnTo>
                <a:lnTo>
                  <a:pt x="1392" y="1344"/>
                </a:lnTo>
                <a:lnTo>
                  <a:pt x="1344" y="1392"/>
                </a:lnTo>
                <a:lnTo>
                  <a:pt x="1344" y="48"/>
                </a:lnTo>
                <a:lnTo>
                  <a:pt x="1392" y="96"/>
                </a:lnTo>
                <a:lnTo>
                  <a:pt x="48" y="96"/>
                </a:lnTo>
                <a:lnTo>
                  <a:pt x="96" y="48"/>
                </a:lnTo>
                <a:lnTo>
                  <a:pt x="96" y="1392"/>
                </a:lnTo>
                <a:close/>
              </a:path>
            </a:pathLst>
          </a:custGeom>
          <a:solidFill>
            <a:srgbClr val="002040"/>
          </a:solidFill>
          <a:ln w="1" cap="flat">
            <a:solidFill>
              <a:srgbClr val="00204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31"/>
          <p:cNvSpPr>
            <a:spLocks noChangeArrowheads="1"/>
          </p:cNvSpPr>
          <p:nvPr/>
        </p:nvSpPr>
        <p:spPr bwMode="auto">
          <a:xfrm>
            <a:off x="2687638" y="1828800"/>
            <a:ext cx="6715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GTO</a:t>
            </a:r>
            <a:endParaRPr lang="en-US" altLang="en-US"/>
          </a:p>
        </p:txBody>
      </p:sp>
      <p:sp>
        <p:nvSpPr>
          <p:cNvPr id="35869" name="Rectangle 32"/>
          <p:cNvSpPr>
            <a:spLocks noChangeArrowheads="1"/>
          </p:cNvSpPr>
          <p:nvPr/>
        </p:nvSpPr>
        <p:spPr bwMode="auto">
          <a:xfrm>
            <a:off x="3362325" y="1917700"/>
            <a:ext cx="128588" cy="1270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70" name="Freeform 33"/>
          <p:cNvSpPr>
            <a:spLocks noEditPoints="1"/>
          </p:cNvSpPr>
          <p:nvPr/>
        </p:nvSpPr>
        <p:spPr bwMode="auto">
          <a:xfrm>
            <a:off x="3357563" y="1912938"/>
            <a:ext cx="136525" cy="136525"/>
          </a:xfrm>
          <a:custGeom>
            <a:avLst/>
            <a:gdLst>
              <a:gd name="T0" fmla="*/ 0 w 720"/>
              <a:gd name="T1" fmla="*/ 4551 h 720"/>
              <a:gd name="T2" fmla="*/ 4551 w 720"/>
              <a:gd name="T3" fmla="*/ 0 h 720"/>
              <a:gd name="T4" fmla="*/ 131974 w 720"/>
              <a:gd name="T5" fmla="*/ 0 h 720"/>
              <a:gd name="T6" fmla="*/ 136525 w 720"/>
              <a:gd name="T7" fmla="*/ 4551 h 720"/>
              <a:gd name="T8" fmla="*/ 136525 w 720"/>
              <a:gd name="T9" fmla="*/ 131974 h 720"/>
              <a:gd name="T10" fmla="*/ 131974 w 720"/>
              <a:gd name="T11" fmla="*/ 136525 h 720"/>
              <a:gd name="T12" fmla="*/ 4551 w 720"/>
              <a:gd name="T13" fmla="*/ 136525 h 720"/>
              <a:gd name="T14" fmla="*/ 0 w 720"/>
              <a:gd name="T15" fmla="*/ 131974 h 720"/>
              <a:gd name="T16" fmla="*/ 0 w 720"/>
              <a:gd name="T17" fmla="*/ 4551 h 720"/>
              <a:gd name="T18" fmla="*/ 9102 w 720"/>
              <a:gd name="T19" fmla="*/ 131974 h 720"/>
              <a:gd name="T20" fmla="*/ 4551 w 720"/>
              <a:gd name="T21" fmla="*/ 127423 h 720"/>
              <a:gd name="T22" fmla="*/ 131974 w 720"/>
              <a:gd name="T23" fmla="*/ 127423 h 720"/>
              <a:gd name="T24" fmla="*/ 127423 w 720"/>
              <a:gd name="T25" fmla="*/ 131974 h 720"/>
              <a:gd name="T26" fmla="*/ 127423 w 720"/>
              <a:gd name="T27" fmla="*/ 4551 h 720"/>
              <a:gd name="T28" fmla="*/ 131974 w 720"/>
              <a:gd name="T29" fmla="*/ 9102 h 720"/>
              <a:gd name="T30" fmla="*/ 4551 w 720"/>
              <a:gd name="T31" fmla="*/ 9102 h 720"/>
              <a:gd name="T32" fmla="*/ 9102 w 720"/>
              <a:gd name="T33" fmla="*/ 4551 h 720"/>
              <a:gd name="T34" fmla="*/ 9102 w 720"/>
              <a:gd name="T35" fmla="*/ 131974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0" h="72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696" y="0"/>
                </a:lnTo>
                <a:cubicBezTo>
                  <a:pt x="710" y="0"/>
                  <a:pt x="720" y="11"/>
                  <a:pt x="720" y="24"/>
                </a:cubicBezTo>
                <a:lnTo>
                  <a:pt x="720" y="696"/>
                </a:lnTo>
                <a:cubicBezTo>
                  <a:pt x="720" y="710"/>
                  <a:pt x="710" y="720"/>
                  <a:pt x="696" y="720"/>
                </a:cubicBezTo>
                <a:lnTo>
                  <a:pt x="24" y="720"/>
                </a:lnTo>
                <a:cubicBezTo>
                  <a:pt x="11" y="720"/>
                  <a:pt x="0" y="710"/>
                  <a:pt x="0" y="696"/>
                </a:cubicBezTo>
                <a:lnTo>
                  <a:pt x="0" y="24"/>
                </a:lnTo>
                <a:close/>
                <a:moveTo>
                  <a:pt x="48" y="696"/>
                </a:moveTo>
                <a:lnTo>
                  <a:pt x="24" y="672"/>
                </a:lnTo>
                <a:lnTo>
                  <a:pt x="696" y="672"/>
                </a:lnTo>
                <a:lnTo>
                  <a:pt x="672" y="696"/>
                </a:lnTo>
                <a:lnTo>
                  <a:pt x="672" y="24"/>
                </a:lnTo>
                <a:lnTo>
                  <a:pt x="696" y="48"/>
                </a:lnTo>
                <a:lnTo>
                  <a:pt x="24" y="48"/>
                </a:lnTo>
                <a:lnTo>
                  <a:pt x="48" y="24"/>
                </a:lnTo>
                <a:lnTo>
                  <a:pt x="48" y="696"/>
                </a:lnTo>
                <a:close/>
              </a:path>
            </a:pathLst>
          </a:custGeom>
          <a:solidFill>
            <a:srgbClr val="002040"/>
          </a:solidFill>
          <a:ln w="1" cap="flat">
            <a:solidFill>
              <a:srgbClr val="00204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Rectangle 34"/>
          <p:cNvSpPr>
            <a:spLocks noChangeArrowheads="1"/>
          </p:cNvSpPr>
          <p:nvPr/>
        </p:nvSpPr>
        <p:spPr bwMode="auto">
          <a:xfrm>
            <a:off x="3549650" y="1828800"/>
            <a:ext cx="8985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002040"/>
                </a:solidFill>
              </a:rPr>
              <a:t>CCWS</a:t>
            </a:r>
            <a:endParaRPr lang="en-US" altLang="en-US"/>
          </a:p>
        </p:txBody>
      </p:sp>
      <p:cxnSp>
        <p:nvCxnSpPr>
          <p:cNvPr id="3081" name="Straight Arrow Connector 3080"/>
          <p:cNvCxnSpPr>
            <a:cxnSpLocks noChangeShapeType="1"/>
            <a:stCxn id="12" idx="0"/>
          </p:cNvCxnSpPr>
          <p:nvPr/>
        </p:nvCxnSpPr>
        <p:spPr bwMode="auto">
          <a:xfrm flipH="1" flipV="1">
            <a:off x="2147888" y="3805238"/>
            <a:ext cx="0" cy="1141412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  <a:stCxn id="35846" idx="22"/>
          </p:cNvCxnSpPr>
          <p:nvPr/>
        </p:nvCxnSpPr>
        <p:spPr bwMode="auto">
          <a:xfrm flipV="1">
            <a:off x="2982913" y="2638425"/>
            <a:ext cx="0" cy="11445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335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 animBg="1"/>
      <p:bldP spid="14" grpId="0" animBg="1"/>
      <p:bldP spid="16" grpId="0" animBg="1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73075" y="1603375"/>
            <a:ext cx="5251450" cy="4635500"/>
            <a:chOff x="472697" y="1603629"/>
            <a:chExt cx="5251828" cy="4635048"/>
          </a:xfrm>
        </p:grpSpPr>
        <p:sp>
          <p:nvSpPr>
            <p:cNvPr id="36879" name="Freeform 6"/>
            <p:cNvSpPr>
              <a:spLocks noEditPoints="1"/>
            </p:cNvSpPr>
            <p:nvPr/>
          </p:nvSpPr>
          <p:spPr bwMode="auto">
            <a:xfrm>
              <a:off x="782638" y="1744663"/>
              <a:ext cx="4937125" cy="3660775"/>
            </a:xfrm>
            <a:custGeom>
              <a:avLst/>
              <a:gdLst>
                <a:gd name="T0" fmla="*/ 639763 w 3110"/>
                <a:gd name="T1" fmla="*/ 3651250 h 2306"/>
                <a:gd name="T2" fmla="*/ 1343025 w 3110"/>
                <a:gd name="T3" fmla="*/ 3651250 h 2306"/>
                <a:gd name="T4" fmla="*/ 2046288 w 3110"/>
                <a:gd name="T5" fmla="*/ 3651250 h 2306"/>
                <a:gd name="T6" fmla="*/ 2749550 w 3110"/>
                <a:gd name="T7" fmla="*/ 3651250 h 2306"/>
                <a:gd name="T8" fmla="*/ 3454400 w 3110"/>
                <a:gd name="T9" fmla="*/ 3651250 h 2306"/>
                <a:gd name="T10" fmla="*/ 4157663 w 3110"/>
                <a:gd name="T11" fmla="*/ 3651250 h 2306"/>
                <a:gd name="T12" fmla="*/ 4860925 w 3110"/>
                <a:gd name="T13" fmla="*/ 3651250 h 2306"/>
                <a:gd name="T14" fmla="*/ 574675 w 3110"/>
                <a:gd name="T15" fmla="*/ 3194050 h 2306"/>
                <a:gd name="T16" fmla="*/ 1277938 w 3110"/>
                <a:gd name="T17" fmla="*/ 3194050 h 2306"/>
                <a:gd name="T18" fmla="*/ 1982788 w 3110"/>
                <a:gd name="T19" fmla="*/ 3194050 h 2306"/>
                <a:gd name="T20" fmla="*/ 2686050 w 3110"/>
                <a:gd name="T21" fmla="*/ 3194050 h 2306"/>
                <a:gd name="T22" fmla="*/ 3389313 w 3110"/>
                <a:gd name="T23" fmla="*/ 3194050 h 2306"/>
                <a:gd name="T24" fmla="*/ 4092575 w 3110"/>
                <a:gd name="T25" fmla="*/ 3194050 h 2306"/>
                <a:gd name="T26" fmla="*/ 4797425 w 3110"/>
                <a:gd name="T27" fmla="*/ 3194050 h 2306"/>
                <a:gd name="T28" fmla="*/ 511175 w 3110"/>
                <a:gd name="T29" fmla="*/ 2738438 h 2306"/>
                <a:gd name="T30" fmla="*/ 1214438 w 3110"/>
                <a:gd name="T31" fmla="*/ 2738438 h 2306"/>
                <a:gd name="T32" fmla="*/ 1917700 w 3110"/>
                <a:gd name="T33" fmla="*/ 2738438 h 2306"/>
                <a:gd name="T34" fmla="*/ 2622550 w 3110"/>
                <a:gd name="T35" fmla="*/ 2738438 h 2306"/>
                <a:gd name="T36" fmla="*/ 3325813 w 3110"/>
                <a:gd name="T37" fmla="*/ 2738438 h 2306"/>
                <a:gd name="T38" fmla="*/ 4029075 w 3110"/>
                <a:gd name="T39" fmla="*/ 2738438 h 2306"/>
                <a:gd name="T40" fmla="*/ 4732338 w 3110"/>
                <a:gd name="T41" fmla="*/ 2738438 h 2306"/>
                <a:gd name="T42" fmla="*/ 447675 w 3110"/>
                <a:gd name="T43" fmla="*/ 2281238 h 2306"/>
                <a:gd name="T44" fmla="*/ 1150938 w 3110"/>
                <a:gd name="T45" fmla="*/ 2281238 h 2306"/>
                <a:gd name="T46" fmla="*/ 1854200 w 3110"/>
                <a:gd name="T47" fmla="*/ 2281238 h 2306"/>
                <a:gd name="T48" fmla="*/ 2557463 w 3110"/>
                <a:gd name="T49" fmla="*/ 2281238 h 2306"/>
                <a:gd name="T50" fmla="*/ 3262313 w 3110"/>
                <a:gd name="T51" fmla="*/ 2281238 h 2306"/>
                <a:gd name="T52" fmla="*/ 3965575 w 3110"/>
                <a:gd name="T53" fmla="*/ 2281238 h 2306"/>
                <a:gd name="T54" fmla="*/ 4668838 w 3110"/>
                <a:gd name="T55" fmla="*/ 2281238 h 2306"/>
                <a:gd name="T56" fmla="*/ 382588 w 3110"/>
                <a:gd name="T57" fmla="*/ 1827213 h 2306"/>
                <a:gd name="T58" fmla="*/ 1087438 w 3110"/>
                <a:gd name="T59" fmla="*/ 1827213 h 2306"/>
                <a:gd name="T60" fmla="*/ 1790700 w 3110"/>
                <a:gd name="T61" fmla="*/ 1827213 h 2306"/>
                <a:gd name="T62" fmla="*/ 2493963 w 3110"/>
                <a:gd name="T63" fmla="*/ 1827213 h 2306"/>
                <a:gd name="T64" fmla="*/ 3197225 w 3110"/>
                <a:gd name="T65" fmla="*/ 1827213 h 2306"/>
                <a:gd name="T66" fmla="*/ 3902075 w 3110"/>
                <a:gd name="T67" fmla="*/ 1827213 h 2306"/>
                <a:gd name="T68" fmla="*/ 4605338 w 3110"/>
                <a:gd name="T69" fmla="*/ 1827213 h 2306"/>
                <a:gd name="T70" fmla="*/ 319088 w 3110"/>
                <a:gd name="T71" fmla="*/ 1370013 h 2306"/>
                <a:gd name="T72" fmla="*/ 1022350 w 3110"/>
                <a:gd name="T73" fmla="*/ 1370013 h 2306"/>
                <a:gd name="T74" fmla="*/ 1727200 w 3110"/>
                <a:gd name="T75" fmla="*/ 1370013 h 2306"/>
                <a:gd name="T76" fmla="*/ 2430463 w 3110"/>
                <a:gd name="T77" fmla="*/ 1370013 h 2306"/>
                <a:gd name="T78" fmla="*/ 3133725 w 3110"/>
                <a:gd name="T79" fmla="*/ 1370013 h 2306"/>
                <a:gd name="T80" fmla="*/ 3836988 w 3110"/>
                <a:gd name="T81" fmla="*/ 1370013 h 2306"/>
                <a:gd name="T82" fmla="*/ 4541838 w 3110"/>
                <a:gd name="T83" fmla="*/ 1370013 h 2306"/>
                <a:gd name="T84" fmla="*/ 255588 w 3110"/>
                <a:gd name="T85" fmla="*/ 912813 h 2306"/>
                <a:gd name="T86" fmla="*/ 958850 w 3110"/>
                <a:gd name="T87" fmla="*/ 912813 h 2306"/>
                <a:gd name="T88" fmla="*/ 1662113 w 3110"/>
                <a:gd name="T89" fmla="*/ 912813 h 2306"/>
                <a:gd name="T90" fmla="*/ 2365375 w 3110"/>
                <a:gd name="T91" fmla="*/ 912813 h 2306"/>
                <a:gd name="T92" fmla="*/ 3070225 w 3110"/>
                <a:gd name="T93" fmla="*/ 912813 h 2306"/>
                <a:gd name="T94" fmla="*/ 3773488 w 3110"/>
                <a:gd name="T95" fmla="*/ 912813 h 2306"/>
                <a:gd name="T96" fmla="*/ 4476750 w 3110"/>
                <a:gd name="T97" fmla="*/ 912813 h 2306"/>
                <a:gd name="T98" fmla="*/ 190500 w 3110"/>
                <a:gd name="T99" fmla="*/ 457200 h 2306"/>
                <a:gd name="T100" fmla="*/ 895350 w 3110"/>
                <a:gd name="T101" fmla="*/ 457200 h 2306"/>
                <a:gd name="T102" fmla="*/ 1598613 w 3110"/>
                <a:gd name="T103" fmla="*/ 457200 h 2306"/>
                <a:gd name="T104" fmla="*/ 2301875 w 3110"/>
                <a:gd name="T105" fmla="*/ 457200 h 2306"/>
                <a:gd name="T106" fmla="*/ 3005138 w 3110"/>
                <a:gd name="T107" fmla="*/ 457200 h 2306"/>
                <a:gd name="T108" fmla="*/ 3709988 w 3110"/>
                <a:gd name="T109" fmla="*/ 457200 h 2306"/>
                <a:gd name="T110" fmla="*/ 4413250 w 3110"/>
                <a:gd name="T111" fmla="*/ 457200 h 2306"/>
                <a:gd name="T112" fmla="*/ 127000 w 3110"/>
                <a:gd name="T113" fmla="*/ 0 h 2306"/>
                <a:gd name="T114" fmla="*/ 830263 w 3110"/>
                <a:gd name="T115" fmla="*/ 0 h 2306"/>
                <a:gd name="T116" fmla="*/ 1535113 w 3110"/>
                <a:gd name="T117" fmla="*/ 0 h 2306"/>
                <a:gd name="T118" fmla="*/ 2238375 w 3110"/>
                <a:gd name="T119" fmla="*/ 0 h 2306"/>
                <a:gd name="T120" fmla="*/ 2941638 w 3110"/>
                <a:gd name="T121" fmla="*/ 0 h 2306"/>
                <a:gd name="T122" fmla="*/ 3644900 w 3110"/>
                <a:gd name="T123" fmla="*/ 0 h 2306"/>
                <a:gd name="T124" fmla="*/ 4349750 w 3110"/>
                <a:gd name="T125" fmla="*/ 0 h 23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10" h="2306">
                  <a:moveTo>
                    <a:pt x="0" y="2300"/>
                  </a:moveTo>
                  <a:lnTo>
                    <a:pt x="23" y="2300"/>
                  </a:lnTo>
                  <a:lnTo>
                    <a:pt x="23" y="2306"/>
                  </a:lnTo>
                  <a:lnTo>
                    <a:pt x="0" y="2306"/>
                  </a:lnTo>
                  <a:lnTo>
                    <a:pt x="0" y="2300"/>
                  </a:lnTo>
                  <a:close/>
                  <a:moveTo>
                    <a:pt x="40" y="2300"/>
                  </a:moveTo>
                  <a:lnTo>
                    <a:pt x="63" y="2300"/>
                  </a:lnTo>
                  <a:lnTo>
                    <a:pt x="63" y="2306"/>
                  </a:lnTo>
                  <a:lnTo>
                    <a:pt x="40" y="2306"/>
                  </a:lnTo>
                  <a:lnTo>
                    <a:pt x="40" y="2300"/>
                  </a:lnTo>
                  <a:close/>
                  <a:moveTo>
                    <a:pt x="80" y="2300"/>
                  </a:moveTo>
                  <a:lnTo>
                    <a:pt x="103" y="2300"/>
                  </a:lnTo>
                  <a:lnTo>
                    <a:pt x="103" y="2306"/>
                  </a:lnTo>
                  <a:lnTo>
                    <a:pt x="80" y="2306"/>
                  </a:lnTo>
                  <a:lnTo>
                    <a:pt x="80" y="2300"/>
                  </a:lnTo>
                  <a:close/>
                  <a:moveTo>
                    <a:pt x="120" y="2300"/>
                  </a:moveTo>
                  <a:lnTo>
                    <a:pt x="143" y="2300"/>
                  </a:lnTo>
                  <a:lnTo>
                    <a:pt x="143" y="2306"/>
                  </a:lnTo>
                  <a:lnTo>
                    <a:pt x="120" y="2306"/>
                  </a:lnTo>
                  <a:lnTo>
                    <a:pt x="120" y="2300"/>
                  </a:lnTo>
                  <a:close/>
                  <a:moveTo>
                    <a:pt x="161" y="2300"/>
                  </a:moveTo>
                  <a:lnTo>
                    <a:pt x="184" y="2300"/>
                  </a:lnTo>
                  <a:lnTo>
                    <a:pt x="184" y="2306"/>
                  </a:lnTo>
                  <a:lnTo>
                    <a:pt x="161" y="2306"/>
                  </a:lnTo>
                  <a:lnTo>
                    <a:pt x="161" y="2300"/>
                  </a:lnTo>
                  <a:close/>
                  <a:moveTo>
                    <a:pt x="201" y="2300"/>
                  </a:moveTo>
                  <a:lnTo>
                    <a:pt x="224" y="2300"/>
                  </a:lnTo>
                  <a:lnTo>
                    <a:pt x="224" y="2306"/>
                  </a:lnTo>
                  <a:lnTo>
                    <a:pt x="201" y="2306"/>
                  </a:lnTo>
                  <a:lnTo>
                    <a:pt x="201" y="2300"/>
                  </a:lnTo>
                  <a:close/>
                  <a:moveTo>
                    <a:pt x="241" y="2300"/>
                  </a:moveTo>
                  <a:lnTo>
                    <a:pt x="264" y="2300"/>
                  </a:lnTo>
                  <a:lnTo>
                    <a:pt x="264" y="2306"/>
                  </a:lnTo>
                  <a:lnTo>
                    <a:pt x="241" y="2306"/>
                  </a:lnTo>
                  <a:lnTo>
                    <a:pt x="241" y="2300"/>
                  </a:lnTo>
                  <a:close/>
                  <a:moveTo>
                    <a:pt x="282" y="2300"/>
                  </a:moveTo>
                  <a:lnTo>
                    <a:pt x="305" y="2300"/>
                  </a:lnTo>
                  <a:lnTo>
                    <a:pt x="305" y="2306"/>
                  </a:lnTo>
                  <a:lnTo>
                    <a:pt x="282" y="2306"/>
                  </a:lnTo>
                  <a:lnTo>
                    <a:pt x="282" y="2300"/>
                  </a:lnTo>
                  <a:close/>
                  <a:moveTo>
                    <a:pt x="322" y="2300"/>
                  </a:moveTo>
                  <a:lnTo>
                    <a:pt x="345" y="2300"/>
                  </a:lnTo>
                  <a:lnTo>
                    <a:pt x="345" y="2306"/>
                  </a:lnTo>
                  <a:lnTo>
                    <a:pt x="322" y="2306"/>
                  </a:lnTo>
                  <a:lnTo>
                    <a:pt x="322" y="2300"/>
                  </a:lnTo>
                  <a:close/>
                  <a:moveTo>
                    <a:pt x="362" y="2300"/>
                  </a:moveTo>
                  <a:lnTo>
                    <a:pt x="385" y="2300"/>
                  </a:lnTo>
                  <a:lnTo>
                    <a:pt x="385" y="2306"/>
                  </a:lnTo>
                  <a:lnTo>
                    <a:pt x="362" y="2306"/>
                  </a:lnTo>
                  <a:lnTo>
                    <a:pt x="362" y="2300"/>
                  </a:lnTo>
                  <a:close/>
                  <a:moveTo>
                    <a:pt x="403" y="2300"/>
                  </a:moveTo>
                  <a:lnTo>
                    <a:pt x="426" y="2300"/>
                  </a:lnTo>
                  <a:lnTo>
                    <a:pt x="426" y="2306"/>
                  </a:lnTo>
                  <a:lnTo>
                    <a:pt x="403" y="2306"/>
                  </a:lnTo>
                  <a:lnTo>
                    <a:pt x="403" y="2300"/>
                  </a:lnTo>
                  <a:close/>
                  <a:moveTo>
                    <a:pt x="443" y="2300"/>
                  </a:moveTo>
                  <a:lnTo>
                    <a:pt x="466" y="2300"/>
                  </a:lnTo>
                  <a:lnTo>
                    <a:pt x="466" y="2306"/>
                  </a:lnTo>
                  <a:lnTo>
                    <a:pt x="443" y="2306"/>
                  </a:lnTo>
                  <a:lnTo>
                    <a:pt x="443" y="2300"/>
                  </a:lnTo>
                  <a:close/>
                  <a:moveTo>
                    <a:pt x="483" y="2300"/>
                  </a:moveTo>
                  <a:lnTo>
                    <a:pt x="506" y="2300"/>
                  </a:lnTo>
                  <a:lnTo>
                    <a:pt x="506" y="2306"/>
                  </a:lnTo>
                  <a:lnTo>
                    <a:pt x="483" y="2306"/>
                  </a:lnTo>
                  <a:lnTo>
                    <a:pt x="483" y="2300"/>
                  </a:lnTo>
                  <a:close/>
                  <a:moveTo>
                    <a:pt x="523" y="2300"/>
                  </a:moveTo>
                  <a:lnTo>
                    <a:pt x="546" y="2300"/>
                  </a:lnTo>
                  <a:lnTo>
                    <a:pt x="546" y="2306"/>
                  </a:lnTo>
                  <a:lnTo>
                    <a:pt x="523" y="2306"/>
                  </a:lnTo>
                  <a:lnTo>
                    <a:pt x="523" y="2300"/>
                  </a:lnTo>
                  <a:close/>
                  <a:moveTo>
                    <a:pt x="564" y="2300"/>
                  </a:moveTo>
                  <a:lnTo>
                    <a:pt x="587" y="2300"/>
                  </a:lnTo>
                  <a:lnTo>
                    <a:pt x="587" y="2306"/>
                  </a:lnTo>
                  <a:lnTo>
                    <a:pt x="564" y="2306"/>
                  </a:lnTo>
                  <a:lnTo>
                    <a:pt x="564" y="2300"/>
                  </a:lnTo>
                  <a:close/>
                  <a:moveTo>
                    <a:pt x="604" y="2300"/>
                  </a:moveTo>
                  <a:lnTo>
                    <a:pt x="627" y="2300"/>
                  </a:lnTo>
                  <a:lnTo>
                    <a:pt x="627" y="2306"/>
                  </a:lnTo>
                  <a:lnTo>
                    <a:pt x="604" y="2306"/>
                  </a:lnTo>
                  <a:lnTo>
                    <a:pt x="604" y="2300"/>
                  </a:lnTo>
                  <a:close/>
                  <a:moveTo>
                    <a:pt x="644" y="2300"/>
                  </a:moveTo>
                  <a:lnTo>
                    <a:pt x="667" y="2300"/>
                  </a:lnTo>
                  <a:lnTo>
                    <a:pt x="667" y="2306"/>
                  </a:lnTo>
                  <a:lnTo>
                    <a:pt x="644" y="2306"/>
                  </a:lnTo>
                  <a:lnTo>
                    <a:pt x="644" y="2300"/>
                  </a:lnTo>
                  <a:close/>
                  <a:moveTo>
                    <a:pt x="685" y="2300"/>
                  </a:moveTo>
                  <a:lnTo>
                    <a:pt x="708" y="2300"/>
                  </a:lnTo>
                  <a:lnTo>
                    <a:pt x="708" y="2306"/>
                  </a:lnTo>
                  <a:lnTo>
                    <a:pt x="685" y="2306"/>
                  </a:lnTo>
                  <a:lnTo>
                    <a:pt x="685" y="2300"/>
                  </a:lnTo>
                  <a:close/>
                  <a:moveTo>
                    <a:pt x="725" y="2300"/>
                  </a:moveTo>
                  <a:lnTo>
                    <a:pt x="748" y="2300"/>
                  </a:lnTo>
                  <a:lnTo>
                    <a:pt x="748" y="2306"/>
                  </a:lnTo>
                  <a:lnTo>
                    <a:pt x="725" y="2306"/>
                  </a:lnTo>
                  <a:lnTo>
                    <a:pt x="725" y="2300"/>
                  </a:lnTo>
                  <a:close/>
                  <a:moveTo>
                    <a:pt x="765" y="2300"/>
                  </a:moveTo>
                  <a:lnTo>
                    <a:pt x="788" y="2300"/>
                  </a:lnTo>
                  <a:lnTo>
                    <a:pt x="788" y="2306"/>
                  </a:lnTo>
                  <a:lnTo>
                    <a:pt x="765" y="2306"/>
                  </a:lnTo>
                  <a:lnTo>
                    <a:pt x="765" y="2300"/>
                  </a:lnTo>
                  <a:close/>
                  <a:moveTo>
                    <a:pt x="805" y="2300"/>
                  </a:moveTo>
                  <a:lnTo>
                    <a:pt x="828" y="2300"/>
                  </a:lnTo>
                  <a:lnTo>
                    <a:pt x="828" y="2306"/>
                  </a:lnTo>
                  <a:lnTo>
                    <a:pt x="805" y="2306"/>
                  </a:lnTo>
                  <a:lnTo>
                    <a:pt x="805" y="2300"/>
                  </a:lnTo>
                  <a:close/>
                  <a:moveTo>
                    <a:pt x="846" y="2300"/>
                  </a:moveTo>
                  <a:lnTo>
                    <a:pt x="869" y="2300"/>
                  </a:lnTo>
                  <a:lnTo>
                    <a:pt x="869" y="2306"/>
                  </a:lnTo>
                  <a:lnTo>
                    <a:pt x="846" y="2306"/>
                  </a:lnTo>
                  <a:lnTo>
                    <a:pt x="846" y="2300"/>
                  </a:lnTo>
                  <a:close/>
                  <a:moveTo>
                    <a:pt x="886" y="2300"/>
                  </a:moveTo>
                  <a:lnTo>
                    <a:pt x="909" y="2300"/>
                  </a:lnTo>
                  <a:lnTo>
                    <a:pt x="909" y="2306"/>
                  </a:lnTo>
                  <a:lnTo>
                    <a:pt x="886" y="2306"/>
                  </a:lnTo>
                  <a:lnTo>
                    <a:pt x="886" y="2300"/>
                  </a:lnTo>
                  <a:close/>
                  <a:moveTo>
                    <a:pt x="926" y="2300"/>
                  </a:moveTo>
                  <a:lnTo>
                    <a:pt x="949" y="2300"/>
                  </a:lnTo>
                  <a:lnTo>
                    <a:pt x="949" y="2306"/>
                  </a:lnTo>
                  <a:lnTo>
                    <a:pt x="926" y="2306"/>
                  </a:lnTo>
                  <a:lnTo>
                    <a:pt x="926" y="2300"/>
                  </a:lnTo>
                  <a:close/>
                  <a:moveTo>
                    <a:pt x="967" y="2300"/>
                  </a:moveTo>
                  <a:lnTo>
                    <a:pt x="990" y="2300"/>
                  </a:lnTo>
                  <a:lnTo>
                    <a:pt x="990" y="2306"/>
                  </a:lnTo>
                  <a:lnTo>
                    <a:pt x="967" y="2306"/>
                  </a:lnTo>
                  <a:lnTo>
                    <a:pt x="967" y="2300"/>
                  </a:lnTo>
                  <a:close/>
                  <a:moveTo>
                    <a:pt x="1007" y="2300"/>
                  </a:moveTo>
                  <a:lnTo>
                    <a:pt x="1030" y="2300"/>
                  </a:lnTo>
                  <a:lnTo>
                    <a:pt x="1030" y="2306"/>
                  </a:lnTo>
                  <a:lnTo>
                    <a:pt x="1007" y="2306"/>
                  </a:lnTo>
                  <a:lnTo>
                    <a:pt x="1007" y="2300"/>
                  </a:lnTo>
                  <a:close/>
                  <a:moveTo>
                    <a:pt x="1047" y="2300"/>
                  </a:moveTo>
                  <a:lnTo>
                    <a:pt x="1070" y="2300"/>
                  </a:lnTo>
                  <a:lnTo>
                    <a:pt x="1070" y="2306"/>
                  </a:lnTo>
                  <a:lnTo>
                    <a:pt x="1047" y="2306"/>
                  </a:lnTo>
                  <a:lnTo>
                    <a:pt x="1047" y="2300"/>
                  </a:lnTo>
                  <a:close/>
                  <a:moveTo>
                    <a:pt x="1088" y="2300"/>
                  </a:moveTo>
                  <a:lnTo>
                    <a:pt x="1111" y="2300"/>
                  </a:lnTo>
                  <a:lnTo>
                    <a:pt x="1111" y="2306"/>
                  </a:lnTo>
                  <a:lnTo>
                    <a:pt x="1088" y="2306"/>
                  </a:lnTo>
                  <a:lnTo>
                    <a:pt x="1088" y="2300"/>
                  </a:lnTo>
                  <a:close/>
                  <a:moveTo>
                    <a:pt x="1128" y="2300"/>
                  </a:moveTo>
                  <a:lnTo>
                    <a:pt x="1151" y="2300"/>
                  </a:lnTo>
                  <a:lnTo>
                    <a:pt x="1151" y="2306"/>
                  </a:lnTo>
                  <a:lnTo>
                    <a:pt x="1128" y="2306"/>
                  </a:lnTo>
                  <a:lnTo>
                    <a:pt x="1128" y="2300"/>
                  </a:lnTo>
                  <a:close/>
                  <a:moveTo>
                    <a:pt x="1168" y="2300"/>
                  </a:moveTo>
                  <a:lnTo>
                    <a:pt x="1191" y="2300"/>
                  </a:lnTo>
                  <a:lnTo>
                    <a:pt x="1191" y="2306"/>
                  </a:lnTo>
                  <a:lnTo>
                    <a:pt x="1168" y="2306"/>
                  </a:lnTo>
                  <a:lnTo>
                    <a:pt x="1168" y="2300"/>
                  </a:lnTo>
                  <a:close/>
                  <a:moveTo>
                    <a:pt x="1208" y="2300"/>
                  </a:moveTo>
                  <a:lnTo>
                    <a:pt x="1231" y="2300"/>
                  </a:lnTo>
                  <a:lnTo>
                    <a:pt x="1231" y="2306"/>
                  </a:lnTo>
                  <a:lnTo>
                    <a:pt x="1208" y="2306"/>
                  </a:lnTo>
                  <a:lnTo>
                    <a:pt x="1208" y="2300"/>
                  </a:lnTo>
                  <a:close/>
                  <a:moveTo>
                    <a:pt x="1249" y="2300"/>
                  </a:moveTo>
                  <a:lnTo>
                    <a:pt x="1272" y="2300"/>
                  </a:lnTo>
                  <a:lnTo>
                    <a:pt x="1272" y="2306"/>
                  </a:lnTo>
                  <a:lnTo>
                    <a:pt x="1249" y="2306"/>
                  </a:lnTo>
                  <a:lnTo>
                    <a:pt x="1249" y="2300"/>
                  </a:lnTo>
                  <a:close/>
                  <a:moveTo>
                    <a:pt x="1289" y="2300"/>
                  </a:moveTo>
                  <a:lnTo>
                    <a:pt x="1312" y="2300"/>
                  </a:lnTo>
                  <a:lnTo>
                    <a:pt x="1312" y="2306"/>
                  </a:lnTo>
                  <a:lnTo>
                    <a:pt x="1289" y="2306"/>
                  </a:lnTo>
                  <a:lnTo>
                    <a:pt x="1289" y="2300"/>
                  </a:lnTo>
                  <a:close/>
                  <a:moveTo>
                    <a:pt x="1329" y="2300"/>
                  </a:moveTo>
                  <a:lnTo>
                    <a:pt x="1352" y="2300"/>
                  </a:lnTo>
                  <a:lnTo>
                    <a:pt x="1352" y="2306"/>
                  </a:lnTo>
                  <a:lnTo>
                    <a:pt x="1329" y="2306"/>
                  </a:lnTo>
                  <a:lnTo>
                    <a:pt x="1329" y="2300"/>
                  </a:lnTo>
                  <a:close/>
                  <a:moveTo>
                    <a:pt x="1370" y="2300"/>
                  </a:moveTo>
                  <a:lnTo>
                    <a:pt x="1393" y="2300"/>
                  </a:lnTo>
                  <a:lnTo>
                    <a:pt x="1393" y="2306"/>
                  </a:lnTo>
                  <a:lnTo>
                    <a:pt x="1370" y="2306"/>
                  </a:lnTo>
                  <a:lnTo>
                    <a:pt x="1370" y="2300"/>
                  </a:lnTo>
                  <a:close/>
                  <a:moveTo>
                    <a:pt x="1410" y="2300"/>
                  </a:moveTo>
                  <a:lnTo>
                    <a:pt x="1433" y="2300"/>
                  </a:lnTo>
                  <a:lnTo>
                    <a:pt x="1433" y="2306"/>
                  </a:lnTo>
                  <a:lnTo>
                    <a:pt x="1410" y="2306"/>
                  </a:lnTo>
                  <a:lnTo>
                    <a:pt x="1410" y="2300"/>
                  </a:lnTo>
                  <a:close/>
                  <a:moveTo>
                    <a:pt x="1450" y="2300"/>
                  </a:moveTo>
                  <a:lnTo>
                    <a:pt x="1473" y="2300"/>
                  </a:lnTo>
                  <a:lnTo>
                    <a:pt x="1473" y="2306"/>
                  </a:lnTo>
                  <a:lnTo>
                    <a:pt x="1450" y="2306"/>
                  </a:lnTo>
                  <a:lnTo>
                    <a:pt x="1450" y="2300"/>
                  </a:lnTo>
                  <a:close/>
                  <a:moveTo>
                    <a:pt x="1490" y="2300"/>
                  </a:moveTo>
                  <a:lnTo>
                    <a:pt x="1514" y="2300"/>
                  </a:lnTo>
                  <a:lnTo>
                    <a:pt x="1514" y="2306"/>
                  </a:lnTo>
                  <a:lnTo>
                    <a:pt x="1490" y="2306"/>
                  </a:lnTo>
                  <a:lnTo>
                    <a:pt x="1490" y="2300"/>
                  </a:lnTo>
                  <a:close/>
                  <a:moveTo>
                    <a:pt x="1531" y="2300"/>
                  </a:moveTo>
                  <a:lnTo>
                    <a:pt x="1554" y="2300"/>
                  </a:lnTo>
                  <a:lnTo>
                    <a:pt x="1554" y="2306"/>
                  </a:lnTo>
                  <a:lnTo>
                    <a:pt x="1531" y="2306"/>
                  </a:lnTo>
                  <a:lnTo>
                    <a:pt x="1531" y="2300"/>
                  </a:lnTo>
                  <a:close/>
                  <a:moveTo>
                    <a:pt x="1571" y="2300"/>
                  </a:moveTo>
                  <a:lnTo>
                    <a:pt x="1594" y="2300"/>
                  </a:lnTo>
                  <a:lnTo>
                    <a:pt x="1594" y="2306"/>
                  </a:lnTo>
                  <a:lnTo>
                    <a:pt x="1571" y="2306"/>
                  </a:lnTo>
                  <a:lnTo>
                    <a:pt x="1571" y="2300"/>
                  </a:lnTo>
                  <a:close/>
                  <a:moveTo>
                    <a:pt x="1611" y="2300"/>
                  </a:moveTo>
                  <a:lnTo>
                    <a:pt x="1634" y="2300"/>
                  </a:lnTo>
                  <a:lnTo>
                    <a:pt x="1634" y="2306"/>
                  </a:lnTo>
                  <a:lnTo>
                    <a:pt x="1611" y="2306"/>
                  </a:lnTo>
                  <a:lnTo>
                    <a:pt x="1611" y="2300"/>
                  </a:lnTo>
                  <a:close/>
                  <a:moveTo>
                    <a:pt x="1652" y="2300"/>
                  </a:moveTo>
                  <a:lnTo>
                    <a:pt x="1675" y="2300"/>
                  </a:lnTo>
                  <a:lnTo>
                    <a:pt x="1675" y="2306"/>
                  </a:lnTo>
                  <a:lnTo>
                    <a:pt x="1652" y="2306"/>
                  </a:lnTo>
                  <a:lnTo>
                    <a:pt x="1652" y="2300"/>
                  </a:lnTo>
                  <a:close/>
                  <a:moveTo>
                    <a:pt x="1692" y="2300"/>
                  </a:moveTo>
                  <a:lnTo>
                    <a:pt x="1715" y="2300"/>
                  </a:lnTo>
                  <a:lnTo>
                    <a:pt x="1715" y="2306"/>
                  </a:lnTo>
                  <a:lnTo>
                    <a:pt x="1692" y="2306"/>
                  </a:lnTo>
                  <a:lnTo>
                    <a:pt x="1692" y="2300"/>
                  </a:lnTo>
                  <a:close/>
                  <a:moveTo>
                    <a:pt x="1732" y="2300"/>
                  </a:moveTo>
                  <a:lnTo>
                    <a:pt x="1755" y="2300"/>
                  </a:lnTo>
                  <a:lnTo>
                    <a:pt x="1755" y="2306"/>
                  </a:lnTo>
                  <a:lnTo>
                    <a:pt x="1732" y="2306"/>
                  </a:lnTo>
                  <a:lnTo>
                    <a:pt x="1732" y="2300"/>
                  </a:lnTo>
                  <a:close/>
                  <a:moveTo>
                    <a:pt x="1773" y="2300"/>
                  </a:moveTo>
                  <a:lnTo>
                    <a:pt x="1796" y="2300"/>
                  </a:lnTo>
                  <a:lnTo>
                    <a:pt x="1796" y="2306"/>
                  </a:lnTo>
                  <a:lnTo>
                    <a:pt x="1773" y="2306"/>
                  </a:lnTo>
                  <a:lnTo>
                    <a:pt x="1773" y="2300"/>
                  </a:lnTo>
                  <a:close/>
                  <a:moveTo>
                    <a:pt x="1813" y="2300"/>
                  </a:moveTo>
                  <a:lnTo>
                    <a:pt x="1836" y="2300"/>
                  </a:lnTo>
                  <a:lnTo>
                    <a:pt x="1836" y="2306"/>
                  </a:lnTo>
                  <a:lnTo>
                    <a:pt x="1813" y="2306"/>
                  </a:lnTo>
                  <a:lnTo>
                    <a:pt x="1813" y="2300"/>
                  </a:lnTo>
                  <a:close/>
                  <a:moveTo>
                    <a:pt x="1853" y="2300"/>
                  </a:moveTo>
                  <a:lnTo>
                    <a:pt x="1876" y="2300"/>
                  </a:lnTo>
                  <a:lnTo>
                    <a:pt x="1876" y="2306"/>
                  </a:lnTo>
                  <a:lnTo>
                    <a:pt x="1853" y="2306"/>
                  </a:lnTo>
                  <a:lnTo>
                    <a:pt x="1853" y="2300"/>
                  </a:lnTo>
                  <a:close/>
                  <a:moveTo>
                    <a:pt x="1893" y="2300"/>
                  </a:moveTo>
                  <a:lnTo>
                    <a:pt x="1916" y="2300"/>
                  </a:lnTo>
                  <a:lnTo>
                    <a:pt x="1916" y="2306"/>
                  </a:lnTo>
                  <a:lnTo>
                    <a:pt x="1893" y="2306"/>
                  </a:lnTo>
                  <a:lnTo>
                    <a:pt x="1893" y="2300"/>
                  </a:lnTo>
                  <a:close/>
                  <a:moveTo>
                    <a:pt x="1934" y="2300"/>
                  </a:moveTo>
                  <a:lnTo>
                    <a:pt x="1957" y="2300"/>
                  </a:lnTo>
                  <a:lnTo>
                    <a:pt x="1957" y="2306"/>
                  </a:lnTo>
                  <a:lnTo>
                    <a:pt x="1934" y="2306"/>
                  </a:lnTo>
                  <a:lnTo>
                    <a:pt x="1934" y="2300"/>
                  </a:lnTo>
                  <a:close/>
                  <a:moveTo>
                    <a:pt x="1974" y="2300"/>
                  </a:moveTo>
                  <a:lnTo>
                    <a:pt x="1997" y="2300"/>
                  </a:lnTo>
                  <a:lnTo>
                    <a:pt x="1997" y="2306"/>
                  </a:lnTo>
                  <a:lnTo>
                    <a:pt x="1974" y="2306"/>
                  </a:lnTo>
                  <a:lnTo>
                    <a:pt x="1974" y="2300"/>
                  </a:lnTo>
                  <a:close/>
                  <a:moveTo>
                    <a:pt x="2014" y="2300"/>
                  </a:moveTo>
                  <a:lnTo>
                    <a:pt x="2037" y="2300"/>
                  </a:lnTo>
                  <a:lnTo>
                    <a:pt x="2037" y="2306"/>
                  </a:lnTo>
                  <a:lnTo>
                    <a:pt x="2014" y="2306"/>
                  </a:lnTo>
                  <a:lnTo>
                    <a:pt x="2014" y="2300"/>
                  </a:lnTo>
                  <a:close/>
                  <a:moveTo>
                    <a:pt x="2055" y="2300"/>
                  </a:moveTo>
                  <a:lnTo>
                    <a:pt x="2078" y="2300"/>
                  </a:lnTo>
                  <a:lnTo>
                    <a:pt x="2078" y="2306"/>
                  </a:lnTo>
                  <a:lnTo>
                    <a:pt x="2055" y="2306"/>
                  </a:lnTo>
                  <a:lnTo>
                    <a:pt x="2055" y="2300"/>
                  </a:lnTo>
                  <a:close/>
                  <a:moveTo>
                    <a:pt x="2095" y="2300"/>
                  </a:moveTo>
                  <a:lnTo>
                    <a:pt x="2118" y="2300"/>
                  </a:lnTo>
                  <a:lnTo>
                    <a:pt x="2118" y="2306"/>
                  </a:lnTo>
                  <a:lnTo>
                    <a:pt x="2095" y="2306"/>
                  </a:lnTo>
                  <a:lnTo>
                    <a:pt x="2095" y="2300"/>
                  </a:lnTo>
                  <a:close/>
                  <a:moveTo>
                    <a:pt x="2135" y="2300"/>
                  </a:moveTo>
                  <a:lnTo>
                    <a:pt x="2158" y="2300"/>
                  </a:lnTo>
                  <a:lnTo>
                    <a:pt x="2158" y="2306"/>
                  </a:lnTo>
                  <a:lnTo>
                    <a:pt x="2135" y="2306"/>
                  </a:lnTo>
                  <a:lnTo>
                    <a:pt x="2135" y="2300"/>
                  </a:lnTo>
                  <a:close/>
                  <a:moveTo>
                    <a:pt x="2176" y="2300"/>
                  </a:moveTo>
                  <a:lnTo>
                    <a:pt x="2199" y="2300"/>
                  </a:lnTo>
                  <a:lnTo>
                    <a:pt x="2199" y="2306"/>
                  </a:lnTo>
                  <a:lnTo>
                    <a:pt x="2176" y="2306"/>
                  </a:lnTo>
                  <a:lnTo>
                    <a:pt x="2176" y="2300"/>
                  </a:lnTo>
                  <a:close/>
                  <a:moveTo>
                    <a:pt x="2216" y="2300"/>
                  </a:moveTo>
                  <a:lnTo>
                    <a:pt x="2239" y="2300"/>
                  </a:lnTo>
                  <a:lnTo>
                    <a:pt x="2239" y="2306"/>
                  </a:lnTo>
                  <a:lnTo>
                    <a:pt x="2216" y="2306"/>
                  </a:lnTo>
                  <a:lnTo>
                    <a:pt x="2216" y="2300"/>
                  </a:lnTo>
                  <a:close/>
                  <a:moveTo>
                    <a:pt x="2256" y="2300"/>
                  </a:moveTo>
                  <a:lnTo>
                    <a:pt x="2279" y="2300"/>
                  </a:lnTo>
                  <a:lnTo>
                    <a:pt x="2279" y="2306"/>
                  </a:lnTo>
                  <a:lnTo>
                    <a:pt x="2256" y="2306"/>
                  </a:lnTo>
                  <a:lnTo>
                    <a:pt x="2256" y="2300"/>
                  </a:lnTo>
                  <a:close/>
                  <a:moveTo>
                    <a:pt x="2296" y="2300"/>
                  </a:moveTo>
                  <a:lnTo>
                    <a:pt x="2319" y="2300"/>
                  </a:lnTo>
                  <a:lnTo>
                    <a:pt x="2319" y="2306"/>
                  </a:lnTo>
                  <a:lnTo>
                    <a:pt x="2296" y="2306"/>
                  </a:lnTo>
                  <a:lnTo>
                    <a:pt x="2296" y="2300"/>
                  </a:lnTo>
                  <a:close/>
                  <a:moveTo>
                    <a:pt x="2337" y="2300"/>
                  </a:moveTo>
                  <a:lnTo>
                    <a:pt x="2360" y="2300"/>
                  </a:lnTo>
                  <a:lnTo>
                    <a:pt x="2360" y="2306"/>
                  </a:lnTo>
                  <a:lnTo>
                    <a:pt x="2337" y="2306"/>
                  </a:lnTo>
                  <a:lnTo>
                    <a:pt x="2337" y="2300"/>
                  </a:lnTo>
                  <a:close/>
                  <a:moveTo>
                    <a:pt x="2377" y="2300"/>
                  </a:moveTo>
                  <a:lnTo>
                    <a:pt x="2400" y="2300"/>
                  </a:lnTo>
                  <a:lnTo>
                    <a:pt x="2400" y="2306"/>
                  </a:lnTo>
                  <a:lnTo>
                    <a:pt x="2377" y="2306"/>
                  </a:lnTo>
                  <a:lnTo>
                    <a:pt x="2377" y="2300"/>
                  </a:lnTo>
                  <a:close/>
                  <a:moveTo>
                    <a:pt x="2417" y="2300"/>
                  </a:moveTo>
                  <a:lnTo>
                    <a:pt x="2440" y="2300"/>
                  </a:lnTo>
                  <a:lnTo>
                    <a:pt x="2440" y="2306"/>
                  </a:lnTo>
                  <a:lnTo>
                    <a:pt x="2417" y="2306"/>
                  </a:lnTo>
                  <a:lnTo>
                    <a:pt x="2417" y="2300"/>
                  </a:lnTo>
                  <a:close/>
                  <a:moveTo>
                    <a:pt x="2458" y="2300"/>
                  </a:moveTo>
                  <a:lnTo>
                    <a:pt x="2481" y="2300"/>
                  </a:lnTo>
                  <a:lnTo>
                    <a:pt x="2481" y="2306"/>
                  </a:lnTo>
                  <a:lnTo>
                    <a:pt x="2458" y="2306"/>
                  </a:lnTo>
                  <a:lnTo>
                    <a:pt x="2458" y="2300"/>
                  </a:lnTo>
                  <a:close/>
                  <a:moveTo>
                    <a:pt x="2498" y="2300"/>
                  </a:moveTo>
                  <a:lnTo>
                    <a:pt x="2521" y="2300"/>
                  </a:lnTo>
                  <a:lnTo>
                    <a:pt x="2521" y="2306"/>
                  </a:lnTo>
                  <a:lnTo>
                    <a:pt x="2498" y="2306"/>
                  </a:lnTo>
                  <a:lnTo>
                    <a:pt x="2498" y="2300"/>
                  </a:lnTo>
                  <a:close/>
                  <a:moveTo>
                    <a:pt x="2538" y="2300"/>
                  </a:moveTo>
                  <a:lnTo>
                    <a:pt x="2561" y="2300"/>
                  </a:lnTo>
                  <a:lnTo>
                    <a:pt x="2561" y="2306"/>
                  </a:lnTo>
                  <a:lnTo>
                    <a:pt x="2538" y="2306"/>
                  </a:lnTo>
                  <a:lnTo>
                    <a:pt x="2538" y="2300"/>
                  </a:lnTo>
                  <a:close/>
                  <a:moveTo>
                    <a:pt x="2578" y="2300"/>
                  </a:moveTo>
                  <a:lnTo>
                    <a:pt x="2601" y="2300"/>
                  </a:lnTo>
                  <a:lnTo>
                    <a:pt x="2601" y="2306"/>
                  </a:lnTo>
                  <a:lnTo>
                    <a:pt x="2578" y="2306"/>
                  </a:lnTo>
                  <a:lnTo>
                    <a:pt x="2578" y="2300"/>
                  </a:lnTo>
                  <a:close/>
                  <a:moveTo>
                    <a:pt x="2619" y="2300"/>
                  </a:moveTo>
                  <a:lnTo>
                    <a:pt x="2642" y="2300"/>
                  </a:lnTo>
                  <a:lnTo>
                    <a:pt x="2642" y="2306"/>
                  </a:lnTo>
                  <a:lnTo>
                    <a:pt x="2619" y="2306"/>
                  </a:lnTo>
                  <a:lnTo>
                    <a:pt x="2619" y="2300"/>
                  </a:lnTo>
                  <a:close/>
                  <a:moveTo>
                    <a:pt x="2659" y="2300"/>
                  </a:moveTo>
                  <a:lnTo>
                    <a:pt x="2682" y="2300"/>
                  </a:lnTo>
                  <a:lnTo>
                    <a:pt x="2682" y="2306"/>
                  </a:lnTo>
                  <a:lnTo>
                    <a:pt x="2659" y="2306"/>
                  </a:lnTo>
                  <a:lnTo>
                    <a:pt x="2659" y="2300"/>
                  </a:lnTo>
                  <a:close/>
                  <a:moveTo>
                    <a:pt x="2699" y="2300"/>
                  </a:moveTo>
                  <a:lnTo>
                    <a:pt x="2722" y="2300"/>
                  </a:lnTo>
                  <a:lnTo>
                    <a:pt x="2722" y="2306"/>
                  </a:lnTo>
                  <a:lnTo>
                    <a:pt x="2699" y="2306"/>
                  </a:lnTo>
                  <a:lnTo>
                    <a:pt x="2699" y="2300"/>
                  </a:lnTo>
                  <a:close/>
                  <a:moveTo>
                    <a:pt x="2740" y="2300"/>
                  </a:moveTo>
                  <a:lnTo>
                    <a:pt x="2763" y="2300"/>
                  </a:lnTo>
                  <a:lnTo>
                    <a:pt x="2763" y="2306"/>
                  </a:lnTo>
                  <a:lnTo>
                    <a:pt x="2740" y="2306"/>
                  </a:lnTo>
                  <a:lnTo>
                    <a:pt x="2740" y="2300"/>
                  </a:lnTo>
                  <a:close/>
                  <a:moveTo>
                    <a:pt x="2780" y="2300"/>
                  </a:moveTo>
                  <a:lnTo>
                    <a:pt x="2803" y="2300"/>
                  </a:lnTo>
                  <a:lnTo>
                    <a:pt x="2803" y="2306"/>
                  </a:lnTo>
                  <a:lnTo>
                    <a:pt x="2780" y="2306"/>
                  </a:lnTo>
                  <a:lnTo>
                    <a:pt x="2780" y="2300"/>
                  </a:lnTo>
                  <a:close/>
                  <a:moveTo>
                    <a:pt x="2820" y="2300"/>
                  </a:moveTo>
                  <a:lnTo>
                    <a:pt x="2843" y="2300"/>
                  </a:lnTo>
                  <a:lnTo>
                    <a:pt x="2843" y="2306"/>
                  </a:lnTo>
                  <a:lnTo>
                    <a:pt x="2820" y="2306"/>
                  </a:lnTo>
                  <a:lnTo>
                    <a:pt x="2820" y="2300"/>
                  </a:lnTo>
                  <a:close/>
                  <a:moveTo>
                    <a:pt x="2861" y="2300"/>
                  </a:moveTo>
                  <a:lnTo>
                    <a:pt x="2884" y="2300"/>
                  </a:lnTo>
                  <a:lnTo>
                    <a:pt x="2884" y="2306"/>
                  </a:lnTo>
                  <a:lnTo>
                    <a:pt x="2861" y="2306"/>
                  </a:lnTo>
                  <a:lnTo>
                    <a:pt x="2861" y="2300"/>
                  </a:lnTo>
                  <a:close/>
                  <a:moveTo>
                    <a:pt x="2901" y="2300"/>
                  </a:moveTo>
                  <a:lnTo>
                    <a:pt x="2924" y="2300"/>
                  </a:lnTo>
                  <a:lnTo>
                    <a:pt x="2924" y="2306"/>
                  </a:lnTo>
                  <a:lnTo>
                    <a:pt x="2901" y="2306"/>
                  </a:lnTo>
                  <a:lnTo>
                    <a:pt x="2901" y="2300"/>
                  </a:lnTo>
                  <a:close/>
                  <a:moveTo>
                    <a:pt x="2941" y="2300"/>
                  </a:moveTo>
                  <a:lnTo>
                    <a:pt x="2964" y="2300"/>
                  </a:lnTo>
                  <a:lnTo>
                    <a:pt x="2964" y="2306"/>
                  </a:lnTo>
                  <a:lnTo>
                    <a:pt x="2941" y="2306"/>
                  </a:lnTo>
                  <a:lnTo>
                    <a:pt x="2941" y="2300"/>
                  </a:lnTo>
                  <a:close/>
                  <a:moveTo>
                    <a:pt x="2981" y="2300"/>
                  </a:moveTo>
                  <a:lnTo>
                    <a:pt x="3004" y="2300"/>
                  </a:lnTo>
                  <a:lnTo>
                    <a:pt x="3004" y="2306"/>
                  </a:lnTo>
                  <a:lnTo>
                    <a:pt x="2981" y="2306"/>
                  </a:lnTo>
                  <a:lnTo>
                    <a:pt x="2981" y="2300"/>
                  </a:lnTo>
                  <a:close/>
                  <a:moveTo>
                    <a:pt x="3022" y="2300"/>
                  </a:moveTo>
                  <a:lnTo>
                    <a:pt x="3045" y="2300"/>
                  </a:lnTo>
                  <a:lnTo>
                    <a:pt x="3045" y="2306"/>
                  </a:lnTo>
                  <a:lnTo>
                    <a:pt x="3022" y="2306"/>
                  </a:lnTo>
                  <a:lnTo>
                    <a:pt x="3022" y="2300"/>
                  </a:lnTo>
                  <a:close/>
                  <a:moveTo>
                    <a:pt x="3062" y="2300"/>
                  </a:moveTo>
                  <a:lnTo>
                    <a:pt x="3085" y="2300"/>
                  </a:lnTo>
                  <a:lnTo>
                    <a:pt x="3085" y="2306"/>
                  </a:lnTo>
                  <a:lnTo>
                    <a:pt x="3062" y="2306"/>
                  </a:lnTo>
                  <a:lnTo>
                    <a:pt x="3062" y="2300"/>
                  </a:lnTo>
                  <a:close/>
                  <a:moveTo>
                    <a:pt x="3102" y="2300"/>
                  </a:moveTo>
                  <a:lnTo>
                    <a:pt x="3110" y="2300"/>
                  </a:lnTo>
                  <a:lnTo>
                    <a:pt x="3110" y="2306"/>
                  </a:lnTo>
                  <a:lnTo>
                    <a:pt x="3102" y="2306"/>
                  </a:lnTo>
                  <a:lnTo>
                    <a:pt x="3102" y="2300"/>
                  </a:lnTo>
                  <a:close/>
                  <a:moveTo>
                    <a:pt x="0" y="2012"/>
                  </a:moveTo>
                  <a:lnTo>
                    <a:pt x="23" y="2012"/>
                  </a:lnTo>
                  <a:lnTo>
                    <a:pt x="23" y="2018"/>
                  </a:lnTo>
                  <a:lnTo>
                    <a:pt x="0" y="2018"/>
                  </a:lnTo>
                  <a:lnTo>
                    <a:pt x="0" y="2012"/>
                  </a:lnTo>
                  <a:close/>
                  <a:moveTo>
                    <a:pt x="40" y="2012"/>
                  </a:moveTo>
                  <a:lnTo>
                    <a:pt x="63" y="2012"/>
                  </a:lnTo>
                  <a:lnTo>
                    <a:pt x="63" y="2018"/>
                  </a:lnTo>
                  <a:lnTo>
                    <a:pt x="40" y="2018"/>
                  </a:lnTo>
                  <a:lnTo>
                    <a:pt x="40" y="2012"/>
                  </a:lnTo>
                  <a:close/>
                  <a:moveTo>
                    <a:pt x="80" y="2012"/>
                  </a:moveTo>
                  <a:lnTo>
                    <a:pt x="103" y="2012"/>
                  </a:lnTo>
                  <a:lnTo>
                    <a:pt x="103" y="2018"/>
                  </a:lnTo>
                  <a:lnTo>
                    <a:pt x="80" y="2018"/>
                  </a:lnTo>
                  <a:lnTo>
                    <a:pt x="80" y="2012"/>
                  </a:lnTo>
                  <a:close/>
                  <a:moveTo>
                    <a:pt x="120" y="2012"/>
                  </a:moveTo>
                  <a:lnTo>
                    <a:pt x="143" y="2012"/>
                  </a:lnTo>
                  <a:lnTo>
                    <a:pt x="143" y="2018"/>
                  </a:lnTo>
                  <a:lnTo>
                    <a:pt x="120" y="2018"/>
                  </a:lnTo>
                  <a:lnTo>
                    <a:pt x="120" y="2012"/>
                  </a:lnTo>
                  <a:close/>
                  <a:moveTo>
                    <a:pt x="161" y="2012"/>
                  </a:moveTo>
                  <a:lnTo>
                    <a:pt x="184" y="2012"/>
                  </a:lnTo>
                  <a:lnTo>
                    <a:pt x="184" y="2018"/>
                  </a:lnTo>
                  <a:lnTo>
                    <a:pt x="161" y="2018"/>
                  </a:lnTo>
                  <a:lnTo>
                    <a:pt x="161" y="2012"/>
                  </a:lnTo>
                  <a:close/>
                  <a:moveTo>
                    <a:pt x="201" y="2012"/>
                  </a:moveTo>
                  <a:lnTo>
                    <a:pt x="224" y="2012"/>
                  </a:lnTo>
                  <a:lnTo>
                    <a:pt x="224" y="2018"/>
                  </a:lnTo>
                  <a:lnTo>
                    <a:pt x="201" y="2018"/>
                  </a:lnTo>
                  <a:lnTo>
                    <a:pt x="201" y="2012"/>
                  </a:lnTo>
                  <a:close/>
                  <a:moveTo>
                    <a:pt x="241" y="2012"/>
                  </a:moveTo>
                  <a:lnTo>
                    <a:pt x="264" y="2012"/>
                  </a:lnTo>
                  <a:lnTo>
                    <a:pt x="264" y="2018"/>
                  </a:lnTo>
                  <a:lnTo>
                    <a:pt x="241" y="2018"/>
                  </a:lnTo>
                  <a:lnTo>
                    <a:pt x="241" y="2012"/>
                  </a:lnTo>
                  <a:close/>
                  <a:moveTo>
                    <a:pt x="282" y="2012"/>
                  </a:moveTo>
                  <a:lnTo>
                    <a:pt x="305" y="2012"/>
                  </a:lnTo>
                  <a:lnTo>
                    <a:pt x="305" y="2018"/>
                  </a:lnTo>
                  <a:lnTo>
                    <a:pt x="282" y="2018"/>
                  </a:lnTo>
                  <a:lnTo>
                    <a:pt x="282" y="2012"/>
                  </a:lnTo>
                  <a:close/>
                  <a:moveTo>
                    <a:pt x="322" y="2012"/>
                  </a:moveTo>
                  <a:lnTo>
                    <a:pt x="345" y="2012"/>
                  </a:lnTo>
                  <a:lnTo>
                    <a:pt x="345" y="2018"/>
                  </a:lnTo>
                  <a:lnTo>
                    <a:pt x="322" y="2018"/>
                  </a:lnTo>
                  <a:lnTo>
                    <a:pt x="322" y="2012"/>
                  </a:lnTo>
                  <a:close/>
                  <a:moveTo>
                    <a:pt x="362" y="2012"/>
                  </a:moveTo>
                  <a:lnTo>
                    <a:pt x="385" y="2012"/>
                  </a:lnTo>
                  <a:lnTo>
                    <a:pt x="385" y="2018"/>
                  </a:lnTo>
                  <a:lnTo>
                    <a:pt x="362" y="2018"/>
                  </a:lnTo>
                  <a:lnTo>
                    <a:pt x="362" y="2012"/>
                  </a:lnTo>
                  <a:close/>
                  <a:moveTo>
                    <a:pt x="403" y="2012"/>
                  </a:moveTo>
                  <a:lnTo>
                    <a:pt x="426" y="2012"/>
                  </a:lnTo>
                  <a:lnTo>
                    <a:pt x="426" y="2018"/>
                  </a:lnTo>
                  <a:lnTo>
                    <a:pt x="403" y="2018"/>
                  </a:lnTo>
                  <a:lnTo>
                    <a:pt x="403" y="2012"/>
                  </a:lnTo>
                  <a:close/>
                  <a:moveTo>
                    <a:pt x="443" y="2012"/>
                  </a:moveTo>
                  <a:lnTo>
                    <a:pt x="466" y="2012"/>
                  </a:lnTo>
                  <a:lnTo>
                    <a:pt x="466" y="2018"/>
                  </a:lnTo>
                  <a:lnTo>
                    <a:pt x="443" y="2018"/>
                  </a:lnTo>
                  <a:lnTo>
                    <a:pt x="443" y="2012"/>
                  </a:lnTo>
                  <a:close/>
                  <a:moveTo>
                    <a:pt x="483" y="2012"/>
                  </a:moveTo>
                  <a:lnTo>
                    <a:pt x="506" y="2012"/>
                  </a:lnTo>
                  <a:lnTo>
                    <a:pt x="506" y="2018"/>
                  </a:lnTo>
                  <a:lnTo>
                    <a:pt x="483" y="2018"/>
                  </a:lnTo>
                  <a:lnTo>
                    <a:pt x="483" y="2012"/>
                  </a:lnTo>
                  <a:close/>
                  <a:moveTo>
                    <a:pt x="523" y="2012"/>
                  </a:moveTo>
                  <a:lnTo>
                    <a:pt x="546" y="2012"/>
                  </a:lnTo>
                  <a:lnTo>
                    <a:pt x="546" y="2018"/>
                  </a:lnTo>
                  <a:lnTo>
                    <a:pt x="523" y="2018"/>
                  </a:lnTo>
                  <a:lnTo>
                    <a:pt x="523" y="2012"/>
                  </a:lnTo>
                  <a:close/>
                  <a:moveTo>
                    <a:pt x="564" y="2012"/>
                  </a:moveTo>
                  <a:lnTo>
                    <a:pt x="587" y="2012"/>
                  </a:lnTo>
                  <a:lnTo>
                    <a:pt x="587" y="2018"/>
                  </a:lnTo>
                  <a:lnTo>
                    <a:pt x="564" y="2018"/>
                  </a:lnTo>
                  <a:lnTo>
                    <a:pt x="564" y="2012"/>
                  </a:lnTo>
                  <a:close/>
                  <a:moveTo>
                    <a:pt x="604" y="2012"/>
                  </a:moveTo>
                  <a:lnTo>
                    <a:pt x="627" y="2012"/>
                  </a:lnTo>
                  <a:lnTo>
                    <a:pt x="627" y="2018"/>
                  </a:lnTo>
                  <a:lnTo>
                    <a:pt x="604" y="2018"/>
                  </a:lnTo>
                  <a:lnTo>
                    <a:pt x="604" y="2012"/>
                  </a:lnTo>
                  <a:close/>
                  <a:moveTo>
                    <a:pt x="644" y="2012"/>
                  </a:moveTo>
                  <a:lnTo>
                    <a:pt x="667" y="2012"/>
                  </a:lnTo>
                  <a:lnTo>
                    <a:pt x="667" y="2018"/>
                  </a:lnTo>
                  <a:lnTo>
                    <a:pt x="644" y="2018"/>
                  </a:lnTo>
                  <a:lnTo>
                    <a:pt x="644" y="2012"/>
                  </a:lnTo>
                  <a:close/>
                  <a:moveTo>
                    <a:pt x="685" y="2012"/>
                  </a:moveTo>
                  <a:lnTo>
                    <a:pt x="708" y="2012"/>
                  </a:lnTo>
                  <a:lnTo>
                    <a:pt x="708" y="2018"/>
                  </a:lnTo>
                  <a:lnTo>
                    <a:pt x="685" y="2018"/>
                  </a:lnTo>
                  <a:lnTo>
                    <a:pt x="685" y="2012"/>
                  </a:lnTo>
                  <a:close/>
                  <a:moveTo>
                    <a:pt x="725" y="2012"/>
                  </a:moveTo>
                  <a:lnTo>
                    <a:pt x="748" y="2012"/>
                  </a:lnTo>
                  <a:lnTo>
                    <a:pt x="748" y="2018"/>
                  </a:lnTo>
                  <a:lnTo>
                    <a:pt x="725" y="2018"/>
                  </a:lnTo>
                  <a:lnTo>
                    <a:pt x="725" y="2012"/>
                  </a:lnTo>
                  <a:close/>
                  <a:moveTo>
                    <a:pt x="765" y="2012"/>
                  </a:moveTo>
                  <a:lnTo>
                    <a:pt x="788" y="2012"/>
                  </a:lnTo>
                  <a:lnTo>
                    <a:pt x="788" y="2018"/>
                  </a:lnTo>
                  <a:lnTo>
                    <a:pt x="765" y="2018"/>
                  </a:lnTo>
                  <a:lnTo>
                    <a:pt x="765" y="2012"/>
                  </a:lnTo>
                  <a:close/>
                  <a:moveTo>
                    <a:pt x="805" y="2012"/>
                  </a:moveTo>
                  <a:lnTo>
                    <a:pt x="828" y="2012"/>
                  </a:lnTo>
                  <a:lnTo>
                    <a:pt x="828" y="2018"/>
                  </a:lnTo>
                  <a:lnTo>
                    <a:pt x="805" y="2018"/>
                  </a:lnTo>
                  <a:lnTo>
                    <a:pt x="805" y="2012"/>
                  </a:lnTo>
                  <a:close/>
                  <a:moveTo>
                    <a:pt x="846" y="2012"/>
                  </a:moveTo>
                  <a:lnTo>
                    <a:pt x="869" y="2012"/>
                  </a:lnTo>
                  <a:lnTo>
                    <a:pt x="869" y="2018"/>
                  </a:lnTo>
                  <a:lnTo>
                    <a:pt x="846" y="2018"/>
                  </a:lnTo>
                  <a:lnTo>
                    <a:pt x="846" y="2012"/>
                  </a:lnTo>
                  <a:close/>
                  <a:moveTo>
                    <a:pt x="886" y="2012"/>
                  </a:moveTo>
                  <a:lnTo>
                    <a:pt x="909" y="2012"/>
                  </a:lnTo>
                  <a:lnTo>
                    <a:pt x="909" y="2018"/>
                  </a:lnTo>
                  <a:lnTo>
                    <a:pt x="886" y="2018"/>
                  </a:lnTo>
                  <a:lnTo>
                    <a:pt x="886" y="2012"/>
                  </a:lnTo>
                  <a:close/>
                  <a:moveTo>
                    <a:pt x="926" y="2012"/>
                  </a:moveTo>
                  <a:lnTo>
                    <a:pt x="949" y="2012"/>
                  </a:lnTo>
                  <a:lnTo>
                    <a:pt x="949" y="2018"/>
                  </a:lnTo>
                  <a:lnTo>
                    <a:pt x="926" y="2018"/>
                  </a:lnTo>
                  <a:lnTo>
                    <a:pt x="926" y="2012"/>
                  </a:lnTo>
                  <a:close/>
                  <a:moveTo>
                    <a:pt x="967" y="2012"/>
                  </a:moveTo>
                  <a:lnTo>
                    <a:pt x="990" y="2012"/>
                  </a:lnTo>
                  <a:lnTo>
                    <a:pt x="990" y="2018"/>
                  </a:lnTo>
                  <a:lnTo>
                    <a:pt x="967" y="2018"/>
                  </a:lnTo>
                  <a:lnTo>
                    <a:pt x="967" y="2012"/>
                  </a:lnTo>
                  <a:close/>
                  <a:moveTo>
                    <a:pt x="1007" y="2012"/>
                  </a:moveTo>
                  <a:lnTo>
                    <a:pt x="1030" y="2012"/>
                  </a:lnTo>
                  <a:lnTo>
                    <a:pt x="1030" y="2018"/>
                  </a:lnTo>
                  <a:lnTo>
                    <a:pt x="1007" y="2018"/>
                  </a:lnTo>
                  <a:lnTo>
                    <a:pt x="1007" y="2012"/>
                  </a:lnTo>
                  <a:close/>
                  <a:moveTo>
                    <a:pt x="1047" y="2012"/>
                  </a:moveTo>
                  <a:lnTo>
                    <a:pt x="1070" y="2012"/>
                  </a:lnTo>
                  <a:lnTo>
                    <a:pt x="1070" y="2018"/>
                  </a:lnTo>
                  <a:lnTo>
                    <a:pt x="1047" y="2018"/>
                  </a:lnTo>
                  <a:lnTo>
                    <a:pt x="1047" y="2012"/>
                  </a:lnTo>
                  <a:close/>
                  <a:moveTo>
                    <a:pt x="1088" y="2012"/>
                  </a:moveTo>
                  <a:lnTo>
                    <a:pt x="1111" y="2012"/>
                  </a:lnTo>
                  <a:lnTo>
                    <a:pt x="1111" y="2018"/>
                  </a:lnTo>
                  <a:lnTo>
                    <a:pt x="1088" y="2018"/>
                  </a:lnTo>
                  <a:lnTo>
                    <a:pt x="1088" y="2012"/>
                  </a:lnTo>
                  <a:close/>
                  <a:moveTo>
                    <a:pt x="1128" y="2012"/>
                  </a:moveTo>
                  <a:lnTo>
                    <a:pt x="1151" y="2012"/>
                  </a:lnTo>
                  <a:lnTo>
                    <a:pt x="1151" y="2018"/>
                  </a:lnTo>
                  <a:lnTo>
                    <a:pt x="1128" y="2018"/>
                  </a:lnTo>
                  <a:lnTo>
                    <a:pt x="1128" y="2012"/>
                  </a:lnTo>
                  <a:close/>
                  <a:moveTo>
                    <a:pt x="1168" y="2012"/>
                  </a:moveTo>
                  <a:lnTo>
                    <a:pt x="1191" y="2012"/>
                  </a:lnTo>
                  <a:lnTo>
                    <a:pt x="1191" y="2018"/>
                  </a:lnTo>
                  <a:lnTo>
                    <a:pt x="1168" y="2018"/>
                  </a:lnTo>
                  <a:lnTo>
                    <a:pt x="1168" y="2012"/>
                  </a:lnTo>
                  <a:close/>
                  <a:moveTo>
                    <a:pt x="1208" y="2012"/>
                  </a:moveTo>
                  <a:lnTo>
                    <a:pt x="1231" y="2012"/>
                  </a:lnTo>
                  <a:lnTo>
                    <a:pt x="1231" y="2018"/>
                  </a:lnTo>
                  <a:lnTo>
                    <a:pt x="1208" y="2018"/>
                  </a:lnTo>
                  <a:lnTo>
                    <a:pt x="1208" y="2012"/>
                  </a:lnTo>
                  <a:close/>
                  <a:moveTo>
                    <a:pt x="1249" y="2012"/>
                  </a:moveTo>
                  <a:lnTo>
                    <a:pt x="1272" y="2012"/>
                  </a:lnTo>
                  <a:lnTo>
                    <a:pt x="1272" y="2018"/>
                  </a:lnTo>
                  <a:lnTo>
                    <a:pt x="1249" y="2018"/>
                  </a:lnTo>
                  <a:lnTo>
                    <a:pt x="1249" y="2012"/>
                  </a:lnTo>
                  <a:close/>
                  <a:moveTo>
                    <a:pt x="1289" y="2012"/>
                  </a:moveTo>
                  <a:lnTo>
                    <a:pt x="1312" y="2012"/>
                  </a:lnTo>
                  <a:lnTo>
                    <a:pt x="1312" y="2018"/>
                  </a:lnTo>
                  <a:lnTo>
                    <a:pt x="1289" y="2018"/>
                  </a:lnTo>
                  <a:lnTo>
                    <a:pt x="1289" y="2012"/>
                  </a:lnTo>
                  <a:close/>
                  <a:moveTo>
                    <a:pt x="1329" y="2012"/>
                  </a:moveTo>
                  <a:lnTo>
                    <a:pt x="1352" y="2012"/>
                  </a:lnTo>
                  <a:lnTo>
                    <a:pt x="1352" y="2018"/>
                  </a:lnTo>
                  <a:lnTo>
                    <a:pt x="1329" y="2018"/>
                  </a:lnTo>
                  <a:lnTo>
                    <a:pt x="1329" y="2012"/>
                  </a:lnTo>
                  <a:close/>
                  <a:moveTo>
                    <a:pt x="1370" y="2012"/>
                  </a:moveTo>
                  <a:lnTo>
                    <a:pt x="1393" y="2012"/>
                  </a:lnTo>
                  <a:lnTo>
                    <a:pt x="1393" y="2018"/>
                  </a:lnTo>
                  <a:lnTo>
                    <a:pt x="1370" y="2018"/>
                  </a:lnTo>
                  <a:lnTo>
                    <a:pt x="1370" y="2012"/>
                  </a:lnTo>
                  <a:close/>
                  <a:moveTo>
                    <a:pt x="1410" y="2012"/>
                  </a:moveTo>
                  <a:lnTo>
                    <a:pt x="1433" y="2012"/>
                  </a:lnTo>
                  <a:lnTo>
                    <a:pt x="1433" y="2018"/>
                  </a:lnTo>
                  <a:lnTo>
                    <a:pt x="1410" y="2018"/>
                  </a:lnTo>
                  <a:lnTo>
                    <a:pt x="1410" y="2012"/>
                  </a:lnTo>
                  <a:close/>
                  <a:moveTo>
                    <a:pt x="1450" y="2012"/>
                  </a:moveTo>
                  <a:lnTo>
                    <a:pt x="1473" y="2012"/>
                  </a:lnTo>
                  <a:lnTo>
                    <a:pt x="1473" y="2018"/>
                  </a:lnTo>
                  <a:lnTo>
                    <a:pt x="1450" y="2018"/>
                  </a:lnTo>
                  <a:lnTo>
                    <a:pt x="1450" y="2012"/>
                  </a:lnTo>
                  <a:close/>
                  <a:moveTo>
                    <a:pt x="1490" y="2012"/>
                  </a:moveTo>
                  <a:lnTo>
                    <a:pt x="1514" y="2012"/>
                  </a:lnTo>
                  <a:lnTo>
                    <a:pt x="1514" y="2018"/>
                  </a:lnTo>
                  <a:lnTo>
                    <a:pt x="1490" y="2018"/>
                  </a:lnTo>
                  <a:lnTo>
                    <a:pt x="1490" y="2012"/>
                  </a:lnTo>
                  <a:close/>
                  <a:moveTo>
                    <a:pt x="1531" y="2012"/>
                  </a:moveTo>
                  <a:lnTo>
                    <a:pt x="1554" y="2012"/>
                  </a:lnTo>
                  <a:lnTo>
                    <a:pt x="1554" y="2018"/>
                  </a:lnTo>
                  <a:lnTo>
                    <a:pt x="1531" y="2018"/>
                  </a:lnTo>
                  <a:lnTo>
                    <a:pt x="1531" y="2012"/>
                  </a:lnTo>
                  <a:close/>
                  <a:moveTo>
                    <a:pt x="1571" y="2012"/>
                  </a:moveTo>
                  <a:lnTo>
                    <a:pt x="1594" y="2012"/>
                  </a:lnTo>
                  <a:lnTo>
                    <a:pt x="1594" y="2018"/>
                  </a:lnTo>
                  <a:lnTo>
                    <a:pt x="1571" y="2018"/>
                  </a:lnTo>
                  <a:lnTo>
                    <a:pt x="1571" y="2012"/>
                  </a:lnTo>
                  <a:close/>
                  <a:moveTo>
                    <a:pt x="1611" y="2012"/>
                  </a:moveTo>
                  <a:lnTo>
                    <a:pt x="1634" y="2012"/>
                  </a:lnTo>
                  <a:lnTo>
                    <a:pt x="1634" y="2018"/>
                  </a:lnTo>
                  <a:lnTo>
                    <a:pt x="1611" y="2018"/>
                  </a:lnTo>
                  <a:lnTo>
                    <a:pt x="1611" y="2012"/>
                  </a:lnTo>
                  <a:close/>
                  <a:moveTo>
                    <a:pt x="1652" y="2012"/>
                  </a:moveTo>
                  <a:lnTo>
                    <a:pt x="1675" y="2012"/>
                  </a:lnTo>
                  <a:lnTo>
                    <a:pt x="1675" y="2018"/>
                  </a:lnTo>
                  <a:lnTo>
                    <a:pt x="1652" y="2018"/>
                  </a:lnTo>
                  <a:lnTo>
                    <a:pt x="1652" y="2012"/>
                  </a:lnTo>
                  <a:close/>
                  <a:moveTo>
                    <a:pt x="1692" y="2012"/>
                  </a:moveTo>
                  <a:lnTo>
                    <a:pt x="1715" y="2012"/>
                  </a:lnTo>
                  <a:lnTo>
                    <a:pt x="1715" y="2018"/>
                  </a:lnTo>
                  <a:lnTo>
                    <a:pt x="1692" y="2018"/>
                  </a:lnTo>
                  <a:lnTo>
                    <a:pt x="1692" y="2012"/>
                  </a:lnTo>
                  <a:close/>
                  <a:moveTo>
                    <a:pt x="1732" y="2012"/>
                  </a:moveTo>
                  <a:lnTo>
                    <a:pt x="1755" y="2012"/>
                  </a:lnTo>
                  <a:lnTo>
                    <a:pt x="1755" y="2018"/>
                  </a:lnTo>
                  <a:lnTo>
                    <a:pt x="1732" y="2018"/>
                  </a:lnTo>
                  <a:lnTo>
                    <a:pt x="1732" y="2012"/>
                  </a:lnTo>
                  <a:close/>
                  <a:moveTo>
                    <a:pt x="1773" y="2012"/>
                  </a:moveTo>
                  <a:lnTo>
                    <a:pt x="1796" y="2012"/>
                  </a:lnTo>
                  <a:lnTo>
                    <a:pt x="1796" y="2018"/>
                  </a:lnTo>
                  <a:lnTo>
                    <a:pt x="1773" y="2018"/>
                  </a:lnTo>
                  <a:lnTo>
                    <a:pt x="1773" y="2012"/>
                  </a:lnTo>
                  <a:close/>
                  <a:moveTo>
                    <a:pt x="1813" y="2012"/>
                  </a:moveTo>
                  <a:lnTo>
                    <a:pt x="1836" y="2012"/>
                  </a:lnTo>
                  <a:lnTo>
                    <a:pt x="1836" y="2018"/>
                  </a:lnTo>
                  <a:lnTo>
                    <a:pt x="1813" y="2018"/>
                  </a:lnTo>
                  <a:lnTo>
                    <a:pt x="1813" y="2012"/>
                  </a:lnTo>
                  <a:close/>
                  <a:moveTo>
                    <a:pt x="1853" y="2012"/>
                  </a:moveTo>
                  <a:lnTo>
                    <a:pt x="1876" y="2012"/>
                  </a:lnTo>
                  <a:lnTo>
                    <a:pt x="1876" y="2018"/>
                  </a:lnTo>
                  <a:lnTo>
                    <a:pt x="1853" y="2018"/>
                  </a:lnTo>
                  <a:lnTo>
                    <a:pt x="1853" y="2012"/>
                  </a:lnTo>
                  <a:close/>
                  <a:moveTo>
                    <a:pt x="1893" y="2012"/>
                  </a:moveTo>
                  <a:lnTo>
                    <a:pt x="1916" y="2012"/>
                  </a:lnTo>
                  <a:lnTo>
                    <a:pt x="1916" y="2018"/>
                  </a:lnTo>
                  <a:lnTo>
                    <a:pt x="1893" y="2018"/>
                  </a:lnTo>
                  <a:lnTo>
                    <a:pt x="1893" y="2012"/>
                  </a:lnTo>
                  <a:close/>
                  <a:moveTo>
                    <a:pt x="1934" y="2012"/>
                  </a:moveTo>
                  <a:lnTo>
                    <a:pt x="1957" y="2012"/>
                  </a:lnTo>
                  <a:lnTo>
                    <a:pt x="1957" y="2018"/>
                  </a:lnTo>
                  <a:lnTo>
                    <a:pt x="1934" y="2018"/>
                  </a:lnTo>
                  <a:lnTo>
                    <a:pt x="1934" y="2012"/>
                  </a:lnTo>
                  <a:close/>
                  <a:moveTo>
                    <a:pt x="1974" y="2012"/>
                  </a:moveTo>
                  <a:lnTo>
                    <a:pt x="1997" y="2012"/>
                  </a:lnTo>
                  <a:lnTo>
                    <a:pt x="1997" y="2018"/>
                  </a:lnTo>
                  <a:lnTo>
                    <a:pt x="1974" y="2018"/>
                  </a:lnTo>
                  <a:lnTo>
                    <a:pt x="1974" y="2012"/>
                  </a:lnTo>
                  <a:close/>
                  <a:moveTo>
                    <a:pt x="2014" y="2012"/>
                  </a:moveTo>
                  <a:lnTo>
                    <a:pt x="2037" y="2012"/>
                  </a:lnTo>
                  <a:lnTo>
                    <a:pt x="2037" y="2018"/>
                  </a:lnTo>
                  <a:lnTo>
                    <a:pt x="2014" y="2018"/>
                  </a:lnTo>
                  <a:lnTo>
                    <a:pt x="2014" y="2012"/>
                  </a:lnTo>
                  <a:close/>
                  <a:moveTo>
                    <a:pt x="2055" y="2012"/>
                  </a:moveTo>
                  <a:lnTo>
                    <a:pt x="2078" y="2012"/>
                  </a:lnTo>
                  <a:lnTo>
                    <a:pt x="2078" y="2018"/>
                  </a:lnTo>
                  <a:lnTo>
                    <a:pt x="2055" y="2018"/>
                  </a:lnTo>
                  <a:lnTo>
                    <a:pt x="2055" y="2012"/>
                  </a:lnTo>
                  <a:close/>
                  <a:moveTo>
                    <a:pt x="2095" y="2012"/>
                  </a:moveTo>
                  <a:lnTo>
                    <a:pt x="2118" y="2012"/>
                  </a:lnTo>
                  <a:lnTo>
                    <a:pt x="2118" y="2018"/>
                  </a:lnTo>
                  <a:lnTo>
                    <a:pt x="2095" y="2018"/>
                  </a:lnTo>
                  <a:lnTo>
                    <a:pt x="2095" y="2012"/>
                  </a:lnTo>
                  <a:close/>
                  <a:moveTo>
                    <a:pt x="2135" y="2012"/>
                  </a:moveTo>
                  <a:lnTo>
                    <a:pt x="2158" y="2012"/>
                  </a:lnTo>
                  <a:lnTo>
                    <a:pt x="2158" y="2018"/>
                  </a:lnTo>
                  <a:lnTo>
                    <a:pt x="2135" y="2018"/>
                  </a:lnTo>
                  <a:lnTo>
                    <a:pt x="2135" y="2012"/>
                  </a:lnTo>
                  <a:close/>
                  <a:moveTo>
                    <a:pt x="2176" y="2012"/>
                  </a:moveTo>
                  <a:lnTo>
                    <a:pt x="2199" y="2012"/>
                  </a:lnTo>
                  <a:lnTo>
                    <a:pt x="2199" y="2018"/>
                  </a:lnTo>
                  <a:lnTo>
                    <a:pt x="2176" y="2018"/>
                  </a:lnTo>
                  <a:lnTo>
                    <a:pt x="2176" y="2012"/>
                  </a:lnTo>
                  <a:close/>
                  <a:moveTo>
                    <a:pt x="2216" y="2012"/>
                  </a:moveTo>
                  <a:lnTo>
                    <a:pt x="2239" y="2012"/>
                  </a:lnTo>
                  <a:lnTo>
                    <a:pt x="2239" y="2018"/>
                  </a:lnTo>
                  <a:lnTo>
                    <a:pt x="2216" y="2018"/>
                  </a:lnTo>
                  <a:lnTo>
                    <a:pt x="2216" y="2012"/>
                  </a:lnTo>
                  <a:close/>
                  <a:moveTo>
                    <a:pt x="2256" y="2012"/>
                  </a:moveTo>
                  <a:lnTo>
                    <a:pt x="2279" y="2012"/>
                  </a:lnTo>
                  <a:lnTo>
                    <a:pt x="2279" y="2018"/>
                  </a:lnTo>
                  <a:lnTo>
                    <a:pt x="2256" y="2018"/>
                  </a:lnTo>
                  <a:lnTo>
                    <a:pt x="2256" y="2012"/>
                  </a:lnTo>
                  <a:close/>
                  <a:moveTo>
                    <a:pt x="2296" y="2012"/>
                  </a:moveTo>
                  <a:lnTo>
                    <a:pt x="2319" y="2012"/>
                  </a:lnTo>
                  <a:lnTo>
                    <a:pt x="2319" y="2018"/>
                  </a:lnTo>
                  <a:lnTo>
                    <a:pt x="2296" y="2018"/>
                  </a:lnTo>
                  <a:lnTo>
                    <a:pt x="2296" y="2012"/>
                  </a:lnTo>
                  <a:close/>
                  <a:moveTo>
                    <a:pt x="2337" y="2012"/>
                  </a:moveTo>
                  <a:lnTo>
                    <a:pt x="2360" y="2012"/>
                  </a:lnTo>
                  <a:lnTo>
                    <a:pt x="2360" y="2018"/>
                  </a:lnTo>
                  <a:lnTo>
                    <a:pt x="2337" y="2018"/>
                  </a:lnTo>
                  <a:lnTo>
                    <a:pt x="2337" y="2012"/>
                  </a:lnTo>
                  <a:close/>
                  <a:moveTo>
                    <a:pt x="2377" y="2012"/>
                  </a:moveTo>
                  <a:lnTo>
                    <a:pt x="2400" y="2012"/>
                  </a:lnTo>
                  <a:lnTo>
                    <a:pt x="2400" y="2018"/>
                  </a:lnTo>
                  <a:lnTo>
                    <a:pt x="2377" y="2018"/>
                  </a:lnTo>
                  <a:lnTo>
                    <a:pt x="2377" y="2012"/>
                  </a:lnTo>
                  <a:close/>
                  <a:moveTo>
                    <a:pt x="2417" y="2012"/>
                  </a:moveTo>
                  <a:lnTo>
                    <a:pt x="2440" y="2012"/>
                  </a:lnTo>
                  <a:lnTo>
                    <a:pt x="2440" y="2018"/>
                  </a:lnTo>
                  <a:lnTo>
                    <a:pt x="2417" y="2018"/>
                  </a:lnTo>
                  <a:lnTo>
                    <a:pt x="2417" y="2012"/>
                  </a:lnTo>
                  <a:close/>
                  <a:moveTo>
                    <a:pt x="2458" y="2012"/>
                  </a:moveTo>
                  <a:lnTo>
                    <a:pt x="2481" y="2012"/>
                  </a:lnTo>
                  <a:lnTo>
                    <a:pt x="2481" y="2018"/>
                  </a:lnTo>
                  <a:lnTo>
                    <a:pt x="2458" y="2018"/>
                  </a:lnTo>
                  <a:lnTo>
                    <a:pt x="2458" y="2012"/>
                  </a:lnTo>
                  <a:close/>
                  <a:moveTo>
                    <a:pt x="2498" y="2012"/>
                  </a:moveTo>
                  <a:lnTo>
                    <a:pt x="2521" y="2012"/>
                  </a:lnTo>
                  <a:lnTo>
                    <a:pt x="2521" y="2018"/>
                  </a:lnTo>
                  <a:lnTo>
                    <a:pt x="2498" y="2018"/>
                  </a:lnTo>
                  <a:lnTo>
                    <a:pt x="2498" y="2012"/>
                  </a:lnTo>
                  <a:close/>
                  <a:moveTo>
                    <a:pt x="2538" y="2012"/>
                  </a:moveTo>
                  <a:lnTo>
                    <a:pt x="2561" y="2012"/>
                  </a:lnTo>
                  <a:lnTo>
                    <a:pt x="2561" y="2018"/>
                  </a:lnTo>
                  <a:lnTo>
                    <a:pt x="2538" y="2018"/>
                  </a:lnTo>
                  <a:lnTo>
                    <a:pt x="2538" y="2012"/>
                  </a:lnTo>
                  <a:close/>
                  <a:moveTo>
                    <a:pt x="2578" y="2012"/>
                  </a:moveTo>
                  <a:lnTo>
                    <a:pt x="2601" y="2012"/>
                  </a:lnTo>
                  <a:lnTo>
                    <a:pt x="2601" y="2018"/>
                  </a:lnTo>
                  <a:lnTo>
                    <a:pt x="2578" y="2018"/>
                  </a:lnTo>
                  <a:lnTo>
                    <a:pt x="2578" y="2012"/>
                  </a:lnTo>
                  <a:close/>
                  <a:moveTo>
                    <a:pt x="2619" y="2012"/>
                  </a:moveTo>
                  <a:lnTo>
                    <a:pt x="2642" y="2012"/>
                  </a:lnTo>
                  <a:lnTo>
                    <a:pt x="2642" y="2018"/>
                  </a:lnTo>
                  <a:lnTo>
                    <a:pt x="2619" y="2018"/>
                  </a:lnTo>
                  <a:lnTo>
                    <a:pt x="2619" y="2012"/>
                  </a:lnTo>
                  <a:close/>
                  <a:moveTo>
                    <a:pt x="2659" y="2012"/>
                  </a:moveTo>
                  <a:lnTo>
                    <a:pt x="2682" y="2012"/>
                  </a:lnTo>
                  <a:lnTo>
                    <a:pt x="2682" y="2018"/>
                  </a:lnTo>
                  <a:lnTo>
                    <a:pt x="2659" y="2018"/>
                  </a:lnTo>
                  <a:lnTo>
                    <a:pt x="2659" y="2012"/>
                  </a:lnTo>
                  <a:close/>
                  <a:moveTo>
                    <a:pt x="2699" y="2012"/>
                  </a:moveTo>
                  <a:lnTo>
                    <a:pt x="2722" y="2012"/>
                  </a:lnTo>
                  <a:lnTo>
                    <a:pt x="2722" y="2018"/>
                  </a:lnTo>
                  <a:lnTo>
                    <a:pt x="2699" y="2018"/>
                  </a:lnTo>
                  <a:lnTo>
                    <a:pt x="2699" y="2012"/>
                  </a:lnTo>
                  <a:close/>
                  <a:moveTo>
                    <a:pt x="2740" y="2012"/>
                  </a:moveTo>
                  <a:lnTo>
                    <a:pt x="2763" y="2012"/>
                  </a:lnTo>
                  <a:lnTo>
                    <a:pt x="2763" y="2018"/>
                  </a:lnTo>
                  <a:lnTo>
                    <a:pt x="2740" y="2018"/>
                  </a:lnTo>
                  <a:lnTo>
                    <a:pt x="2740" y="2012"/>
                  </a:lnTo>
                  <a:close/>
                  <a:moveTo>
                    <a:pt x="2780" y="2012"/>
                  </a:moveTo>
                  <a:lnTo>
                    <a:pt x="2803" y="2012"/>
                  </a:lnTo>
                  <a:lnTo>
                    <a:pt x="2803" y="2018"/>
                  </a:lnTo>
                  <a:lnTo>
                    <a:pt x="2780" y="2018"/>
                  </a:lnTo>
                  <a:lnTo>
                    <a:pt x="2780" y="2012"/>
                  </a:lnTo>
                  <a:close/>
                  <a:moveTo>
                    <a:pt x="2820" y="2012"/>
                  </a:moveTo>
                  <a:lnTo>
                    <a:pt x="2843" y="2012"/>
                  </a:lnTo>
                  <a:lnTo>
                    <a:pt x="2843" y="2018"/>
                  </a:lnTo>
                  <a:lnTo>
                    <a:pt x="2820" y="2018"/>
                  </a:lnTo>
                  <a:lnTo>
                    <a:pt x="2820" y="2012"/>
                  </a:lnTo>
                  <a:close/>
                  <a:moveTo>
                    <a:pt x="2861" y="2012"/>
                  </a:moveTo>
                  <a:lnTo>
                    <a:pt x="2884" y="2012"/>
                  </a:lnTo>
                  <a:lnTo>
                    <a:pt x="2884" y="2018"/>
                  </a:lnTo>
                  <a:lnTo>
                    <a:pt x="2861" y="2018"/>
                  </a:lnTo>
                  <a:lnTo>
                    <a:pt x="2861" y="2012"/>
                  </a:lnTo>
                  <a:close/>
                  <a:moveTo>
                    <a:pt x="2901" y="2012"/>
                  </a:moveTo>
                  <a:lnTo>
                    <a:pt x="2924" y="2012"/>
                  </a:lnTo>
                  <a:lnTo>
                    <a:pt x="2924" y="2018"/>
                  </a:lnTo>
                  <a:lnTo>
                    <a:pt x="2901" y="2018"/>
                  </a:lnTo>
                  <a:lnTo>
                    <a:pt x="2901" y="2012"/>
                  </a:lnTo>
                  <a:close/>
                  <a:moveTo>
                    <a:pt x="2941" y="2012"/>
                  </a:moveTo>
                  <a:lnTo>
                    <a:pt x="2964" y="2012"/>
                  </a:lnTo>
                  <a:lnTo>
                    <a:pt x="2964" y="2018"/>
                  </a:lnTo>
                  <a:lnTo>
                    <a:pt x="2941" y="2018"/>
                  </a:lnTo>
                  <a:lnTo>
                    <a:pt x="2941" y="2012"/>
                  </a:lnTo>
                  <a:close/>
                  <a:moveTo>
                    <a:pt x="2981" y="2012"/>
                  </a:moveTo>
                  <a:lnTo>
                    <a:pt x="3004" y="2012"/>
                  </a:lnTo>
                  <a:lnTo>
                    <a:pt x="3004" y="2018"/>
                  </a:lnTo>
                  <a:lnTo>
                    <a:pt x="2981" y="2018"/>
                  </a:lnTo>
                  <a:lnTo>
                    <a:pt x="2981" y="2012"/>
                  </a:lnTo>
                  <a:close/>
                  <a:moveTo>
                    <a:pt x="3022" y="2012"/>
                  </a:moveTo>
                  <a:lnTo>
                    <a:pt x="3045" y="2012"/>
                  </a:lnTo>
                  <a:lnTo>
                    <a:pt x="3045" y="2018"/>
                  </a:lnTo>
                  <a:lnTo>
                    <a:pt x="3022" y="2018"/>
                  </a:lnTo>
                  <a:lnTo>
                    <a:pt x="3022" y="2012"/>
                  </a:lnTo>
                  <a:close/>
                  <a:moveTo>
                    <a:pt x="3062" y="2012"/>
                  </a:moveTo>
                  <a:lnTo>
                    <a:pt x="3085" y="2012"/>
                  </a:lnTo>
                  <a:lnTo>
                    <a:pt x="3085" y="2018"/>
                  </a:lnTo>
                  <a:lnTo>
                    <a:pt x="3062" y="2018"/>
                  </a:lnTo>
                  <a:lnTo>
                    <a:pt x="3062" y="2012"/>
                  </a:lnTo>
                  <a:close/>
                  <a:moveTo>
                    <a:pt x="3102" y="2012"/>
                  </a:moveTo>
                  <a:lnTo>
                    <a:pt x="3110" y="2012"/>
                  </a:lnTo>
                  <a:lnTo>
                    <a:pt x="3110" y="2018"/>
                  </a:lnTo>
                  <a:lnTo>
                    <a:pt x="3102" y="2018"/>
                  </a:lnTo>
                  <a:lnTo>
                    <a:pt x="3102" y="2012"/>
                  </a:lnTo>
                  <a:close/>
                  <a:moveTo>
                    <a:pt x="0" y="1725"/>
                  </a:moveTo>
                  <a:lnTo>
                    <a:pt x="23" y="1725"/>
                  </a:lnTo>
                  <a:lnTo>
                    <a:pt x="23" y="1731"/>
                  </a:lnTo>
                  <a:lnTo>
                    <a:pt x="0" y="1731"/>
                  </a:lnTo>
                  <a:lnTo>
                    <a:pt x="0" y="1725"/>
                  </a:lnTo>
                  <a:close/>
                  <a:moveTo>
                    <a:pt x="40" y="1725"/>
                  </a:moveTo>
                  <a:lnTo>
                    <a:pt x="63" y="1725"/>
                  </a:lnTo>
                  <a:lnTo>
                    <a:pt x="63" y="1731"/>
                  </a:lnTo>
                  <a:lnTo>
                    <a:pt x="40" y="1731"/>
                  </a:lnTo>
                  <a:lnTo>
                    <a:pt x="40" y="1725"/>
                  </a:lnTo>
                  <a:close/>
                  <a:moveTo>
                    <a:pt x="80" y="1725"/>
                  </a:moveTo>
                  <a:lnTo>
                    <a:pt x="103" y="1725"/>
                  </a:lnTo>
                  <a:lnTo>
                    <a:pt x="103" y="1731"/>
                  </a:lnTo>
                  <a:lnTo>
                    <a:pt x="80" y="1731"/>
                  </a:lnTo>
                  <a:lnTo>
                    <a:pt x="80" y="1725"/>
                  </a:lnTo>
                  <a:close/>
                  <a:moveTo>
                    <a:pt x="120" y="1725"/>
                  </a:moveTo>
                  <a:lnTo>
                    <a:pt x="143" y="1725"/>
                  </a:lnTo>
                  <a:lnTo>
                    <a:pt x="143" y="1731"/>
                  </a:lnTo>
                  <a:lnTo>
                    <a:pt x="120" y="1731"/>
                  </a:lnTo>
                  <a:lnTo>
                    <a:pt x="120" y="1725"/>
                  </a:lnTo>
                  <a:close/>
                  <a:moveTo>
                    <a:pt x="161" y="1725"/>
                  </a:moveTo>
                  <a:lnTo>
                    <a:pt x="184" y="1725"/>
                  </a:lnTo>
                  <a:lnTo>
                    <a:pt x="184" y="1731"/>
                  </a:lnTo>
                  <a:lnTo>
                    <a:pt x="161" y="1731"/>
                  </a:lnTo>
                  <a:lnTo>
                    <a:pt x="161" y="1725"/>
                  </a:lnTo>
                  <a:close/>
                  <a:moveTo>
                    <a:pt x="201" y="1725"/>
                  </a:moveTo>
                  <a:lnTo>
                    <a:pt x="224" y="1725"/>
                  </a:lnTo>
                  <a:lnTo>
                    <a:pt x="224" y="1731"/>
                  </a:lnTo>
                  <a:lnTo>
                    <a:pt x="201" y="1731"/>
                  </a:lnTo>
                  <a:lnTo>
                    <a:pt x="201" y="1725"/>
                  </a:lnTo>
                  <a:close/>
                  <a:moveTo>
                    <a:pt x="241" y="1725"/>
                  </a:moveTo>
                  <a:lnTo>
                    <a:pt x="264" y="1725"/>
                  </a:lnTo>
                  <a:lnTo>
                    <a:pt x="264" y="1731"/>
                  </a:lnTo>
                  <a:lnTo>
                    <a:pt x="241" y="1731"/>
                  </a:lnTo>
                  <a:lnTo>
                    <a:pt x="241" y="1725"/>
                  </a:lnTo>
                  <a:close/>
                  <a:moveTo>
                    <a:pt x="282" y="1725"/>
                  </a:moveTo>
                  <a:lnTo>
                    <a:pt x="305" y="1725"/>
                  </a:lnTo>
                  <a:lnTo>
                    <a:pt x="305" y="1731"/>
                  </a:lnTo>
                  <a:lnTo>
                    <a:pt x="282" y="1731"/>
                  </a:lnTo>
                  <a:lnTo>
                    <a:pt x="282" y="1725"/>
                  </a:lnTo>
                  <a:close/>
                  <a:moveTo>
                    <a:pt x="322" y="1725"/>
                  </a:moveTo>
                  <a:lnTo>
                    <a:pt x="345" y="1725"/>
                  </a:lnTo>
                  <a:lnTo>
                    <a:pt x="345" y="1731"/>
                  </a:lnTo>
                  <a:lnTo>
                    <a:pt x="322" y="1731"/>
                  </a:lnTo>
                  <a:lnTo>
                    <a:pt x="322" y="1725"/>
                  </a:lnTo>
                  <a:close/>
                  <a:moveTo>
                    <a:pt x="362" y="1725"/>
                  </a:moveTo>
                  <a:lnTo>
                    <a:pt x="385" y="1725"/>
                  </a:lnTo>
                  <a:lnTo>
                    <a:pt x="385" y="1731"/>
                  </a:lnTo>
                  <a:lnTo>
                    <a:pt x="362" y="1731"/>
                  </a:lnTo>
                  <a:lnTo>
                    <a:pt x="362" y="1725"/>
                  </a:lnTo>
                  <a:close/>
                  <a:moveTo>
                    <a:pt x="403" y="1725"/>
                  </a:moveTo>
                  <a:lnTo>
                    <a:pt x="426" y="1725"/>
                  </a:lnTo>
                  <a:lnTo>
                    <a:pt x="426" y="1731"/>
                  </a:lnTo>
                  <a:lnTo>
                    <a:pt x="403" y="1731"/>
                  </a:lnTo>
                  <a:lnTo>
                    <a:pt x="403" y="1725"/>
                  </a:lnTo>
                  <a:close/>
                  <a:moveTo>
                    <a:pt x="443" y="1725"/>
                  </a:moveTo>
                  <a:lnTo>
                    <a:pt x="466" y="1725"/>
                  </a:lnTo>
                  <a:lnTo>
                    <a:pt x="466" y="1731"/>
                  </a:lnTo>
                  <a:lnTo>
                    <a:pt x="443" y="1731"/>
                  </a:lnTo>
                  <a:lnTo>
                    <a:pt x="443" y="1725"/>
                  </a:lnTo>
                  <a:close/>
                  <a:moveTo>
                    <a:pt x="483" y="1725"/>
                  </a:moveTo>
                  <a:lnTo>
                    <a:pt x="506" y="1725"/>
                  </a:lnTo>
                  <a:lnTo>
                    <a:pt x="506" y="1731"/>
                  </a:lnTo>
                  <a:lnTo>
                    <a:pt x="483" y="1731"/>
                  </a:lnTo>
                  <a:lnTo>
                    <a:pt x="483" y="1725"/>
                  </a:lnTo>
                  <a:close/>
                  <a:moveTo>
                    <a:pt x="523" y="1725"/>
                  </a:moveTo>
                  <a:lnTo>
                    <a:pt x="546" y="1725"/>
                  </a:lnTo>
                  <a:lnTo>
                    <a:pt x="546" y="1731"/>
                  </a:lnTo>
                  <a:lnTo>
                    <a:pt x="523" y="1731"/>
                  </a:lnTo>
                  <a:lnTo>
                    <a:pt x="523" y="1725"/>
                  </a:lnTo>
                  <a:close/>
                  <a:moveTo>
                    <a:pt x="564" y="1725"/>
                  </a:moveTo>
                  <a:lnTo>
                    <a:pt x="587" y="1725"/>
                  </a:lnTo>
                  <a:lnTo>
                    <a:pt x="587" y="1731"/>
                  </a:lnTo>
                  <a:lnTo>
                    <a:pt x="564" y="1731"/>
                  </a:lnTo>
                  <a:lnTo>
                    <a:pt x="564" y="1725"/>
                  </a:lnTo>
                  <a:close/>
                  <a:moveTo>
                    <a:pt x="604" y="1725"/>
                  </a:moveTo>
                  <a:lnTo>
                    <a:pt x="627" y="1725"/>
                  </a:lnTo>
                  <a:lnTo>
                    <a:pt x="627" y="1731"/>
                  </a:lnTo>
                  <a:lnTo>
                    <a:pt x="604" y="1731"/>
                  </a:lnTo>
                  <a:lnTo>
                    <a:pt x="604" y="1725"/>
                  </a:lnTo>
                  <a:close/>
                  <a:moveTo>
                    <a:pt x="644" y="1725"/>
                  </a:moveTo>
                  <a:lnTo>
                    <a:pt x="667" y="1725"/>
                  </a:lnTo>
                  <a:lnTo>
                    <a:pt x="667" y="1731"/>
                  </a:lnTo>
                  <a:lnTo>
                    <a:pt x="644" y="1731"/>
                  </a:lnTo>
                  <a:lnTo>
                    <a:pt x="644" y="1725"/>
                  </a:lnTo>
                  <a:close/>
                  <a:moveTo>
                    <a:pt x="685" y="1725"/>
                  </a:moveTo>
                  <a:lnTo>
                    <a:pt x="708" y="1725"/>
                  </a:lnTo>
                  <a:lnTo>
                    <a:pt x="708" y="1731"/>
                  </a:lnTo>
                  <a:lnTo>
                    <a:pt x="685" y="1731"/>
                  </a:lnTo>
                  <a:lnTo>
                    <a:pt x="685" y="1725"/>
                  </a:lnTo>
                  <a:close/>
                  <a:moveTo>
                    <a:pt x="725" y="1725"/>
                  </a:moveTo>
                  <a:lnTo>
                    <a:pt x="748" y="1725"/>
                  </a:lnTo>
                  <a:lnTo>
                    <a:pt x="748" y="1731"/>
                  </a:lnTo>
                  <a:lnTo>
                    <a:pt x="725" y="1731"/>
                  </a:lnTo>
                  <a:lnTo>
                    <a:pt x="725" y="1725"/>
                  </a:lnTo>
                  <a:close/>
                  <a:moveTo>
                    <a:pt x="765" y="1725"/>
                  </a:moveTo>
                  <a:lnTo>
                    <a:pt x="788" y="1725"/>
                  </a:lnTo>
                  <a:lnTo>
                    <a:pt x="788" y="1731"/>
                  </a:lnTo>
                  <a:lnTo>
                    <a:pt x="765" y="1731"/>
                  </a:lnTo>
                  <a:lnTo>
                    <a:pt x="765" y="1725"/>
                  </a:lnTo>
                  <a:close/>
                  <a:moveTo>
                    <a:pt x="805" y="1725"/>
                  </a:moveTo>
                  <a:lnTo>
                    <a:pt x="828" y="1725"/>
                  </a:lnTo>
                  <a:lnTo>
                    <a:pt x="828" y="1731"/>
                  </a:lnTo>
                  <a:lnTo>
                    <a:pt x="805" y="1731"/>
                  </a:lnTo>
                  <a:lnTo>
                    <a:pt x="805" y="1725"/>
                  </a:lnTo>
                  <a:close/>
                  <a:moveTo>
                    <a:pt x="846" y="1725"/>
                  </a:moveTo>
                  <a:lnTo>
                    <a:pt x="869" y="1725"/>
                  </a:lnTo>
                  <a:lnTo>
                    <a:pt x="869" y="1731"/>
                  </a:lnTo>
                  <a:lnTo>
                    <a:pt x="846" y="1731"/>
                  </a:lnTo>
                  <a:lnTo>
                    <a:pt x="846" y="1725"/>
                  </a:lnTo>
                  <a:close/>
                  <a:moveTo>
                    <a:pt x="886" y="1725"/>
                  </a:moveTo>
                  <a:lnTo>
                    <a:pt x="909" y="1725"/>
                  </a:lnTo>
                  <a:lnTo>
                    <a:pt x="909" y="1731"/>
                  </a:lnTo>
                  <a:lnTo>
                    <a:pt x="886" y="1731"/>
                  </a:lnTo>
                  <a:lnTo>
                    <a:pt x="886" y="1725"/>
                  </a:lnTo>
                  <a:close/>
                  <a:moveTo>
                    <a:pt x="926" y="1725"/>
                  </a:moveTo>
                  <a:lnTo>
                    <a:pt x="949" y="1725"/>
                  </a:lnTo>
                  <a:lnTo>
                    <a:pt x="949" y="1731"/>
                  </a:lnTo>
                  <a:lnTo>
                    <a:pt x="926" y="1731"/>
                  </a:lnTo>
                  <a:lnTo>
                    <a:pt x="926" y="1725"/>
                  </a:lnTo>
                  <a:close/>
                  <a:moveTo>
                    <a:pt x="967" y="1725"/>
                  </a:moveTo>
                  <a:lnTo>
                    <a:pt x="990" y="1725"/>
                  </a:lnTo>
                  <a:lnTo>
                    <a:pt x="990" y="1731"/>
                  </a:lnTo>
                  <a:lnTo>
                    <a:pt x="967" y="1731"/>
                  </a:lnTo>
                  <a:lnTo>
                    <a:pt x="967" y="1725"/>
                  </a:lnTo>
                  <a:close/>
                  <a:moveTo>
                    <a:pt x="1007" y="1725"/>
                  </a:moveTo>
                  <a:lnTo>
                    <a:pt x="1030" y="1725"/>
                  </a:lnTo>
                  <a:lnTo>
                    <a:pt x="1030" y="1731"/>
                  </a:lnTo>
                  <a:lnTo>
                    <a:pt x="1007" y="1731"/>
                  </a:lnTo>
                  <a:lnTo>
                    <a:pt x="1007" y="1725"/>
                  </a:lnTo>
                  <a:close/>
                  <a:moveTo>
                    <a:pt x="1047" y="1725"/>
                  </a:moveTo>
                  <a:lnTo>
                    <a:pt x="1070" y="1725"/>
                  </a:lnTo>
                  <a:lnTo>
                    <a:pt x="1070" y="1731"/>
                  </a:lnTo>
                  <a:lnTo>
                    <a:pt x="1047" y="1731"/>
                  </a:lnTo>
                  <a:lnTo>
                    <a:pt x="1047" y="1725"/>
                  </a:lnTo>
                  <a:close/>
                  <a:moveTo>
                    <a:pt x="1088" y="1725"/>
                  </a:moveTo>
                  <a:lnTo>
                    <a:pt x="1111" y="1725"/>
                  </a:lnTo>
                  <a:lnTo>
                    <a:pt x="1111" y="1731"/>
                  </a:lnTo>
                  <a:lnTo>
                    <a:pt x="1088" y="1731"/>
                  </a:lnTo>
                  <a:lnTo>
                    <a:pt x="1088" y="1725"/>
                  </a:lnTo>
                  <a:close/>
                  <a:moveTo>
                    <a:pt x="1128" y="1725"/>
                  </a:moveTo>
                  <a:lnTo>
                    <a:pt x="1151" y="1725"/>
                  </a:lnTo>
                  <a:lnTo>
                    <a:pt x="1151" y="1731"/>
                  </a:lnTo>
                  <a:lnTo>
                    <a:pt x="1128" y="1731"/>
                  </a:lnTo>
                  <a:lnTo>
                    <a:pt x="1128" y="1725"/>
                  </a:lnTo>
                  <a:close/>
                  <a:moveTo>
                    <a:pt x="1168" y="1725"/>
                  </a:moveTo>
                  <a:lnTo>
                    <a:pt x="1191" y="1725"/>
                  </a:lnTo>
                  <a:lnTo>
                    <a:pt x="1191" y="1731"/>
                  </a:lnTo>
                  <a:lnTo>
                    <a:pt x="1168" y="1731"/>
                  </a:lnTo>
                  <a:lnTo>
                    <a:pt x="1168" y="1725"/>
                  </a:lnTo>
                  <a:close/>
                  <a:moveTo>
                    <a:pt x="1208" y="1725"/>
                  </a:moveTo>
                  <a:lnTo>
                    <a:pt x="1231" y="1725"/>
                  </a:lnTo>
                  <a:lnTo>
                    <a:pt x="1231" y="1731"/>
                  </a:lnTo>
                  <a:lnTo>
                    <a:pt x="1208" y="1731"/>
                  </a:lnTo>
                  <a:lnTo>
                    <a:pt x="1208" y="1725"/>
                  </a:lnTo>
                  <a:close/>
                  <a:moveTo>
                    <a:pt x="1249" y="1725"/>
                  </a:moveTo>
                  <a:lnTo>
                    <a:pt x="1272" y="1725"/>
                  </a:lnTo>
                  <a:lnTo>
                    <a:pt x="1272" y="1731"/>
                  </a:lnTo>
                  <a:lnTo>
                    <a:pt x="1249" y="1731"/>
                  </a:lnTo>
                  <a:lnTo>
                    <a:pt x="1249" y="1725"/>
                  </a:lnTo>
                  <a:close/>
                  <a:moveTo>
                    <a:pt x="1289" y="1725"/>
                  </a:moveTo>
                  <a:lnTo>
                    <a:pt x="1312" y="1725"/>
                  </a:lnTo>
                  <a:lnTo>
                    <a:pt x="1312" y="1731"/>
                  </a:lnTo>
                  <a:lnTo>
                    <a:pt x="1289" y="1731"/>
                  </a:lnTo>
                  <a:lnTo>
                    <a:pt x="1289" y="1725"/>
                  </a:lnTo>
                  <a:close/>
                  <a:moveTo>
                    <a:pt x="1329" y="1725"/>
                  </a:moveTo>
                  <a:lnTo>
                    <a:pt x="1352" y="1725"/>
                  </a:lnTo>
                  <a:lnTo>
                    <a:pt x="1352" y="1731"/>
                  </a:lnTo>
                  <a:lnTo>
                    <a:pt x="1329" y="1731"/>
                  </a:lnTo>
                  <a:lnTo>
                    <a:pt x="1329" y="1725"/>
                  </a:lnTo>
                  <a:close/>
                  <a:moveTo>
                    <a:pt x="1370" y="1725"/>
                  </a:moveTo>
                  <a:lnTo>
                    <a:pt x="1393" y="1725"/>
                  </a:lnTo>
                  <a:lnTo>
                    <a:pt x="1393" y="1731"/>
                  </a:lnTo>
                  <a:lnTo>
                    <a:pt x="1370" y="1731"/>
                  </a:lnTo>
                  <a:lnTo>
                    <a:pt x="1370" y="1725"/>
                  </a:lnTo>
                  <a:close/>
                  <a:moveTo>
                    <a:pt x="1410" y="1725"/>
                  </a:moveTo>
                  <a:lnTo>
                    <a:pt x="1433" y="1725"/>
                  </a:lnTo>
                  <a:lnTo>
                    <a:pt x="1433" y="1731"/>
                  </a:lnTo>
                  <a:lnTo>
                    <a:pt x="1410" y="1731"/>
                  </a:lnTo>
                  <a:lnTo>
                    <a:pt x="1410" y="1725"/>
                  </a:lnTo>
                  <a:close/>
                  <a:moveTo>
                    <a:pt x="1450" y="1725"/>
                  </a:moveTo>
                  <a:lnTo>
                    <a:pt x="1473" y="1725"/>
                  </a:lnTo>
                  <a:lnTo>
                    <a:pt x="1473" y="1731"/>
                  </a:lnTo>
                  <a:lnTo>
                    <a:pt x="1450" y="1731"/>
                  </a:lnTo>
                  <a:lnTo>
                    <a:pt x="1450" y="1725"/>
                  </a:lnTo>
                  <a:close/>
                  <a:moveTo>
                    <a:pt x="1490" y="1725"/>
                  </a:moveTo>
                  <a:lnTo>
                    <a:pt x="1514" y="1725"/>
                  </a:lnTo>
                  <a:lnTo>
                    <a:pt x="1514" y="1731"/>
                  </a:lnTo>
                  <a:lnTo>
                    <a:pt x="1490" y="1731"/>
                  </a:lnTo>
                  <a:lnTo>
                    <a:pt x="1490" y="1725"/>
                  </a:lnTo>
                  <a:close/>
                  <a:moveTo>
                    <a:pt x="1531" y="1725"/>
                  </a:moveTo>
                  <a:lnTo>
                    <a:pt x="1554" y="1725"/>
                  </a:lnTo>
                  <a:lnTo>
                    <a:pt x="1554" y="1731"/>
                  </a:lnTo>
                  <a:lnTo>
                    <a:pt x="1531" y="1731"/>
                  </a:lnTo>
                  <a:lnTo>
                    <a:pt x="1531" y="1725"/>
                  </a:lnTo>
                  <a:close/>
                  <a:moveTo>
                    <a:pt x="1571" y="1725"/>
                  </a:moveTo>
                  <a:lnTo>
                    <a:pt x="1594" y="1725"/>
                  </a:lnTo>
                  <a:lnTo>
                    <a:pt x="1594" y="1731"/>
                  </a:lnTo>
                  <a:lnTo>
                    <a:pt x="1571" y="1731"/>
                  </a:lnTo>
                  <a:lnTo>
                    <a:pt x="1571" y="1725"/>
                  </a:lnTo>
                  <a:close/>
                  <a:moveTo>
                    <a:pt x="1611" y="1725"/>
                  </a:moveTo>
                  <a:lnTo>
                    <a:pt x="1634" y="1725"/>
                  </a:lnTo>
                  <a:lnTo>
                    <a:pt x="1634" y="1731"/>
                  </a:lnTo>
                  <a:lnTo>
                    <a:pt x="1611" y="1731"/>
                  </a:lnTo>
                  <a:lnTo>
                    <a:pt x="1611" y="1725"/>
                  </a:lnTo>
                  <a:close/>
                  <a:moveTo>
                    <a:pt x="1652" y="1725"/>
                  </a:moveTo>
                  <a:lnTo>
                    <a:pt x="1675" y="1725"/>
                  </a:lnTo>
                  <a:lnTo>
                    <a:pt x="1675" y="1731"/>
                  </a:lnTo>
                  <a:lnTo>
                    <a:pt x="1652" y="1731"/>
                  </a:lnTo>
                  <a:lnTo>
                    <a:pt x="1652" y="1725"/>
                  </a:lnTo>
                  <a:close/>
                  <a:moveTo>
                    <a:pt x="1692" y="1725"/>
                  </a:moveTo>
                  <a:lnTo>
                    <a:pt x="1715" y="1725"/>
                  </a:lnTo>
                  <a:lnTo>
                    <a:pt x="1715" y="1731"/>
                  </a:lnTo>
                  <a:lnTo>
                    <a:pt x="1692" y="1731"/>
                  </a:lnTo>
                  <a:lnTo>
                    <a:pt x="1692" y="1725"/>
                  </a:lnTo>
                  <a:close/>
                  <a:moveTo>
                    <a:pt x="1732" y="1725"/>
                  </a:moveTo>
                  <a:lnTo>
                    <a:pt x="1755" y="1725"/>
                  </a:lnTo>
                  <a:lnTo>
                    <a:pt x="1755" y="1731"/>
                  </a:lnTo>
                  <a:lnTo>
                    <a:pt x="1732" y="1731"/>
                  </a:lnTo>
                  <a:lnTo>
                    <a:pt x="1732" y="1725"/>
                  </a:lnTo>
                  <a:close/>
                  <a:moveTo>
                    <a:pt x="1773" y="1725"/>
                  </a:moveTo>
                  <a:lnTo>
                    <a:pt x="1796" y="1725"/>
                  </a:lnTo>
                  <a:lnTo>
                    <a:pt x="1796" y="1731"/>
                  </a:lnTo>
                  <a:lnTo>
                    <a:pt x="1773" y="1731"/>
                  </a:lnTo>
                  <a:lnTo>
                    <a:pt x="1773" y="1725"/>
                  </a:lnTo>
                  <a:close/>
                  <a:moveTo>
                    <a:pt x="1813" y="1725"/>
                  </a:moveTo>
                  <a:lnTo>
                    <a:pt x="1836" y="1725"/>
                  </a:lnTo>
                  <a:lnTo>
                    <a:pt x="1836" y="1731"/>
                  </a:lnTo>
                  <a:lnTo>
                    <a:pt x="1813" y="1731"/>
                  </a:lnTo>
                  <a:lnTo>
                    <a:pt x="1813" y="1725"/>
                  </a:lnTo>
                  <a:close/>
                  <a:moveTo>
                    <a:pt x="1853" y="1725"/>
                  </a:moveTo>
                  <a:lnTo>
                    <a:pt x="1876" y="1725"/>
                  </a:lnTo>
                  <a:lnTo>
                    <a:pt x="1876" y="1731"/>
                  </a:lnTo>
                  <a:lnTo>
                    <a:pt x="1853" y="1731"/>
                  </a:lnTo>
                  <a:lnTo>
                    <a:pt x="1853" y="1725"/>
                  </a:lnTo>
                  <a:close/>
                  <a:moveTo>
                    <a:pt x="1893" y="1725"/>
                  </a:moveTo>
                  <a:lnTo>
                    <a:pt x="1916" y="1725"/>
                  </a:lnTo>
                  <a:lnTo>
                    <a:pt x="1916" y="1731"/>
                  </a:lnTo>
                  <a:lnTo>
                    <a:pt x="1893" y="1731"/>
                  </a:lnTo>
                  <a:lnTo>
                    <a:pt x="1893" y="1725"/>
                  </a:lnTo>
                  <a:close/>
                  <a:moveTo>
                    <a:pt x="1934" y="1725"/>
                  </a:moveTo>
                  <a:lnTo>
                    <a:pt x="1957" y="1725"/>
                  </a:lnTo>
                  <a:lnTo>
                    <a:pt x="1957" y="1731"/>
                  </a:lnTo>
                  <a:lnTo>
                    <a:pt x="1934" y="1731"/>
                  </a:lnTo>
                  <a:lnTo>
                    <a:pt x="1934" y="1725"/>
                  </a:lnTo>
                  <a:close/>
                  <a:moveTo>
                    <a:pt x="1974" y="1725"/>
                  </a:moveTo>
                  <a:lnTo>
                    <a:pt x="1997" y="1725"/>
                  </a:lnTo>
                  <a:lnTo>
                    <a:pt x="1997" y="1731"/>
                  </a:lnTo>
                  <a:lnTo>
                    <a:pt x="1974" y="1731"/>
                  </a:lnTo>
                  <a:lnTo>
                    <a:pt x="1974" y="1725"/>
                  </a:lnTo>
                  <a:close/>
                  <a:moveTo>
                    <a:pt x="2014" y="1725"/>
                  </a:moveTo>
                  <a:lnTo>
                    <a:pt x="2037" y="1725"/>
                  </a:lnTo>
                  <a:lnTo>
                    <a:pt x="2037" y="1731"/>
                  </a:lnTo>
                  <a:lnTo>
                    <a:pt x="2014" y="1731"/>
                  </a:lnTo>
                  <a:lnTo>
                    <a:pt x="2014" y="1725"/>
                  </a:lnTo>
                  <a:close/>
                  <a:moveTo>
                    <a:pt x="2055" y="1725"/>
                  </a:moveTo>
                  <a:lnTo>
                    <a:pt x="2078" y="1725"/>
                  </a:lnTo>
                  <a:lnTo>
                    <a:pt x="2078" y="1731"/>
                  </a:lnTo>
                  <a:lnTo>
                    <a:pt x="2055" y="1731"/>
                  </a:lnTo>
                  <a:lnTo>
                    <a:pt x="2055" y="1725"/>
                  </a:lnTo>
                  <a:close/>
                  <a:moveTo>
                    <a:pt x="2095" y="1725"/>
                  </a:moveTo>
                  <a:lnTo>
                    <a:pt x="2118" y="1725"/>
                  </a:lnTo>
                  <a:lnTo>
                    <a:pt x="2118" y="1731"/>
                  </a:lnTo>
                  <a:lnTo>
                    <a:pt x="2095" y="1731"/>
                  </a:lnTo>
                  <a:lnTo>
                    <a:pt x="2095" y="1725"/>
                  </a:lnTo>
                  <a:close/>
                  <a:moveTo>
                    <a:pt x="2135" y="1725"/>
                  </a:moveTo>
                  <a:lnTo>
                    <a:pt x="2158" y="1725"/>
                  </a:lnTo>
                  <a:lnTo>
                    <a:pt x="2158" y="1731"/>
                  </a:lnTo>
                  <a:lnTo>
                    <a:pt x="2135" y="1731"/>
                  </a:lnTo>
                  <a:lnTo>
                    <a:pt x="2135" y="1725"/>
                  </a:lnTo>
                  <a:close/>
                  <a:moveTo>
                    <a:pt x="2176" y="1725"/>
                  </a:moveTo>
                  <a:lnTo>
                    <a:pt x="2199" y="1725"/>
                  </a:lnTo>
                  <a:lnTo>
                    <a:pt x="2199" y="1731"/>
                  </a:lnTo>
                  <a:lnTo>
                    <a:pt x="2176" y="1731"/>
                  </a:lnTo>
                  <a:lnTo>
                    <a:pt x="2176" y="1725"/>
                  </a:lnTo>
                  <a:close/>
                  <a:moveTo>
                    <a:pt x="2216" y="1725"/>
                  </a:moveTo>
                  <a:lnTo>
                    <a:pt x="2239" y="1725"/>
                  </a:lnTo>
                  <a:lnTo>
                    <a:pt x="2239" y="1731"/>
                  </a:lnTo>
                  <a:lnTo>
                    <a:pt x="2216" y="1731"/>
                  </a:lnTo>
                  <a:lnTo>
                    <a:pt x="2216" y="1725"/>
                  </a:lnTo>
                  <a:close/>
                  <a:moveTo>
                    <a:pt x="2256" y="1725"/>
                  </a:moveTo>
                  <a:lnTo>
                    <a:pt x="2279" y="1725"/>
                  </a:lnTo>
                  <a:lnTo>
                    <a:pt x="2279" y="1731"/>
                  </a:lnTo>
                  <a:lnTo>
                    <a:pt x="2256" y="1731"/>
                  </a:lnTo>
                  <a:lnTo>
                    <a:pt x="2256" y="1725"/>
                  </a:lnTo>
                  <a:close/>
                  <a:moveTo>
                    <a:pt x="2296" y="1725"/>
                  </a:moveTo>
                  <a:lnTo>
                    <a:pt x="2319" y="1725"/>
                  </a:lnTo>
                  <a:lnTo>
                    <a:pt x="2319" y="1731"/>
                  </a:lnTo>
                  <a:lnTo>
                    <a:pt x="2296" y="1731"/>
                  </a:lnTo>
                  <a:lnTo>
                    <a:pt x="2296" y="1725"/>
                  </a:lnTo>
                  <a:close/>
                  <a:moveTo>
                    <a:pt x="2337" y="1725"/>
                  </a:moveTo>
                  <a:lnTo>
                    <a:pt x="2360" y="1725"/>
                  </a:lnTo>
                  <a:lnTo>
                    <a:pt x="2360" y="1731"/>
                  </a:lnTo>
                  <a:lnTo>
                    <a:pt x="2337" y="1731"/>
                  </a:lnTo>
                  <a:lnTo>
                    <a:pt x="2337" y="1725"/>
                  </a:lnTo>
                  <a:close/>
                  <a:moveTo>
                    <a:pt x="2377" y="1725"/>
                  </a:moveTo>
                  <a:lnTo>
                    <a:pt x="2400" y="1725"/>
                  </a:lnTo>
                  <a:lnTo>
                    <a:pt x="2400" y="1731"/>
                  </a:lnTo>
                  <a:lnTo>
                    <a:pt x="2377" y="1731"/>
                  </a:lnTo>
                  <a:lnTo>
                    <a:pt x="2377" y="1725"/>
                  </a:lnTo>
                  <a:close/>
                  <a:moveTo>
                    <a:pt x="2417" y="1725"/>
                  </a:moveTo>
                  <a:lnTo>
                    <a:pt x="2440" y="1725"/>
                  </a:lnTo>
                  <a:lnTo>
                    <a:pt x="2440" y="1731"/>
                  </a:lnTo>
                  <a:lnTo>
                    <a:pt x="2417" y="1731"/>
                  </a:lnTo>
                  <a:lnTo>
                    <a:pt x="2417" y="1725"/>
                  </a:lnTo>
                  <a:close/>
                  <a:moveTo>
                    <a:pt x="2458" y="1725"/>
                  </a:moveTo>
                  <a:lnTo>
                    <a:pt x="2481" y="1725"/>
                  </a:lnTo>
                  <a:lnTo>
                    <a:pt x="2481" y="1731"/>
                  </a:lnTo>
                  <a:lnTo>
                    <a:pt x="2458" y="1731"/>
                  </a:lnTo>
                  <a:lnTo>
                    <a:pt x="2458" y="1725"/>
                  </a:lnTo>
                  <a:close/>
                  <a:moveTo>
                    <a:pt x="2498" y="1725"/>
                  </a:moveTo>
                  <a:lnTo>
                    <a:pt x="2521" y="1725"/>
                  </a:lnTo>
                  <a:lnTo>
                    <a:pt x="2521" y="1731"/>
                  </a:lnTo>
                  <a:lnTo>
                    <a:pt x="2498" y="1731"/>
                  </a:lnTo>
                  <a:lnTo>
                    <a:pt x="2498" y="1725"/>
                  </a:lnTo>
                  <a:close/>
                  <a:moveTo>
                    <a:pt x="2538" y="1725"/>
                  </a:moveTo>
                  <a:lnTo>
                    <a:pt x="2561" y="1725"/>
                  </a:lnTo>
                  <a:lnTo>
                    <a:pt x="2561" y="1731"/>
                  </a:lnTo>
                  <a:lnTo>
                    <a:pt x="2538" y="1731"/>
                  </a:lnTo>
                  <a:lnTo>
                    <a:pt x="2538" y="1725"/>
                  </a:lnTo>
                  <a:close/>
                  <a:moveTo>
                    <a:pt x="2578" y="1725"/>
                  </a:moveTo>
                  <a:lnTo>
                    <a:pt x="2601" y="1725"/>
                  </a:lnTo>
                  <a:lnTo>
                    <a:pt x="2601" y="1731"/>
                  </a:lnTo>
                  <a:lnTo>
                    <a:pt x="2578" y="1731"/>
                  </a:lnTo>
                  <a:lnTo>
                    <a:pt x="2578" y="1725"/>
                  </a:lnTo>
                  <a:close/>
                  <a:moveTo>
                    <a:pt x="2619" y="1725"/>
                  </a:moveTo>
                  <a:lnTo>
                    <a:pt x="2642" y="1725"/>
                  </a:lnTo>
                  <a:lnTo>
                    <a:pt x="2642" y="1731"/>
                  </a:lnTo>
                  <a:lnTo>
                    <a:pt x="2619" y="1731"/>
                  </a:lnTo>
                  <a:lnTo>
                    <a:pt x="2619" y="1725"/>
                  </a:lnTo>
                  <a:close/>
                  <a:moveTo>
                    <a:pt x="2659" y="1725"/>
                  </a:moveTo>
                  <a:lnTo>
                    <a:pt x="2682" y="1725"/>
                  </a:lnTo>
                  <a:lnTo>
                    <a:pt x="2682" y="1731"/>
                  </a:lnTo>
                  <a:lnTo>
                    <a:pt x="2659" y="1731"/>
                  </a:lnTo>
                  <a:lnTo>
                    <a:pt x="2659" y="1725"/>
                  </a:lnTo>
                  <a:close/>
                  <a:moveTo>
                    <a:pt x="2699" y="1725"/>
                  </a:moveTo>
                  <a:lnTo>
                    <a:pt x="2722" y="1725"/>
                  </a:lnTo>
                  <a:lnTo>
                    <a:pt x="2722" y="1731"/>
                  </a:lnTo>
                  <a:lnTo>
                    <a:pt x="2699" y="1731"/>
                  </a:lnTo>
                  <a:lnTo>
                    <a:pt x="2699" y="1725"/>
                  </a:lnTo>
                  <a:close/>
                  <a:moveTo>
                    <a:pt x="2740" y="1725"/>
                  </a:moveTo>
                  <a:lnTo>
                    <a:pt x="2763" y="1725"/>
                  </a:lnTo>
                  <a:lnTo>
                    <a:pt x="2763" y="1731"/>
                  </a:lnTo>
                  <a:lnTo>
                    <a:pt x="2740" y="1731"/>
                  </a:lnTo>
                  <a:lnTo>
                    <a:pt x="2740" y="1725"/>
                  </a:lnTo>
                  <a:close/>
                  <a:moveTo>
                    <a:pt x="2780" y="1725"/>
                  </a:moveTo>
                  <a:lnTo>
                    <a:pt x="2803" y="1725"/>
                  </a:lnTo>
                  <a:lnTo>
                    <a:pt x="2803" y="1731"/>
                  </a:lnTo>
                  <a:lnTo>
                    <a:pt x="2780" y="1731"/>
                  </a:lnTo>
                  <a:lnTo>
                    <a:pt x="2780" y="1725"/>
                  </a:lnTo>
                  <a:close/>
                  <a:moveTo>
                    <a:pt x="2820" y="1725"/>
                  </a:moveTo>
                  <a:lnTo>
                    <a:pt x="2843" y="1725"/>
                  </a:lnTo>
                  <a:lnTo>
                    <a:pt x="2843" y="1731"/>
                  </a:lnTo>
                  <a:lnTo>
                    <a:pt x="2820" y="1731"/>
                  </a:lnTo>
                  <a:lnTo>
                    <a:pt x="2820" y="1725"/>
                  </a:lnTo>
                  <a:close/>
                  <a:moveTo>
                    <a:pt x="2861" y="1725"/>
                  </a:moveTo>
                  <a:lnTo>
                    <a:pt x="2884" y="1725"/>
                  </a:lnTo>
                  <a:lnTo>
                    <a:pt x="2884" y="1731"/>
                  </a:lnTo>
                  <a:lnTo>
                    <a:pt x="2861" y="1731"/>
                  </a:lnTo>
                  <a:lnTo>
                    <a:pt x="2861" y="1725"/>
                  </a:lnTo>
                  <a:close/>
                  <a:moveTo>
                    <a:pt x="2901" y="1725"/>
                  </a:moveTo>
                  <a:lnTo>
                    <a:pt x="2924" y="1725"/>
                  </a:lnTo>
                  <a:lnTo>
                    <a:pt x="2924" y="1731"/>
                  </a:lnTo>
                  <a:lnTo>
                    <a:pt x="2901" y="1731"/>
                  </a:lnTo>
                  <a:lnTo>
                    <a:pt x="2901" y="1725"/>
                  </a:lnTo>
                  <a:close/>
                  <a:moveTo>
                    <a:pt x="2941" y="1725"/>
                  </a:moveTo>
                  <a:lnTo>
                    <a:pt x="2964" y="1725"/>
                  </a:lnTo>
                  <a:lnTo>
                    <a:pt x="2964" y="1731"/>
                  </a:lnTo>
                  <a:lnTo>
                    <a:pt x="2941" y="1731"/>
                  </a:lnTo>
                  <a:lnTo>
                    <a:pt x="2941" y="1725"/>
                  </a:lnTo>
                  <a:close/>
                  <a:moveTo>
                    <a:pt x="2981" y="1725"/>
                  </a:moveTo>
                  <a:lnTo>
                    <a:pt x="3004" y="1725"/>
                  </a:lnTo>
                  <a:lnTo>
                    <a:pt x="3004" y="1731"/>
                  </a:lnTo>
                  <a:lnTo>
                    <a:pt x="2981" y="1731"/>
                  </a:lnTo>
                  <a:lnTo>
                    <a:pt x="2981" y="1725"/>
                  </a:lnTo>
                  <a:close/>
                  <a:moveTo>
                    <a:pt x="3022" y="1725"/>
                  </a:moveTo>
                  <a:lnTo>
                    <a:pt x="3045" y="1725"/>
                  </a:lnTo>
                  <a:lnTo>
                    <a:pt x="3045" y="1731"/>
                  </a:lnTo>
                  <a:lnTo>
                    <a:pt x="3022" y="1731"/>
                  </a:lnTo>
                  <a:lnTo>
                    <a:pt x="3022" y="1725"/>
                  </a:lnTo>
                  <a:close/>
                  <a:moveTo>
                    <a:pt x="3062" y="1725"/>
                  </a:moveTo>
                  <a:lnTo>
                    <a:pt x="3085" y="1725"/>
                  </a:lnTo>
                  <a:lnTo>
                    <a:pt x="3085" y="1731"/>
                  </a:lnTo>
                  <a:lnTo>
                    <a:pt x="3062" y="1731"/>
                  </a:lnTo>
                  <a:lnTo>
                    <a:pt x="3062" y="1725"/>
                  </a:lnTo>
                  <a:close/>
                  <a:moveTo>
                    <a:pt x="3102" y="1725"/>
                  </a:moveTo>
                  <a:lnTo>
                    <a:pt x="3110" y="1725"/>
                  </a:lnTo>
                  <a:lnTo>
                    <a:pt x="3110" y="1731"/>
                  </a:lnTo>
                  <a:lnTo>
                    <a:pt x="3102" y="1731"/>
                  </a:lnTo>
                  <a:lnTo>
                    <a:pt x="3102" y="1725"/>
                  </a:lnTo>
                  <a:close/>
                  <a:moveTo>
                    <a:pt x="0" y="1437"/>
                  </a:moveTo>
                  <a:lnTo>
                    <a:pt x="23" y="1437"/>
                  </a:lnTo>
                  <a:lnTo>
                    <a:pt x="23" y="1443"/>
                  </a:lnTo>
                  <a:lnTo>
                    <a:pt x="0" y="1443"/>
                  </a:lnTo>
                  <a:lnTo>
                    <a:pt x="0" y="1437"/>
                  </a:lnTo>
                  <a:close/>
                  <a:moveTo>
                    <a:pt x="40" y="1437"/>
                  </a:moveTo>
                  <a:lnTo>
                    <a:pt x="63" y="1437"/>
                  </a:lnTo>
                  <a:lnTo>
                    <a:pt x="63" y="1443"/>
                  </a:lnTo>
                  <a:lnTo>
                    <a:pt x="40" y="1443"/>
                  </a:lnTo>
                  <a:lnTo>
                    <a:pt x="40" y="1437"/>
                  </a:lnTo>
                  <a:close/>
                  <a:moveTo>
                    <a:pt x="80" y="1437"/>
                  </a:moveTo>
                  <a:lnTo>
                    <a:pt x="103" y="1437"/>
                  </a:lnTo>
                  <a:lnTo>
                    <a:pt x="103" y="1443"/>
                  </a:lnTo>
                  <a:lnTo>
                    <a:pt x="80" y="1443"/>
                  </a:lnTo>
                  <a:lnTo>
                    <a:pt x="80" y="1437"/>
                  </a:lnTo>
                  <a:close/>
                  <a:moveTo>
                    <a:pt x="120" y="1437"/>
                  </a:moveTo>
                  <a:lnTo>
                    <a:pt x="143" y="1437"/>
                  </a:lnTo>
                  <a:lnTo>
                    <a:pt x="143" y="1443"/>
                  </a:lnTo>
                  <a:lnTo>
                    <a:pt x="120" y="1443"/>
                  </a:lnTo>
                  <a:lnTo>
                    <a:pt x="120" y="1437"/>
                  </a:lnTo>
                  <a:close/>
                  <a:moveTo>
                    <a:pt x="161" y="1437"/>
                  </a:moveTo>
                  <a:lnTo>
                    <a:pt x="184" y="1437"/>
                  </a:lnTo>
                  <a:lnTo>
                    <a:pt x="184" y="1443"/>
                  </a:lnTo>
                  <a:lnTo>
                    <a:pt x="161" y="1443"/>
                  </a:lnTo>
                  <a:lnTo>
                    <a:pt x="161" y="1437"/>
                  </a:lnTo>
                  <a:close/>
                  <a:moveTo>
                    <a:pt x="201" y="1437"/>
                  </a:moveTo>
                  <a:lnTo>
                    <a:pt x="224" y="1437"/>
                  </a:lnTo>
                  <a:lnTo>
                    <a:pt x="224" y="1443"/>
                  </a:lnTo>
                  <a:lnTo>
                    <a:pt x="201" y="1443"/>
                  </a:lnTo>
                  <a:lnTo>
                    <a:pt x="201" y="1437"/>
                  </a:lnTo>
                  <a:close/>
                  <a:moveTo>
                    <a:pt x="241" y="1437"/>
                  </a:moveTo>
                  <a:lnTo>
                    <a:pt x="264" y="1437"/>
                  </a:lnTo>
                  <a:lnTo>
                    <a:pt x="264" y="1443"/>
                  </a:lnTo>
                  <a:lnTo>
                    <a:pt x="241" y="1443"/>
                  </a:lnTo>
                  <a:lnTo>
                    <a:pt x="241" y="1437"/>
                  </a:lnTo>
                  <a:close/>
                  <a:moveTo>
                    <a:pt x="282" y="1437"/>
                  </a:moveTo>
                  <a:lnTo>
                    <a:pt x="305" y="1437"/>
                  </a:lnTo>
                  <a:lnTo>
                    <a:pt x="305" y="1443"/>
                  </a:lnTo>
                  <a:lnTo>
                    <a:pt x="282" y="1443"/>
                  </a:lnTo>
                  <a:lnTo>
                    <a:pt x="282" y="1437"/>
                  </a:lnTo>
                  <a:close/>
                  <a:moveTo>
                    <a:pt x="322" y="1437"/>
                  </a:moveTo>
                  <a:lnTo>
                    <a:pt x="345" y="1437"/>
                  </a:lnTo>
                  <a:lnTo>
                    <a:pt x="345" y="1443"/>
                  </a:lnTo>
                  <a:lnTo>
                    <a:pt x="322" y="1443"/>
                  </a:lnTo>
                  <a:lnTo>
                    <a:pt x="322" y="1437"/>
                  </a:lnTo>
                  <a:close/>
                  <a:moveTo>
                    <a:pt x="362" y="1437"/>
                  </a:moveTo>
                  <a:lnTo>
                    <a:pt x="385" y="1437"/>
                  </a:lnTo>
                  <a:lnTo>
                    <a:pt x="385" y="1443"/>
                  </a:lnTo>
                  <a:lnTo>
                    <a:pt x="362" y="1443"/>
                  </a:lnTo>
                  <a:lnTo>
                    <a:pt x="362" y="1437"/>
                  </a:lnTo>
                  <a:close/>
                  <a:moveTo>
                    <a:pt x="403" y="1437"/>
                  </a:moveTo>
                  <a:lnTo>
                    <a:pt x="426" y="1437"/>
                  </a:lnTo>
                  <a:lnTo>
                    <a:pt x="426" y="1443"/>
                  </a:lnTo>
                  <a:lnTo>
                    <a:pt x="403" y="1443"/>
                  </a:lnTo>
                  <a:lnTo>
                    <a:pt x="403" y="1437"/>
                  </a:lnTo>
                  <a:close/>
                  <a:moveTo>
                    <a:pt x="443" y="1437"/>
                  </a:moveTo>
                  <a:lnTo>
                    <a:pt x="466" y="1437"/>
                  </a:lnTo>
                  <a:lnTo>
                    <a:pt x="466" y="1443"/>
                  </a:lnTo>
                  <a:lnTo>
                    <a:pt x="443" y="1443"/>
                  </a:lnTo>
                  <a:lnTo>
                    <a:pt x="443" y="1437"/>
                  </a:lnTo>
                  <a:close/>
                  <a:moveTo>
                    <a:pt x="483" y="1437"/>
                  </a:moveTo>
                  <a:lnTo>
                    <a:pt x="506" y="1437"/>
                  </a:lnTo>
                  <a:lnTo>
                    <a:pt x="506" y="1443"/>
                  </a:lnTo>
                  <a:lnTo>
                    <a:pt x="483" y="1443"/>
                  </a:lnTo>
                  <a:lnTo>
                    <a:pt x="483" y="1437"/>
                  </a:lnTo>
                  <a:close/>
                  <a:moveTo>
                    <a:pt x="523" y="1437"/>
                  </a:moveTo>
                  <a:lnTo>
                    <a:pt x="546" y="1437"/>
                  </a:lnTo>
                  <a:lnTo>
                    <a:pt x="546" y="1443"/>
                  </a:lnTo>
                  <a:lnTo>
                    <a:pt x="523" y="1443"/>
                  </a:lnTo>
                  <a:lnTo>
                    <a:pt x="523" y="1437"/>
                  </a:lnTo>
                  <a:close/>
                  <a:moveTo>
                    <a:pt x="564" y="1437"/>
                  </a:moveTo>
                  <a:lnTo>
                    <a:pt x="587" y="1437"/>
                  </a:lnTo>
                  <a:lnTo>
                    <a:pt x="587" y="1443"/>
                  </a:lnTo>
                  <a:lnTo>
                    <a:pt x="564" y="1443"/>
                  </a:lnTo>
                  <a:lnTo>
                    <a:pt x="564" y="1437"/>
                  </a:lnTo>
                  <a:close/>
                  <a:moveTo>
                    <a:pt x="604" y="1437"/>
                  </a:moveTo>
                  <a:lnTo>
                    <a:pt x="627" y="1437"/>
                  </a:lnTo>
                  <a:lnTo>
                    <a:pt x="627" y="1443"/>
                  </a:lnTo>
                  <a:lnTo>
                    <a:pt x="604" y="1443"/>
                  </a:lnTo>
                  <a:lnTo>
                    <a:pt x="604" y="1437"/>
                  </a:lnTo>
                  <a:close/>
                  <a:moveTo>
                    <a:pt x="644" y="1437"/>
                  </a:moveTo>
                  <a:lnTo>
                    <a:pt x="667" y="1437"/>
                  </a:lnTo>
                  <a:lnTo>
                    <a:pt x="667" y="1443"/>
                  </a:lnTo>
                  <a:lnTo>
                    <a:pt x="644" y="1443"/>
                  </a:lnTo>
                  <a:lnTo>
                    <a:pt x="644" y="1437"/>
                  </a:lnTo>
                  <a:close/>
                  <a:moveTo>
                    <a:pt x="685" y="1437"/>
                  </a:moveTo>
                  <a:lnTo>
                    <a:pt x="708" y="1437"/>
                  </a:lnTo>
                  <a:lnTo>
                    <a:pt x="708" y="1443"/>
                  </a:lnTo>
                  <a:lnTo>
                    <a:pt x="685" y="1443"/>
                  </a:lnTo>
                  <a:lnTo>
                    <a:pt x="685" y="1437"/>
                  </a:lnTo>
                  <a:close/>
                  <a:moveTo>
                    <a:pt x="725" y="1437"/>
                  </a:moveTo>
                  <a:lnTo>
                    <a:pt x="748" y="1437"/>
                  </a:lnTo>
                  <a:lnTo>
                    <a:pt x="748" y="1443"/>
                  </a:lnTo>
                  <a:lnTo>
                    <a:pt x="725" y="1443"/>
                  </a:lnTo>
                  <a:lnTo>
                    <a:pt x="725" y="1437"/>
                  </a:lnTo>
                  <a:close/>
                  <a:moveTo>
                    <a:pt x="765" y="1437"/>
                  </a:moveTo>
                  <a:lnTo>
                    <a:pt x="788" y="1437"/>
                  </a:lnTo>
                  <a:lnTo>
                    <a:pt x="788" y="1443"/>
                  </a:lnTo>
                  <a:lnTo>
                    <a:pt x="765" y="1443"/>
                  </a:lnTo>
                  <a:lnTo>
                    <a:pt x="765" y="1437"/>
                  </a:lnTo>
                  <a:close/>
                  <a:moveTo>
                    <a:pt x="805" y="1437"/>
                  </a:moveTo>
                  <a:lnTo>
                    <a:pt x="828" y="1437"/>
                  </a:lnTo>
                  <a:lnTo>
                    <a:pt x="828" y="1443"/>
                  </a:lnTo>
                  <a:lnTo>
                    <a:pt x="805" y="1443"/>
                  </a:lnTo>
                  <a:lnTo>
                    <a:pt x="805" y="1437"/>
                  </a:lnTo>
                  <a:close/>
                  <a:moveTo>
                    <a:pt x="846" y="1437"/>
                  </a:moveTo>
                  <a:lnTo>
                    <a:pt x="869" y="1437"/>
                  </a:lnTo>
                  <a:lnTo>
                    <a:pt x="869" y="1443"/>
                  </a:lnTo>
                  <a:lnTo>
                    <a:pt x="846" y="1443"/>
                  </a:lnTo>
                  <a:lnTo>
                    <a:pt x="846" y="1437"/>
                  </a:lnTo>
                  <a:close/>
                  <a:moveTo>
                    <a:pt x="886" y="1437"/>
                  </a:moveTo>
                  <a:lnTo>
                    <a:pt x="909" y="1437"/>
                  </a:lnTo>
                  <a:lnTo>
                    <a:pt x="909" y="1443"/>
                  </a:lnTo>
                  <a:lnTo>
                    <a:pt x="886" y="1443"/>
                  </a:lnTo>
                  <a:lnTo>
                    <a:pt x="886" y="1437"/>
                  </a:lnTo>
                  <a:close/>
                  <a:moveTo>
                    <a:pt x="926" y="1437"/>
                  </a:moveTo>
                  <a:lnTo>
                    <a:pt x="949" y="1437"/>
                  </a:lnTo>
                  <a:lnTo>
                    <a:pt x="949" y="1443"/>
                  </a:lnTo>
                  <a:lnTo>
                    <a:pt x="926" y="1443"/>
                  </a:lnTo>
                  <a:lnTo>
                    <a:pt x="926" y="1437"/>
                  </a:lnTo>
                  <a:close/>
                  <a:moveTo>
                    <a:pt x="967" y="1437"/>
                  </a:moveTo>
                  <a:lnTo>
                    <a:pt x="990" y="1437"/>
                  </a:lnTo>
                  <a:lnTo>
                    <a:pt x="990" y="1443"/>
                  </a:lnTo>
                  <a:lnTo>
                    <a:pt x="967" y="1443"/>
                  </a:lnTo>
                  <a:lnTo>
                    <a:pt x="967" y="1437"/>
                  </a:lnTo>
                  <a:close/>
                  <a:moveTo>
                    <a:pt x="1007" y="1437"/>
                  </a:moveTo>
                  <a:lnTo>
                    <a:pt x="1030" y="1437"/>
                  </a:lnTo>
                  <a:lnTo>
                    <a:pt x="1030" y="1443"/>
                  </a:lnTo>
                  <a:lnTo>
                    <a:pt x="1007" y="1443"/>
                  </a:lnTo>
                  <a:lnTo>
                    <a:pt x="1007" y="1437"/>
                  </a:lnTo>
                  <a:close/>
                  <a:moveTo>
                    <a:pt x="1047" y="1437"/>
                  </a:moveTo>
                  <a:lnTo>
                    <a:pt x="1070" y="1437"/>
                  </a:lnTo>
                  <a:lnTo>
                    <a:pt x="1070" y="1443"/>
                  </a:lnTo>
                  <a:lnTo>
                    <a:pt x="1047" y="1443"/>
                  </a:lnTo>
                  <a:lnTo>
                    <a:pt x="1047" y="1437"/>
                  </a:lnTo>
                  <a:close/>
                  <a:moveTo>
                    <a:pt x="1088" y="1437"/>
                  </a:moveTo>
                  <a:lnTo>
                    <a:pt x="1111" y="1437"/>
                  </a:lnTo>
                  <a:lnTo>
                    <a:pt x="1111" y="1443"/>
                  </a:lnTo>
                  <a:lnTo>
                    <a:pt x="1088" y="1443"/>
                  </a:lnTo>
                  <a:lnTo>
                    <a:pt x="1088" y="1437"/>
                  </a:lnTo>
                  <a:close/>
                  <a:moveTo>
                    <a:pt x="1128" y="1437"/>
                  </a:moveTo>
                  <a:lnTo>
                    <a:pt x="1151" y="1437"/>
                  </a:lnTo>
                  <a:lnTo>
                    <a:pt x="1151" y="1443"/>
                  </a:lnTo>
                  <a:lnTo>
                    <a:pt x="1128" y="1443"/>
                  </a:lnTo>
                  <a:lnTo>
                    <a:pt x="1128" y="1437"/>
                  </a:lnTo>
                  <a:close/>
                  <a:moveTo>
                    <a:pt x="1168" y="1437"/>
                  </a:moveTo>
                  <a:lnTo>
                    <a:pt x="1191" y="1437"/>
                  </a:lnTo>
                  <a:lnTo>
                    <a:pt x="1191" y="1443"/>
                  </a:lnTo>
                  <a:lnTo>
                    <a:pt x="1168" y="1443"/>
                  </a:lnTo>
                  <a:lnTo>
                    <a:pt x="1168" y="1437"/>
                  </a:lnTo>
                  <a:close/>
                  <a:moveTo>
                    <a:pt x="1208" y="1437"/>
                  </a:moveTo>
                  <a:lnTo>
                    <a:pt x="1231" y="1437"/>
                  </a:lnTo>
                  <a:lnTo>
                    <a:pt x="1231" y="1443"/>
                  </a:lnTo>
                  <a:lnTo>
                    <a:pt x="1208" y="1443"/>
                  </a:lnTo>
                  <a:lnTo>
                    <a:pt x="1208" y="1437"/>
                  </a:lnTo>
                  <a:close/>
                  <a:moveTo>
                    <a:pt x="1249" y="1437"/>
                  </a:moveTo>
                  <a:lnTo>
                    <a:pt x="1272" y="1437"/>
                  </a:lnTo>
                  <a:lnTo>
                    <a:pt x="1272" y="1443"/>
                  </a:lnTo>
                  <a:lnTo>
                    <a:pt x="1249" y="1443"/>
                  </a:lnTo>
                  <a:lnTo>
                    <a:pt x="1249" y="1437"/>
                  </a:lnTo>
                  <a:close/>
                  <a:moveTo>
                    <a:pt x="1289" y="1437"/>
                  </a:moveTo>
                  <a:lnTo>
                    <a:pt x="1312" y="1437"/>
                  </a:lnTo>
                  <a:lnTo>
                    <a:pt x="1312" y="1443"/>
                  </a:lnTo>
                  <a:lnTo>
                    <a:pt x="1289" y="1443"/>
                  </a:lnTo>
                  <a:lnTo>
                    <a:pt x="1289" y="1437"/>
                  </a:lnTo>
                  <a:close/>
                  <a:moveTo>
                    <a:pt x="1329" y="1437"/>
                  </a:moveTo>
                  <a:lnTo>
                    <a:pt x="1352" y="1437"/>
                  </a:lnTo>
                  <a:lnTo>
                    <a:pt x="1352" y="1443"/>
                  </a:lnTo>
                  <a:lnTo>
                    <a:pt x="1329" y="1443"/>
                  </a:lnTo>
                  <a:lnTo>
                    <a:pt x="1329" y="1437"/>
                  </a:lnTo>
                  <a:close/>
                  <a:moveTo>
                    <a:pt x="1370" y="1437"/>
                  </a:moveTo>
                  <a:lnTo>
                    <a:pt x="1393" y="1437"/>
                  </a:lnTo>
                  <a:lnTo>
                    <a:pt x="1393" y="1443"/>
                  </a:lnTo>
                  <a:lnTo>
                    <a:pt x="1370" y="1443"/>
                  </a:lnTo>
                  <a:lnTo>
                    <a:pt x="1370" y="1437"/>
                  </a:lnTo>
                  <a:close/>
                  <a:moveTo>
                    <a:pt x="1410" y="1437"/>
                  </a:moveTo>
                  <a:lnTo>
                    <a:pt x="1433" y="1437"/>
                  </a:lnTo>
                  <a:lnTo>
                    <a:pt x="1433" y="1443"/>
                  </a:lnTo>
                  <a:lnTo>
                    <a:pt x="1410" y="1443"/>
                  </a:lnTo>
                  <a:lnTo>
                    <a:pt x="1410" y="1437"/>
                  </a:lnTo>
                  <a:close/>
                  <a:moveTo>
                    <a:pt x="1450" y="1437"/>
                  </a:moveTo>
                  <a:lnTo>
                    <a:pt x="1473" y="1437"/>
                  </a:lnTo>
                  <a:lnTo>
                    <a:pt x="1473" y="1443"/>
                  </a:lnTo>
                  <a:lnTo>
                    <a:pt x="1450" y="1443"/>
                  </a:lnTo>
                  <a:lnTo>
                    <a:pt x="1450" y="1437"/>
                  </a:lnTo>
                  <a:close/>
                  <a:moveTo>
                    <a:pt x="1490" y="1437"/>
                  </a:moveTo>
                  <a:lnTo>
                    <a:pt x="1514" y="1437"/>
                  </a:lnTo>
                  <a:lnTo>
                    <a:pt x="1514" y="1443"/>
                  </a:lnTo>
                  <a:lnTo>
                    <a:pt x="1490" y="1443"/>
                  </a:lnTo>
                  <a:lnTo>
                    <a:pt x="1490" y="1437"/>
                  </a:lnTo>
                  <a:close/>
                  <a:moveTo>
                    <a:pt x="1531" y="1437"/>
                  </a:moveTo>
                  <a:lnTo>
                    <a:pt x="1554" y="1437"/>
                  </a:lnTo>
                  <a:lnTo>
                    <a:pt x="1554" y="1443"/>
                  </a:lnTo>
                  <a:lnTo>
                    <a:pt x="1531" y="1443"/>
                  </a:lnTo>
                  <a:lnTo>
                    <a:pt x="1531" y="1437"/>
                  </a:lnTo>
                  <a:close/>
                  <a:moveTo>
                    <a:pt x="1571" y="1437"/>
                  </a:moveTo>
                  <a:lnTo>
                    <a:pt x="1594" y="1437"/>
                  </a:lnTo>
                  <a:lnTo>
                    <a:pt x="1594" y="1443"/>
                  </a:lnTo>
                  <a:lnTo>
                    <a:pt x="1571" y="1443"/>
                  </a:lnTo>
                  <a:lnTo>
                    <a:pt x="1571" y="1437"/>
                  </a:lnTo>
                  <a:close/>
                  <a:moveTo>
                    <a:pt x="1611" y="1437"/>
                  </a:moveTo>
                  <a:lnTo>
                    <a:pt x="1634" y="1437"/>
                  </a:lnTo>
                  <a:lnTo>
                    <a:pt x="1634" y="1443"/>
                  </a:lnTo>
                  <a:lnTo>
                    <a:pt x="1611" y="1443"/>
                  </a:lnTo>
                  <a:lnTo>
                    <a:pt x="1611" y="1437"/>
                  </a:lnTo>
                  <a:close/>
                  <a:moveTo>
                    <a:pt x="1652" y="1437"/>
                  </a:moveTo>
                  <a:lnTo>
                    <a:pt x="1675" y="1437"/>
                  </a:lnTo>
                  <a:lnTo>
                    <a:pt x="1675" y="1443"/>
                  </a:lnTo>
                  <a:lnTo>
                    <a:pt x="1652" y="1443"/>
                  </a:lnTo>
                  <a:lnTo>
                    <a:pt x="1652" y="1437"/>
                  </a:lnTo>
                  <a:close/>
                  <a:moveTo>
                    <a:pt x="1692" y="1437"/>
                  </a:moveTo>
                  <a:lnTo>
                    <a:pt x="1715" y="1437"/>
                  </a:lnTo>
                  <a:lnTo>
                    <a:pt x="1715" y="1443"/>
                  </a:lnTo>
                  <a:lnTo>
                    <a:pt x="1692" y="1443"/>
                  </a:lnTo>
                  <a:lnTo>
                    <a:pt x="1692" y="1437"/>
                  </a:lnTo>
                  <a:close/>
                  <a:moveTo>
                    <a:pt x="1732" y="1437"/>
                  </a:moveTo>
                  <a:lnTo>
                    <a:pt x="1755" y="1437"/>
                  </a:lnTo>
                  <a:lnTo>
                    <a:pt x="1755" y="1443"/>
                  </a:lnTo>
                  <a:lnTo>
                    <a:pt x="1732" y="1443"/>
                  </a:lnTo>
                  <a:lnTo>
                    <a:pt x="1732" y="1437"/>
                  </a:lnTo>
                  <a:close/>
                  <a:moveTo>
                    <a:pt x="1773" y="1437"/>
                  </a:moveTo>
                  <a:lnTo>
                    <a:pt x="1796" y="1437"/>
                  </a:lnTo>
                  <a:lnTo>
                    <a:pt x="1796" y="1443"/>
                  </a:lnTo>
                  <a:lnTo>
                    <a:pt x="1773" y="1443"/>
                  </a:lnTo>
                  <a:lnTo>
                    <a:pt x="1773" y="1437"/>
                  </a:lnTo>
                  <a:close/>
                  <a:moveTo>
                    <a:pt x="1813" y="1437"/>
                  </a:moveTo>
                  <a:lnTo>
                    <a:pt x="1836" y="1437"/>
                  </a:lnTo>
                  <a:lnTo>
                    <a:pt x="1836" y="1443"/>
                  </a:lnTo>
                  <a:lnTo>
                    <a:pt x="1813" y="1443"/>
                  </a:lnTo>
                  <a:lnTo>
                    <a:pt x="1813" y="1437"/>
                  </a:lnTo>
                  <a:close/>
                  <a:moveTo>
                    <a:pt x="1853" y="1437"/>
                  </a:moveTo>
                  <a:lnTo>
                    <a:pt x="1876" y="1437"/>
                  </a:lnTo>
                  <a:lnTo>
                    <a:pt x="1876" y="1443"/>
                  </a:lnTo>
                  <a:lnTo>
                    <a:pt x="1853" y="1443"/>
                  </a:lnTo>
                  <a:lnTo>
                    <a:pt x="1853" y="1437"/>
                  </a:lnTo>
                  <a:close/>
                  <a:moveTo>
                    <a:pt x="1893" y="1437"/>
                  </a:moveTo>
                  <a:lnTo>
                    <a:pt x="1916" y="1437"/>
                  </a:lnTo>
                  <a:lnTo>
                    <a:pt x="1916" y="1443"/>
                  </a:lnTo>
                  <a:lnTo>
                    <a:pt x="1893" y="1443"/>
                  </a:lnTo>
                  <a:lnTo>
                    <a:pt x="1893" y="1437"/>
                  </a:lnTo>
                  <a:close/>
                  <a:moveTo>
                    <a:pt x="1934" y="1437"/>
                  </a:moveTo>
                  <a:lnTo>
                    <a:pt x="1957" y="1437"/>
                  </a:lnTo>
                  <a:lnTo>
                    <a:pt x="1957" y="1443"/>
                  </a:lnTo>
                  <a:lnTo>
                    <a:pt x="1934" y="1443"/>
                  </a:lnTo>
                  <a:lnTo>
                    <a:pt x="1934" y="1437"/>
                  </a:lnTo>
                  <a:close/>
                  <a:moveTo>
                    <a:pt x="1974" y="1437"/>
                  </a:moveTo>
                  <a:lnTo>
                    <a:pt x="1997" y="1437"/>
                  </a:lnTo>
                  <a:lnTo>
                    <a:pt x="1997" y="1443"/>
                  </a:lnTo>
                  <a:lnTo>
                    <a:pt x="1974" y="1443"/>
                  </a:lnTo>
                  <a:lnTo>
                    <a:pt x="1974" y="1437"/>
                  </a:lnTo>
                  <a:close/>
                  <a:moveTo>
                    <a:pt x="2014" y="1437"/>
                  </a:moveTo>
                  <a:lnTo>
                    <a:pt x="2037" y="1437"/>
                  </a:lnTo>
                  <a:lnTo>
                    <a:pt x="2037" y="1443"/>
                  </a:lnTo>
                  <a:lnTo>
                    <a:pt x="2014" y="1443"/>
                  </a:lnTo>
                  <a:lnTo>
                    <a:pt x="2014" y="1437"/>
                  </a:lnTo>
                  <a:close/>
                  <a:moveTo>
                    <a:pt x="2055" y="1437"/>
                  </a:moveTo>
                  <a:lnTo>
                    <a:pt x="2078" y="1437"/>
                  </a:lnTo>
                  <a:lnTo>
                    <a:pt x="2078" y="1443"/>
                  </a:lnTo>
                  <a:lnTo>
                    <a:pt x="2055" y="1443"/>
                  </a:lnTo>
                  <a:lnTo>
                    <a:pt x="2055" y="1437"/>
                  </a:lnTo>
                  <a:close/>
                  <a:moveTo>
                    <a:pt x="2095" y="1437"/>
                  </a:moveTo>
                  <a:lnTo>
                    <a:pt x="2118" y="1437"/>
                  </a:lnTo>
                  <a:lnTo>
                    <a:pt x="2118" y="1443"/>
                  </a:lnTo>
                  <a:lnTo>
                    <a:pt x="2095" y="1443"/>
                  </a:lnTo>
                  <a:lnTo>
                    <a:pt x="2095" y="1437"/>
                  </a:lnTo>
                  <a:close/>
                  <a:moveTo>
                    <a:pt x="2135" y="1437"/>
                  </a:moveTo>
                  <a:lnTo>
                    <a:pt x="2158" y="1437"/>
                  </a:lnTo>
                  <a:lnTo>
                    <a:pt x="2158" y="1443"/>
                  </a:lnTo>
                  <a:lnTo>
                    <a:pt x="2135" y="1443"/>
                  </a:lnTo>
                  <a:lnTo>
                    <a:pt x="2135" y="1437"/>
                  </a:lnTo>
                  <a:close/>
                  <a:moveTo>
                    <a:pt x="2176" y="1437"/>
                  </a:moveTo>
                  <a:lnTo>
                    <a:pt x="2199" y="1437"/>
                  </a:lnTo>
                  <a:lnTo>
                    <a:pt x="2199" y="1443"/>
                  </a:lnTo>
                  <a:lnTo>
                    <a:pt x="2176" y="1443"/>
                  </a:lnTo>
                  <a:lnTo>
                    <a:pt x="2176" y="1437"/>
                  </a:lnTo>
                  <a:close/>
                  <a:moveTo>
                    <a:pt x="2216" y="1437"/>
                  </a:moveTo>
                  <a:lnTo>
                    <a:pt x="2239" y="1437"/>
                  </a:lnTo>
                  <a:lnTo>
                    <a:pt x="2239" y="1443"/>
                  </a:lnTo>
                  <a:lnTo>
                    <a:pt x="2216" y="1443"/>
                  </a:lnTo>
                  <a:lnTo>
                    <a:pt x="2216" y="1437"/>
                  </a:lnTo>
                  <a:close/>
                  <a:moveTo>
                    <a:pt x="2256" y="1437"/>
                  </a:moveTo>
                  <a:lnTo>
                    <a:pt x="2279" y="1437"/>
                  </a:lnTo>
                  <a:lnTo>
                    <a:pt x="2279" y="1443"/>
                  </a:lnTo>
                  <a:lnTo>
                    <a:pt x="2256" y="1443"/>
                  </a:lnTo>
                  <a:lnTo>
                    <a:pt x="2256" y="1437"/>
                  </a:lnTo>
                  <a:close/>
                  <a:moveTo>
                    <a:pt x="2296" y="1437"/>
                  </a:moveTo>
                  <a:lnTo>
                    <a:pt x="2319" y="1437"/>
                  </a:lnTo>
                  <a:lnTo>
                    <a:pt x="2319" y="1443"/>
                  </a:lnTo>
                  <a:lnTo>
                    <a:pt x="2296" y="1443"/>
                  </a:lnTo>
                  <a:lnTo>
                    <a:pt x="2296" y="1437"/>
                  </a:lnTo>
                  <a:close/>
                  <a:moveTo>
                    <a:pt x="2337" y="1437"/>
                  </a:moveTo>
                  <a:lnTo>
                    <a:pt x="2360" y="1437"/>
                  </a:lnTo>
                  <a:lnTo>
                    <a:pt x="2360" y="1443"/>
                  </a:lnTo>
                  <a:lnTo>
                    <a:pt x="2337" y="1443"/>
                  </a:lnTo>
                  <a:lnTo>
                    <a:pt x="2337" y="1437"/>
                  </a:lnTo>
                  <a:close/>
                  <a:moveTo>
                    <a:pt x="2377" y="1437"/>
                  </a:moveTo>
                  <a:lnTo>
                    <a:pt x="2400" y="1437"/>
                  </a:lnTo>
                  <a:lnTo>
                    <a:pt x="2400" y="1443"/>
                  </a:lnTo>
                  <a:lnTo>
                    <a:pt x="2377" y="1443"/>
                  </a:lnTo>
                  <a:lnTo>
                    <a:pt x="2377" y="1437"/>
                  </a:lnTo>
                  <a:close/>
                  <a:moveTo>
                    <a:pt x="2417" y="1437"/>
                  </a:moveTo>
                  <a:lnTo>
                    <a:pt x="2440" y="1437"/>
                  </a:lnTo>
                  <a:lnTo>
                    <a:pt x="2440" y="1443"/>
                  </a:lnTo>
                  <a:lnTo>
                    <a:pt x="2417" y="1443"/>
                  </a:lnTo>
                  <a:lnTo>
                    <a:pt x="2417" y="1437"/>
                  </a:lnTo>
                  <a:close/>
                  <a:moveTo>
                    <a:pt x="2458" y="1437"/>
                  </a:moveTo>
                  <a:lnTo>
                    <a:pt x="2481" y="1437"/>
                  </a:lnTo>
                  <a:lnTo>
                    <a:pt x="2481" y="1443"/>
                  </a:lnTo>
                  <a:lnTo>
                    <a:pt x="2458" y="1443"/>
                  </a:lnTo>
                  <a:lnTo>
                    <a:pt x="2458" y="1437"/>
                  </a:lnTo>
                  <a:close/>
                  <a:moveTo>
                    <a:pt x="2498" y="1437"/>
                  </a:moveTo>
                  <a:lnTo>
                    <a:pt x="2521" y="1437"/>
                  </a:lnTo>
                  <a:lnTo>
                    <a:pt x="2521" y="1443"/>
                  </a:lnTo>
                  <a:lnTo>
                    <a:pt x="2498" y="1443"/>
                  </a:lnTo>
                  <a:lnTo>
                    <a:pt x="2498" y="1437"/>
                  </a:lnTo>
                  <a:close/>
                  <a:moveTo>
                    <a:pt x="2538" y="1437"/>
                  </a:moveTo>
                  <a:lnTo>
                    <a:pt x="2561" y="1437"/>
                  </a:lnTo>
                  <a:lnTo>
                    <a:pt x="2561" y="1443"/>
                  </a:lnTo>
                  <a:lnTo>
                    <a:pt x="2538" y="1443"/>
                  </a:lnTo>
                  <a:lnTo>
                    <a:pt x="2538" y="1437"/>
                  </a:lnTo>
                  <a:close/>
                  <a:moveTo>
                    <a:pt x="2578" y="1437"/>
                  </a:moveTo>
                  <a:lnTo>
                    <a:pt x="2601" y="1437"/>
                  </a:lnTo>
                  <a:lnTo>
                    <a:pt x="2601" y="1443"/>
                  </a:lnTo>
                  <a:lnTo>
                    <a:pt x="2578" y="1443"/>
                  </a:lnTo>
                  <a:lnTo>
                    <a:pt x="2578" y="1437"/>
                  </a:lnTo>
                  <a:close/>
                  <a:moveTo>
                    <a:pt x="2619" y="1437"/>
                  </a:moveTo>
                  <a:lnTo>
                    <a:pt x="2642" y="1437"/>
                  </a:lnTo>
                  <a:lnTo>
                    <a:pt x="2642" y="1443"/>
                  </a:lnTo>
                  <a:lnTo>
                    <a:pt x="2619" y="1443"/>
                  </a:lnTo>
                  <a:lnTo>
                    <a:pt x="2619" y="1437"/>
                  </a:lnTo>
                  <a:close/>
                  <a:moveTo>
                    <a:pt x="2659" y="1437"/>
                  </a:moveTo>
                  <a:lnTo>
                    <a:pt x="2682" y="1437"/>
                  </a:lnTo>
                  <a:lnTo>
                    <a:pt x="2682" y="1443"/>
                  </a:lnTo>
                  <a:lnTo>
                    <a:pt x="2659" y="1443"/>
                  </a:lnTo>
                  <a:lnTo>
                    <a:pt x="2659" y="1437"/>
                  </a:lnTo>
                  <a:close/>
                  <a:moveTo>
                    <a:pt x="2699" y="1437"/>
                  </a:moveTo>
                  <a:lnTo>
                    <a:pt x="2722" y="1437"/>
                  </a:lnTo>
                  <a:lnTo>
                    <a:pt x="2722" y="1443"/>
                  </a:lnTo>
                  <a:lnTo>
                    <a:pt x="2699" y="1443"/>
                  </a:lnTo>
                  <a:lnTo>
                    <a:pt x="2699" y="1437"/>
                  </a:lnTo>
                  <a:close/>
                  <a:moveTo>
                    <a:pt x="2740" y="1437"/>
                  </a:moveTo>
                  <a:lnTo>
                    <a:pt x="2763" y="1437"/>
                  </a:lnTo>
                  <a:lnTo>
                    <a:pt x="2763" y="1443"/>
                  </a:lnTo>
                  <a:lnTo>
                    <a:pt x="2740" y="1443"/>
                  </a:lnTo>
                  <a:lnTo>
                    <a:pt x="2740" y="1437"/>
                  </a:lnTo>
                  <a:close/>
                  <a:moveTo>
                    <a:pt x="2780" y="1437"/>
                  </a:moveTo>
                  <a:lnTo>
                    <a:pt x="2803" y="1437"/>
                  </a:lnTo>
                  <a:lnTo>
                    <a:pt x="2803" y="1443"/>
                  </a:lnTo>
                  <a:lnTo>
                    <a:pt x="2780" y="1443"/>
                  </a:lnTo>
                  <a:lnTo>
                    <a:pt x="2780" y="1437"/>
                  </a:lnTo>
                  <a:close/>
                  <a:moveTo>
                    <a:pt x="2820" y="1437"/>
                  </a:moveTo>
                  <a:lnTo>
                    <a:pt x="2843" y="1437"/>
                  </a:lnTo>
                  <a:lnTo>
                    <a:pt x="2843" y="1443"/>
                  </a:lnTo>
                  <a:lnTo>
                    <a:pt x="2820" y="1443"/>
                  </a:lnTo>
                  <a:lnTo>
                    <a:pt x="2820" y="1437"/>
                  </a:lnTo>
                  <a:close/>
                  <a:moveTo>
                    <a:pt x="2861" y="1437"/>
                  </a:moveTo>
                  <a:lnTo>
                    <a:pt x="2884" y="1437"/>
                  </a:lnTo>
                  <a:lnTo>
                    <a:pt x="2884" y="1443"/>
                  </a:lnTo>
                  <a:lnTo>
                    <a:pt x="2861" y="1443"/>
                  </a:lnTo>
                  <a:lnTo>
                    <a:pt x="2861" y="1437"/>
                  </a:lnTo>
                  <a:close/>
                  <a:moveTo>
                    <a:pt x="2901" y="1437"/>
                  </a:moveTo>
                  <a:lnTo>
                    <a:pt x="2924" y="1437"/>
                  </a:lnTo>
                  <a:lnTo>
                    <a:pt x="2924" y="1443"/>
                  </a:lnTo>
                  <a:lnTo>
                    <a:pt x="2901" y="1443"/>
                  </a:lnTo>
                  <a:lnTo>
                    <a:pt x="2901" y="1437"/>
                  </a:lnTo>
                  <a:close/>
                  <a:moveTo>
                    <a:pt x="2941" y="1437"/>
                  </a:moveTo>
                  <a:lnTo>
                    <a:pt x="2964" y="1437"/>
                  </a:lnTo>
                  <a:lnTo>
                    <a:pt x="2964" y="1443"/>
                  </a:lnTo>
                  <a:lnTo>
                    <a:pt x="2941" y="1443"/>
                  </a:lnTo>
                  <a:lnTo>
                    <a:pt x="2941" y="1437"/>
                  </a:lnTo>
                  <a:close/>
                  <a:moveTo>
                    <a:pt x="2981" y="1437"/>
                  </a:moveTo>
                  <a:lnTo>
                    <a:pt x="3004" y="1437"/>
                  </a:lnTo>
                  <a:lnTo>
                    <a:pt x="3004" y="1443"/>
                  </a:lnTo>
                  <a:lnTo>
                    <a:pt x="2981" y="1443"/>
                  </a:lnTo>
                  <a:lnTo>
                    <a:pt x="2981" y="1437"/>
                  </a:lnTo>
                  <a:close/>
                  <a:moveTo>
                    <a:pt x="3022" y="1437"/>
                  </a:moveTo>
                  <a:lnTo>
                    <a:pt x="3045" y="1437"/>
                  </a:lnTo>
                  <a:lnTo>
                    <a:pt x="3045" y="1443"/>
                  </a:lnTo>
                  <a:lnTo>
                    <a:pt x="3022" y="1443"/>
                  </a:lnTo>
                  <a:lnTo>
                    <a:pt x="3022" y="1437"/>
                  </a:lnTo>
                  <a:close/>
                  <a:moveTo>
                    <a:pt x="3062" y="1437"/>
                  </a:moveTo>
                  <a:lnTo>
                    <a:pt x="3085" y="1437"/>
                  </a:lnTo>
                  <a:lnTo>
                    <a:pt x="3085" y="1443"/>
                  </a:lnTo>
                  <a:lnTo>
                    <a:pt x="3062" y="1443"/>
                  </a:lnTo>
                  <a:lnTo>
                    <a:pt x="3062" y="1437"/>
                  </a:lnTo>
                  <a:close/>
                  <a:moveTo>
                    <a:pt x="3102" y="1437"/>
                  </a:moveTo>
                  <a:lnTo>
                    <a:pt x="3110" y="1437"/>
                  </a:lnTo>
                  <a:lnTo>
                    <a:pt x="3110" y="1443"/>
                  </a:lnTo>
                  <a:lnTo>
                    <a:pt x="3102" y="1443"/>
                  </a:lnTo>
                  <a:lnTo>
                    <a:pt x="3102" y="1437"/>
                  </a:lnTo>
                  <a:close/>
                  <a:moveTo>
                    <a:pt x="0" y="1151"/>
                  </a:moveTo>
                  <a:lnTo>
                    <a:pt x="23" y="1151"/>
                  </a:lnTo>
                  <a:lnTo>
                    <a:pt x="23" y="1156"/>
                  </a:lnTo>
                  <a:lnTo>
                    <a:pt x="0" y="1156"/>
                  </a:lnTo>
                  <a:lnTo>
                    <a:pt x="0" y="1151"/>
                  </a:lnTo>
                  <a:close/>
                  <a:moveTo>
                    <a:pt x="40" y="1151"/>
                  </a:moveTo>
                  <a:lnTo>
                    <a:pt x="63" y="1151"/>
                  </a:lnTo>
                  <a:lnTo>
                    <a:pt x="63" y="1156"/>
                  </a:lnTo>
                  <a:lnTo>
                    <a:pt x="40" y="1156"/>
                  </a:lnTo>
                  <a:lnTo>
                    <a:pt x="40" y="1151"/>
                  </a:lnTo>
                  <a:close/>
                  <a:moveTo>
                    <a:pt x="80" y="1151"/>
                  </a:moveTo>
                  <a:lnTo>
                    <a:pt x="103" y="1151"/>
                  </a:lnTo>
                  <a:lnTo>
                    <a:pt x="103" y="1156"/>
                  </a:lnTo>
                  <a:lnTo>
                    <a:pt x="80" y="1156"/>
                  </a:lnTo>
                  <a:lnTo>
                    <a:pt x="80" y="1151"/>
                  </a:lnTo>
                  <a:close/>
                  <a:moveTo>
                    <a:pt x="120" y="1151"/>
                  </a:moveTo>
                  <a:lnTo>
                    <a:pt x="143" y="1151"/>
                  </a:lnTo>
                  <a:lnTo>
                    <a:pt x="143" y="1156"/>
                  </a:lnTo>
                  <a:lnTo>
                    <a:pt x="120" y="1156"/>
                  </a:lnTo>
                  <a:lnTo>
                    <a:pt x="120" y="1151"/>
                  </a:lnTo>
                  <a:close/>
                  <a:moveTo>
                    <a:pt x="161" y="1151"/>
                  </a:moveTo>
                  <a:lnTo>
                    <a:pt x="184" y="1151"/>
                  </a:lnTo>
                  <a:lnTo>
                    <a:pt x="184" y="1156"/>
                  </a:lnTo>
                  <a:lnTo>
                    <a:pt x="161" y="1156"/>
                  </a:lnTo>
                  <a:lnTo>
                    <a:pt x="161" y="1151"/>
                  </a:lnTo>
                  <a:close/>
                  <a:moveTo>
                    <a:pt x="201" y="1151"/>
                  </a:moveTo>
                  <a:lnTo>
                    <a:pt x="224" y="1151"/>
                  </a:lnTo>
                  <a:lnTo>
                    <a:pt x="224" y="1156"/>
                  </a:lnTo>
                  <a:lnTo>
                    <a:pt x="201" y="1156"/>
                  </a:lnTo>
                  <a:lnTo>
                    <a:pt x="201" y="1151"/>
                  </a:lnTo>
                  <a:close/>
                  <a:moveTo>
                    <a:pt x="241" y="1151"/>
                  </a:moveTo>
                  <a:lnTo>
                    <a:pt x="264" y="1151"/>
                  </a:lnTo>
                  <a:lnTo>
                    <a:pt x="264" y="1156"/>
                  </a:lnTo>
                  <a:lnTo>
                    <a:pt x="241" y="1156"/>
                  </a:lnTo>
                  <a:lnTo>
                    <a:pt x="241" y="1151"/>
                  </a:lnTo>
                  <a:close/>
                  <a:moveTo>
                    <a:pt x="282" y="1151"/>
                  </a:moveTo>
                  <a:lnTo>
                    <a:pt x="305" y="1151"/>
                  </a:lnTo>
                  <a:lnTo>
                    <a:pt x="305" y="1156"/>
                  </a:lnTo>
                  <a:lnTo>
                    <a:pt x="282" y="1156"/>
                  </a:lnTo>
                  <a:lnTo>
                    <a:pt x="282" y="1151"/>
                  </a:lnTo>
                  <a:close/>
                  <a:moveTo>
                    <a:pt x="322" y="1151"/>
                  </a:moveTo>
                  <a:lnTo>
                    <a:pt x="345" y="1151"/>
                  </a:lnTo>
                  <a:lnTo>
                    <a:pt x="345" y="1156"/>
                  </a:lnTo>
                  <a:lnTo>
                    <a:pt x="322" y="1156"/>
                  </a:lnTo>
                  <a:lnTo>
                    <a:pt x="322" y="1151"/>
                  </a:lnTo>
                  <a:close/>
                  <a:moveTo>
                    <a:pt x="362" y="1151"/>
                  </a:moveTo>
                  <a:lnTo>
                    <a:pt x="385" y="1151"/>
                  </a:lnTo>
                  <a:lnTo>
                    <a:pt x="385" y="1156"/>
                  </a:lnTo>
                  <a:lnTo>
                    <a:pt x="362" y="1156"/>
                  </a:lnTo>
                  <a:lnTo>
                    <a:pt x="362" y="1151"/>
                  </a:lnTo>
                  <a:close/>
                  <a:moveTo>
                    <a:pt x="403" y="1151"/>
                  </a:moveTo>
                  <a:lnTo>
                    <a:pt x="426" y="1151"/>
                  </a:lnTo>
                  <a:lnTo>
                    <a:pt x="426" y="1156"/>
                  </a:lnTo>
                  <a:lnTo>
                    <a:pt x="403" y="1156"/>
                  </a:lnTo>
                  <a:lnTo>
                    <a:pt x="403" y="1151"/>
                  </a:lnTo>
                  <a:close/>
                  <a:moveTo>
                    <a:pt x="443" y="1151"/>
                  </a:moveTo>
                  <a:lnTo>
                    <a:pt x="466" y="1151"/>
                  </a:lnTo>
                  <a:lnTo>
                    <a:pt x="466" y="1156"/>
                  </a:lnTo>
                  <a:lnTo>
                    <a:pt x="443" y="1156"/>
                  </a:lnTo>
                  <a:lnTo>
                    <a:pt x="443" y="1151"/>
                  </a:lnTo>
                  <a:close/>
                  <a:moveTo>
                    <a:pt x="483" y="1151"/>
                  </a:moveTo>
                  <a:lnTo>
                    <a:pt x="506" y="1151"/>
                  </a:lnTo>
                  <a:lnTo>
                    <a:pt x="506" y="1156"/>
                  </a:lnTo>
                  <a:lnTo>
                    <a:pt x="483" y="1156"/>
                  </a:lnTo>
                  <a:lnTo>
                    <a:pt x="483" y="1151"/>
                  </a:lnTo>
                  <a:close/>
                  <a:moveTo>
                    <a:pt x="523" y="1151"/>
                  </a:moveTo>
                  <a:lnTo>
                    <a:pt x="546" y="1151"/>
                  </a:lnTo>
                  <a:lnTo>
                    <a:pt x="546" y="1156"/>
                  </a:lnTo>
                  <a:lnTo>
                    <a:pt x="523" y="1156"/>
                  </a:lnTo>
                  <a:lnTo>
                    <a:pt x="523" y="1151"/>
                  </a:lnTo>
                  <a:close/>
                  <a:moveTo>
                    <a:pt x="564" y="1151"/>
                  </a:moveTo>
                  <a:lnTo>
                    <a:pt x="587" y="1151"/>
                  </a:lnTo>
                  <a:lnTo>
                    <a:pt x="587" y="1156"/>
                  </a:lnTo>
                  <a:lnTo>
                    <a:pt x="564" y="1156"/>
                  </a:lnTo>
                  <a:lnTo>
                    <a:pt x="564" y="1151"/>
                  </a:lnTo>
                  <a:close/>
                  <a:moveTo>
                    <a:pt x="604" y="1151"/>
                  </a:moveTo>
                  <a:lnTo>
                    <a:pt x="627" y="1151"/>
                  </a:lnTo>
                  <a:lnTo>
                    <a:pt x="627" y="1156"/>
                  </a:lnTo>
                  <a:lnTo>
                    <a:pt x="604" y="1156"/>
                  </a:lnTo>
                  <a:lnTo>
                    <a:pt x="604" y="1151"/>
                  </a:lnTo>
                  <a:close/>
                  <a:moveTo>
                    <a:pt x="644" y="1151"/>
                  </a:moveTo>
                  <a:lnTo>
                    <a:pt x="667" y="1151"/>
                  </a:lnTo>
                  <a:lnTo>
                    <a:pt x="667" y="1156"/>
                  </a:lnTo>
                  <a:lnTo>
                    <a:pt x="644" y="1156"/>
                  </a:lnTo>
                  <a:lnTo>
                    <a:pt x="644" y="1151"/>
                  </a:lnTo>
                  <a:close/>
                  <a:moveTo>
                    <a:pt x="685" y="1151"/>
                  </a:moveTo>
                  <a:lnTo>
                    <a:pt x="708" y="1151"/>
                  </a:lnTo>
                  <a:lnTo>
                    <a:pt x="708" y="1156"/>
                  </a:lnTo>
                  <a:lnTo>
                    <a:pt x="685" y="1156"/>
                  </a:lnTo>
                  <a:lnTo>
                    <a:pt x="685" y="1151"/>
                  </a:lnTo>
                  <a:close/>
                  <a:moveTo>
                    <a:pt x="725" y="1151"/>
                  </a:moveTo>
                  <a:lnTo>
                    <a:pt x="748" y="1151"/>
                  </a:lnTo>
                  <a:lnTo>
                    <a:pt x="748" y="1156"/>
                  </a:lnTo>
                  <a:lnTo>
                    <a:pt x="725" y="1156"/>
                  </a:lnTo>
                  <a:lnTo>
                    <a:pt x="725" y="1151"/>
                  </a:lnTo>
                  <a:close/>
                  <a:moveTo>
                    <a:pt x="765" y="1151"/>
                  </a:moveTo>
                  <a:lnTo>
                    <a:pt x="788" y="1151"/>
                  </a:lnTo>
                  <a:lnTo>
                    <a:pt x="788" y="1156"/>
                  </a:lnTo>
                  <a:lnTo>
                    <a:pt x="765" y="1156"/>
                  </a:lnTo>
                  <a:lnTo>
                    <a:pt x="765" y="1151"/>
                  </a:lnTo>
                  <a:close/>
                  <a:moveTo>
                    <a:pt x="805" y="1151"/>
                  </a:moveTo>
                  <a:lnTo>
                    <a:pt x="828" y="1151"/>
                  </a:lnTo>
                  <a:lnTo>
                    <a:pt x="828" y="1156"/>
                  </a:lnTo>
                  <a:lnTo>
                    <a:pt x="805" y="1156"/>
                  </a:lnTo>
                  <a:lnTo>
                    <a:pt x="805" y="1151"/>
                  </a:lnTo>
                  <a:close/>
                  <a:moveTo>
                    <a:pt x="846" y="1151"/>
                  </a:moveTo>
                  <a:lnTo>
                    <a:pt x="869" y="1151"/>
                  </a:lnTo>
                  <a:lnTo>
                    <a:pt x="869" y="1156"/>
                  </a:lnTo>
                  <a:lnTo>
                    <a:pt x="846" y="1156"/>
                  </a:lnTo>
                  <a:lnTo>
                    <a:pt x="846" y="1151"/>
                  </a:lnTo>
                  <a:close/>
                  <a:moveTo>
                    <a:pt x="886" y="1151"/>
                  </a:moveTo>
                  <a:lnTo>
                    <a:pt x="909" y="1151"/>
                  </a:lnTo>
                  <a:lnTo>
                    <a:pt x="909" y="1156"/>
                  </a:lnTo>
                  <a:lnTo>
                    <a:pt x="886" y="1156"/>
                  </a:lnTo>
                  <a:lnTo>
                    <a:pt x="886" y="1151"/>
                  </a:lnTo>
                  <a:close/>
                  <a:moveTo>
                    <a:pt x="926" y="1151"/>
                  </a:moveTo>
                  <a:lnTo>
                    <a:pt x="949" y="1151"/>
                  </a:lnTo>
                  <a:lnTo>
                    <a:pt x="949" y="1156"/>
                  </a:lnTo>
                  <a:lnTo>
                    <a:pt x="926" y="1156"/>
                  </a:lnTo>
                  <a:lnTo>
                    <a:pt x="926" y="1151"/>
                  </a:lnTo>
                  <a:close/>
                  <a:moveTo>
                    <a:pt x="967" y="1151"/>
                  </a:moveTo>
                  <a:lnTo>
                    <a:pt x="990" y="1151"/>
                  </a:lnTo>
                  <a:lnTo>
                    <a:pt x="990" y="1156"/>
                  </a:lnTo>
                  <a:lnTo>
                    <a:pt x="967" y="1156"/>
                  </a:lnTo>
                  <a:lnTo>
                    <a:pt x="967" y="1151"/>
                  </a:lnTo>
                  <a:close/>
                  <a:moveTo>
                    <a:pt x="1007" y="1151"/>
                  </a:moveTo>
                  <a:lnTo>
                    <a:pt x="1030" y="1151"/>
                  </a:lnTo>
                  <a:lnTo>
                    <a:pt x="1030" y="1156"/>
                  </a:lnTo>
                  <a:lnTo>
                    <a:pt x="1007" y="1156"/>
                  </a:lnTo>
                  <a:lnTo>
                    <a:pt x="1007" y="1151"/>
                  </a:lnTo>
                  <a:close/>
                  <a:moveTo>
                    <a:pt x="1047" y="1151"/>
                  </a:moveTo>
                  <a:lnTo>
                    <a:pt x="1070" y="1151"/>
                  </a:lnTo>
                  <a:lnTo>
                    <a:pt x="1070" y="1156"/>
                  </a:lnTo>
                  <a:lnTo>
                    <a:pt x="1047" y="1156"/>
                  </a:lnTo>
                  <a:lnTo>
                    <a:pt x="1047" y="1151"/>
                  </a:lnTo>
                  <a:close/>
                  <a:moveTo>
                    <a:pt x="1088" y="1151"/>
                  </a:moveTo>
                  <a:lnTo>
                    <a:pt x="1111" y="1151"/>
                  </a:lnTo>
                  <a:lnTo>
                    <a:pt x="1111" y="1156"/>
                  </a:lnTo>
                  <a:lnTo>
                    <a:pt x="1088" y="1156"/>
                  </a:lnTo>
                  <a:lnTo>
                    <a:pt x="1088" y="1151"/>
                  </a:lnTo>
                  <a:close/>
                  <a:moveTo>
                    <a:pt x="1128" y="1151"/>
                  </a:moveTo>
                  <a:lnTo>
                    <a:pt x="1151" y="1151"/>
                  </a:lnTo>
                  <a:lnTo>
                    <a:pt x="1151" y="1156"/>
                  </a:lnTo>
                  <a:lnTo>
                    <a:pt x="1128" y="1156"/>
                  </a:lnTo>
                  <a:lnTo>
                    <a:pt x="1128" y="1151"/>
                  </a:lnTo>
                  <a:close/>
                  <a:moveTo>
                    <a:pt x="1168" y="1151"/>
                  </a:moveTo>
                  <a:lnTo>
                    <a:pt x="1191" y="1151"/>
                  </a:lnTo>
                  <a:lnTo>
                    <a:pt x="1191" y="1156"/>
                  </a:lnTo>
                  <a:lnTo>
                    <a:pt x="1168" y="1156"/>
                  </a:lnTo>
                  <a:lnTo>
                    <a:pt x="1168" y="1151"/>
                  </a:lnTo>
                  <a:close/>
                  <a:moveTo>
                    <a:pt x="1208" y="1151"/>
                  </a:moveTo>
                  <a:lnTo>
                    <a:pt x="1231" y="1151"/>
                  </a:lnTo>
                  <a:lnTo>
                    <a:pt x="1231" y="1156"/>
                  </a:lnTo>
                  <a:lnTo>
                    <a:pt x="1208" y="1156"/>
                  </a:lnTo>
                  <a:lnTo>
                    <a:pt x="1208" y="1151"/>
                  </a:lnTo>
                  <a:close/>
                  <a:moveTo>
                    <a:pt x="1249" y="1151"/>
                  </a:moveTo>
                  <a:lnTo>
                    <a:pt x="1272" y="1151"/>
                  </a:lnTo>
                  <a:lnTo>
                    <a:pt x="1272" y="1156"/>
                  </a:lnTo>
                  <a:lnTo>
                    <a:pt x="1249" y="1156"/>
                  </a:lnTo>
                  <a:lnTo>
                    <a:pt x="1249" y="1151"/>
                  </a:lnTo>
                  <a:close/>
                  <a:moveTo>
                    <a:pt x="1289" y="1151"/>
                  </a:moveTo>
                  <a:lnTo>
                    <a:pt x="1312" y="1151"/>
                  </a:lnTo>
                  <a:lnTo>
                    <a:pt x="1312" y="1156"/>
                  </a:lnTo>
                  <a:lnTo>
                    <a:pt x="1289" y="1156"/>
                  </a:lnTo>
                  <a:lnTo>
                    <a:pt x="1289" y="1151"/>
                  </a:lnTo>
                  <a:close/>
                  <a:moveTo>
                    <a:pt x="1329" y="1151"/>
                  </a:moveTo>
                  <a:lnTo>
                    <a:pt x="1352" y="1151"/>
                  </a:lnTo>
                  <a:lnTo>
                    <a:pt x="1352" y="1156"/>
                  </a:lnTo>
                  <a:lnTo>
                    <a:pt x="1329" y="1156"/>
                  </a:lnTo>
                  <a:lnTo>
                    <a:pt x="1329" y="1151"/>
                  </a:lnTo>
                  <a:close/>
                  <a:moveTo>
                    <a:pt x="1370" y="1151"/>
                  </a:moveTo>
                  <a:lnTo>
                    <a:pt x="1393" y="1151"/>
                  </a:lnTo>
                  <a:lnTo>
                    <a:pt x="1393" y="1156"/>
                  </a:lnTo>
                  <a:lnTo>
                    <a:pt x="1370" y="1156"/>
                  </a:lnTo>
                  <a:lnTo>
                    <a:pt x="1370" y="1151"/>
                  </a:lnTo>
                  <a:close/>
                  <a:moveTo>
                    <a:pt x="1410" y="1151"/>
                  </a:moveTo>
                  <a:lnTo>
                    <a:pt x="1433" y="1151"/>
                  </a:lnTo>
                  <a:lnTo>
                    <a:pt x="1433" y="1156"/>
                  </a:lnTo>
                  <a:lnTo>
                    <a:pt x="1410" y="1156"/>
                  </a:lnTo>
                  <a:lnTo>
                    <a:pt x="1410" y="1151"/>
                  </a:lnTo>
                  <a:close/>
                  <a:moveTo>
                    <a:pt x="1450" y="1151"/>
                  </a:moveTo>
                  <a:lnTo>
                    <a:pt x="1473" y="1151"/>
                  </a:lnTo>
                  <a:lnTo>
                    <a:pt x="1473" y="1156"/>
                  </a:lnTo>
                  <a:lnTo>
                    <a:pt x="1450" y="1156"/>
                  </a:lnTo>
                  <a:lnTo>
                    <a:pt x="1450" y="1151"/>
                  </a:lnTo>
                  <a:close/>
                  <a:moveTo>
                    <a:pt x="1490" y="1151"/>
                  </a:moveTo>
                  <a:lnTo>
                    <a:pt x="1514" y="1151"/>
                  </a:lnTo>
                  <a:lnTo>
                    <a:pt x="1514" y="1156"/>
                  </a:lnTo>
                  <a:lnTo>
                    <a:pt x="1490" y="1156"/>
                  </a:lnTo>
                  <a:lnTo>
                    <a:pt x="1490" y="1151"/>
                  </a:lnTo>
                  <a:close/>
                  <a:moveTo>
                    <a:pt x="1531" y="1151"/>
                  </a:moveTo>
                  <a:lnTo>
                    <a:pt x="1554" y="1151"/>
                  </a:lnTo>
                  <a:lnTo>
                    <a:pt x="1554" y="1156"/>
                  </a:lnTo>
                  <a:lnTo>
                    <a:pt x="1531" y="1156"/>
                  </a:lnTo>
                  <a:lnTo>
                    <a:pt x="1531" y="1151"/>
                  </a:lnTo>
                  <a:close/>
                  <a:moveTo>
                    <a:pt x="1571" y="1151"/>
                  </a:moveTo>
                  <a:lnTo>
                    <a:pt x="1594" y="1151"/>
                  </a:lnTo>
                  <a:lnTo>
                    <a:pt x="1594" y="1156"/>
                  </a:lnTo>
                  <a:lnTo>
                    <a:pt x="1571" y="1156"/>
                  </a:lnTo>
                  <a:lnTo>
                    <a:pt x="1571" y="1151"/>
                  </a:lnTo>
                  <a:close/>
                  <a:moveTo>
                    <a:pt x="1611" y="1151"/>
                  </a:moveTo>
                  <a:lnTo>
                    <a:pt x="1634" y="1151"/>
                  </a:lnTo>
                  <a:lnTo>
                    <a:pt x="1634" y="1156"/>
                  </a:lnTo>
                  <a:lnTo>
                    <a:pt x="1611" y="1156"/>
                  </a:lnTo>
                  <a:lnTo>
                    <a:pt x="1611" y="1151"/>
                  </a:lnTo>
                  <a:close/>
                  <a:moveTo>
                    <a:pt x="1652" y="1151"/>
                  </a:moveTo>
                  <a:lnTo>
                    <a:pt x="1675" y="1151"/>
                  </a:lnTo>
                  <a:lnTo>
                    <a:pt x="1675" y="1156"/>
                  </a:lnTo>
                  <a:lnTo>
                    <a:pt x="1652" y="1156"/>
                  </a:lnTo>
                  <a:lnTo>
                    <a:pt x="1652" y="1151"/>
                  </a:lnTo>
                  <a:close/>
                  <a:moveTo>
                    <a:pt x="1692" y="1151"/>
                  </a:moveTo>
                  <a:lnTo>
                    <a:pt x="1715" y="1151"/>
                  </a:lnTo>
                  <a:lnTo>
                    <a:pt x="1715" y="1156"/>
                  </a:lnTo>
                  <a:lnTo>
                    <a:pt x="1692" y="1156"/>
                  </a:lnTo>
                  <a:lnTo>
                    <a:pt x="1692" y="1151"/>
                  </a:lnTo>
                  <a:close/>
                  <a:moveTo>
                    <a:pt x="1732" y="1151"/>
                  </a:moveTo>
                  <a:lnTo>
                    <a:pt x="1755" y="1151"/>
                  </a:lnTo>
                  <a:lnTo>
                    <a:pt x="1755" y="1156"/>
                  </a:lnTo>
                  <a:lnTo>
                    <a:pt x="1732" y="1156"/>
                  </a:lnTo>
                  <a:lnTo>
                    <a:pt x="1732" y="1151"/>
                  </a:lnTo>
                  <a:close/>
                  <a:moveTo>
                    <a:pt x="1773" y="1151"/>
                  </a:moveTo>
                  <a:lnTo>
                    <a:pt x="1796" y="1151"/>
                  </a:lnTo>
                  <a:lnTo>
                    <a:pt x="1796" y="1156"/>
                  </a:lnTo>
                  <a:lnTo>
                    <a:pt x="1773" y="1156"/>
                  </a:lnTo>
                  <a:lnTo>
                    <a:pt x="1773" y="1151"/>
                  </a:lnTo>
                  <a:close/>
                  <a:moveTo>
                    <a:pt x="1813" y="1151"/>
                  </a:moveTo>
                  <a:lnTo>
                    <a:pt x="1836" y="1151"/>
                  </a:lnTo>
                  <a:lnTo>
                    <a:pt x="1836" y="1156"/>
                  </a:lnTo>
                  <a:lnTo>
                    <a:pt x="1813" y="1156"/>
                  </a:lnTo>
                  <a:lnTo>
                    <a:pt x="1813" y="1151"/>
                  </a:lnTo>
                  <a:close/>
                  <a:moveTo>
                    <a:pt x="1853" y="1151"/>
                  </a:moveTo>
                  <a:lnTo>
                    <a:pt x="1876" y="1151"/>
                  </a:lnTo>
                  <a:lnTo>
                    <a:pt x="1876" y="1156"/>
                  </a:lnTo>
                  <a:lnTo>
                    <a:pt x="1853" y="1156"/>
                  </a:lnTo>
                  <a:lnTo>
                    <a:pt x="1853" y="1151"/>
                  </a:lnTo>
                  <a:close/>
                  <a:moveTo>
                    <a:pt x="1893" y="1151"/>
                  </a:moveTo>
                  <a:lnTo>
                    <a:pt x="1916" y="1151"/>
                  </a:lnTo>
                  <a:lnTo>
                    <a:pt x="1916" y="1156"/>
                  </a:lnTo>
                  <a:lnTo>
                    <a:pt x="1893" y="1156"/>
                  </a:lnTo>
                  <a:lnTo>
                    <a:pt x="1893" y="1151"/>
                  </a:lnTo>
                  <a:close/>
                  <a:moveTo>
                    <a:pt x="1934" y="1151"/>
                  </a:moveTo>
                  <a:lnTo>
                    <a:pt x="1957" y="1151"/>
                  </a:lnTo>
                  <a:lnTo>
                    <a:pt x="1957" y="1156"/>
                  </a:lnTo>
                  <a:lnTo>
                    <a:pt x="1934" y="1156"/>
                  </a:lnTo>
                  <a:lnTo>
                    <a:pt x="1934" y="1151"/>
                  </a:lnTo>
                  <a:close/>
                  <a:moveTo>
                    <a:pt x="1974" y="1151"/>
                  </a:moveTo>
                  <a:lnTo>
                    <a:pt x="1997" y="1151"/>
                  </a:lnTo>
                  <a:lnTo>
                    <a:pt x="1997" y="1156"/>
                  </a:lnTo>
                  <a:lnTo>
                    <a:pt x="1974" y="1156"/>
                  </a:lnTo>
                  <a:lnTo>
                    <a:pt x="1974" y="1151"/>
                  </a:lnTo>
                  <a:close/>
                  <a:moveTo>
                    <a:pt x="2014" y="1151"/>
                  </a:moveTo>
                  <a:lnTo>
                    <a:pt x="2037" y="1151"/>
                  </a:lnTo>
                  <a:lnTo>
                    <a:pt x="2037" y="1156"/>
                  </a:lnTo>
                  <a:lnTo>
                    <a:pt x="2014" y="1156"/>
                  </a:lnTo>
                  <a:lnTo>
                    <a:pt x="2014" y="1151"/>
                  </a:lnTo>
                  <a:close/>
                  <a:moveTo>
                    <a:pt x="2055" y="1151"/>
                  </a:moveTo>
                  <a:lnTo>
                    <a:pt x="2078" y="1151"/>
                  </a:lnTo>
                  <a:lnTo>
                    <a:pt x="2078" y="1156"/>
                  </a:lnTo>
                  <a:lnTo>
                    <a:pt x="2055" y="1156"/>
                  </a:lnTo>
                  <a:lnTo>
                    <a:pt x="2055" y="1151"/>
                  </a:lnTo>
                  <a:close/>
                  <a:moveTo>
                    <a:pt x="2095" y="1151"/>
                  </a:moveTo>
                  <a:lnTo>
                    <a:pt x="2118" y="1151"/>
                  </a:lnTo>
                  <a:lnTo>
                    <a:pt x="2118" y="1156"/>
                  </a:lnTo>
                  <a:lnTo>
                    <a:pt x="2095" y="1156"/>
                  </a:lnTo>
                  <a:lnTo>
                    <a:pt x="2095" y="1151"/>
                  </a:lnTo>
                  <a:close/>
                  <a:moveTo>
                    <a:pt x="2135" y="1151"/>
                  </a:moveTo>
                  <a:lnTo>
                    <a:pt x="2158" y="1151"/>
                  </a:lnTo>
                  <a:lnTo>
                    <a:pt x="2158" y="1156"/>
                  </a:lnTo>
                  <a:lnTo>
                    <a:pt x="2135" y="1156"/>
                  </a:lnTo>
                  <a:lnTo>
                    <a:pt x="2135" y="1151"/>
                  </a:lnTo>
                  <a:close/>
                  <a:moveTo>
                    <a:pt x="2176" y="1151"/>
                  </a:moveTo>
                  <a:lnTo>
                    <a:pt x="2199" y="1151"/>
                  </a:lnTo>
                  <a:lnTo>
                    <a:pt x="2199" y="1156"/>
                  </a:lnTo>
                  <a:lnTo>
                    <a:pt x="2176" y="1156"/>
                  </a:lnTo>
                  <a:lnTo>
                    <a:pt x="2176" y="1151"/>
                  </a:lnTo>
                  <a:close/>
                  <a:moveTo>
                    <a:pt x="2216" y="1151"/>
                  </a:moveTo>
                  <a:lnTo>
                    <a:pt x="2239" y="1151"/>
                  </a:lnTo>
                  <a:lnTo>
                    <a:pt x="2239" y="1156"/>
                  </a:lnTo>
                  <a:lnTo>
                    <a:pt x="2216" y="1156"/>
                  </a:lnTo>
                  <a:lnTo>
                    <a:pt x="2216" y="1151"/>
                  </a:lnTo>
                  <a:close/>
                  <a:moveTo>
                    <a:pt x="2256" y="1151"/>
                  </a:moveTo>
                  <a:lnTo>
                    <a:pt x="2279" y="1151"/>
                  </a:lnTo>
                  <a:lnTo>
                    <a:pt x="2279" y="1156"/>
                  </a:lnTo>
                  <a:lnTo>
                    <a:pt x="2256" y="1156"/>
                  </a:lnTo>
                  <a:lnTo>
                    <a:pt x="2256" y="1151"/>
                  </a:lnTo>
                  <a:close/>
                  <a:moveTo>
                    <a:pt x="2296" y="1151"/>
                  </a:moveTo>
                  <a:lnTo>
                    <a:pt x="2319" y="1151"/>
                  </a:lnTo>
                  <a:lnTo>
                    <a:pt x="2319" y="1156"/>
                  </a:lnTo>
                  <a:lnTo>
                    <a:pt x="2296" y="1156"/>
                  </a:lnTo>
                  <a:lnTo>
                    <a:pt x="2296" y="1151"/>
                  </a:lnTo>
                  <a:close/>
                  <a:moveTo>
                    <a:pt x="2337" y="1151"/>
                  </a:moveTo>
                  <a:lnTo>
                    <a:pt x="2360" y="1151"/>
                  </a:lnTo>
                  <a:lnTo>
                    <a:pt x="2360" y="1156"/>
                  </a:lnTo>
                  <a:lnTo>
                    <a:pt x="2337" y="1156"/>
                  </a:lnTo>
                  <a:lnTo>
                    <a:pt x="2337" y="1151"/>
                  </a:lnTo>
                  <a:close/>
                  <a:moveTo>
                    <a:pt x="2377" y="1151"/>
                  </a:moveTo>
                  <a:lnTo>
                    <a:pt x="2400" y="1151"/>
                  </a:lnTo>
                  <a:lnTo>
                    <a:pt x="2400" y="1156"/>
                  </a:lnTo>
                  <a:lnTo>
                    <a:pt x="2377" y="1156"/>
                  </a:lnTo>
                  <a:lnTo>
                    <a:pt x="2377" y="1151"/>
                  </a:lnTo>
                  <a:close/>
                  <a:moveTo>
                    <a:pt x="2417" y="1151"/>
                  </a:moveTo>
                  <a:lnTo>
                    <a:pt x="2440" y="1151"/>
                  </a:lnTo>
                  <a:lnTo>
                    <a:pt x="2440" y="1156"/>
                  </a:lnTo>
                  <a:lnTo>
                    <a:pt x="2417" y="1156"/>
                  </a:lnTo>
                  <a:lnTo>
                    <a:pt x="2417" y="1151"/>
                  </a:lnTo>
                  <a:close/>
                  <a:moveTo>
                    <a:pt x="2458" y="1151"/>
                  </a:moveTo>
                  <a:lnTo>
                    <a:pt x="2481" y="1151"/>
                  </a:lnTo>
                  <a:lnTo>
                    <a:pt x="2481" y="1156"/>
                  </a:lnTo>
                  <a:lnTo>
                    <a:pt x="2458" y="1156"/>
                  </a:lnTo>
                  <a:lnTo>
                    <a:pt x="2458" y="1151"/>
                  </a:lnTo>
                  <a:close/>
                  <a:moveTo>
                    <a:pt x="2498" y="1151"/>
                  </a:moveTo>
                  <a:lnTo>
                    <a:pt x="2521" y="1151"/>
                  </a:lnTo>
                  <a:lnTo>
                    <a:pt x="2521" y="1156"/>
                  </a:lnTo>
                  <a:lnTo>
                    <a:pt x="2498" y="1156"/>
                  </a:lnTo>
                  <a:lnTo>
                    <a:pt x="2498" y="1151"/>
                  </a:lnTo>
                  <a:close/>
                  <a:moveTo>
                    <a:pt x="2538" y="1151"/>
                  </a:moveTo>
                  <a:lnTo>
                    <a:pt x="2561" y="1151"/>
                  </a:lnTo>
                  <a:lnTo>
                    <a:pt x="2561" y="1156"/>
                  </a:lnTo>
                  <a:lnTo>
                    <a:pt x="2538" y="1156"/>
                  </a:lnTo>
                  <a:lnTo>
                    <a:pt x="2538" y="1151"/>
                  </a:lnTo>
                  <a:close/>
                  <a:moveTo>
                    <a:pt x="2578" y="1151"/>
                  </a:moveTo>
                  <a:lnTo>
                    <a:pt x="2601" y="1151"/>
                  </a:lnTo>
                  <a:lnTo>
                    <a:pt x="2601" y="1156"/>
                  </a:lnTo>
                  <a:lnTo>
                    <a:pt x="2578" y="1156"/>
                  </a:lnTo>
                  <a:lnTo>
                    <a:pt x="2578" y="1151"/>
                  </a:lnTo>
                  <a:close/>
                  <a:moveTo>
                    <a:pt x="2619" y="1151"/>
                  </a:moveTo>
                  <a:lnTo>
                    <a:pt x="2642" y="1151"/>
                  </a:lnTo>
                  <a:lnTo>
                    <a:pt x="2642" y="1156"/>
                  </a:lnTo>
                  <a:lnTo>
                    <a:pt x="2619" y="1156"/>
                  </a:lnTo>
                  <a:lnTo>
                    <a:pt x="2619" y="1151"/>
                  </a:lnTo>
                  <a:close/>
                  <a:moveTo>
                    <a:pt x="2659" y="1151"/>
                  </a:moveTo>
                  <a:lnTo>
                    <a:pt x="2682" y="1151"/>
                  </a:lnTo>
                  <a:lnTo>
                    <a:pt x="2682" y="1156"/>
                  </a:lnTo>
                  <a:lnTo>
                    <a:pt x="2659" y="1156"/>
                  </a:lnTo>
                  <a:lnTo>
                    <a:pt x="2659" y="1151"/>
                  </a:lnTo>
                  <a:close/>
                  <a:moveTo>
                    <a:pt x="2699" y="1151"/>
                  </a:moveTo>
                  <a:lnTo>
                    <a:pt x="2722" y="1151"/>
                  </a:lnTo>
                  <a:lnTo>
                    <a:pt x="2722" y="1156"/>
                  </a:lnTo>
                  <a:lnTo>
                    <a:pt x="2699" y="1156"/>
                  </a:lnTo>
                  <a:lnTo>
                    <a:pt x="2699" y="1151"/>
                  </a:lnTo>
                  <a:close/>
                  <a:moveTo>
                    <a:pt x="2740" y="1151"/>
                  </a:moveTo>
                  <a:lnTo>
                    <a:pt x="2763" y="1151"/>
                  </a:lnTo>
                  <a:lnTo>
                    <a:pt x="2763" y="1156"/>
                  </a:lnTo>
                  <a:lnTo>
                    <a:pt x="2740" y="1156"/>
                  </a:lnTo>
                  <a:lnTo>
                    <a:pt x="2740" y="1151"/>
                  </a:lnTo>
                  <a:close/>
                  <a:moveTo>
                    <a:pt x="2780" y="1151"/>
                  </a:moveTo>
                  <a:lnTo>
                    <a:pt x="2803" y="1151"/>
                  </a:lnTo>
                  <a:lnTo>
                    <a:pt x="2803" y="1156"/>
                  </a:lnTo>
                  <a:lnTo>
                    <a:pt x="2780" y="1156"/>
                  </a:lnTo>
                  <a:lnTo>
                    <a:pt x="2780" y="1151"/>
                  </a:lnTo>
                  <a:close/>
                  <a:moveTo>
                    <a:pt x="2820" y="1151"/>
                  </a:moveTo>
                  <a:lnTo>
                    <a:pt x="2843" y="1151"/>
                  </a:lnTo>
                  <a:lnTo>
                    <a:pt x="2843" y="1156"/>
                  </a:lnTo>
                  <a:lnTo>
                    <a:pt x="2820" y="1156"/>
                  </a:lnTo>
                  <a:lnTo>
                    <a:pt x="2820" y="1151"/>
                  </a:lnTo>
                  <a:close/>
                  <a:moveTo>
                    <a:pt x="2861" y="1151"/>
                  </a:moveTo>
                  <a:lnTo>
                    <a:pt x="2884" y="1151"/>
                  </a:lnTo>
                  <a:lnTo>
                    <a:pt x="2884" y="1156"/>
                  </a:lnTo>
                  <a:lnTo>
                    <a:pt x="2861" y="1156"/>
                  </a:lnTo>
                  <a:lnTo>
                    <a:pt x="2861" y="1151"/>
                  </a:lnTo>
                  <a:close/>
                  <a:moveTo>
                    <a:pt x="2901" y="1151"/>
                  </a:moveTo>
                  <a:lnTo>
                    <a:pt x="2924" y="1151"/>
                  </a:lnTo>
                  <a:lnTo>
                    <a:pt x="2924" y="1156"/>
                  </a:lnTo>
                  <a:lnTo>
                    <a:pt x="2901" y="1156"/>
                  </a:lnTo>
                  <a:lnTo>
                    <a:pt x="2901" y="1151"/>
                  </a:lnTo>
                  <a:close/>
                  <a:moveTo>
                    <a:pt x="2941" y="1151"/>
                  </a:moveTo>
                  <a:lnTo>
                    <a:pt x="2964" y="1151"/>
                  </a:lnTo>
                  <a:lnTo>
                    <a:pt x="2964" y="1156"/>
                  </a:lnTo>
                  <a:lnTo>
                    <a:pt x="2941" y="1156"/>
                  </a:lnTo>
                  <a:lnTo>
                    <a:pt x="2941" y="1151"/>
                  </a:lnTo>
                  <a:close/>
                  <a:moveTo>
                    <a:pt x="2981" y="1151"/>
                  </a:moveTo>
                  <a:lnTo>
                    <a:pt x="3004" y="1151"/>
                  </a:lnTo>
                  <a:lnTo>
                    <a:pt x="3004" y="1156"/>
                  </a:lnTo>
                  <a:lnTo>
                    <a:pt x="2981" y="1156"/>
                  </a:lnTo>
                  <a:lnTo>
                    <a:pt x="2981" y="1151"/>
                  </a:lnTo>
                  <a:close/>
                  <a:moveTo>
                    <a:pt x="3022" y="1151"/>
                  </a:moveTo>
                  <a:lnTo>
                    <a:pt x="3045" y="1151"/>
                  </a:lnTo>
                  <a:lnTo>
                    <a:pt x="3045" y="1156"/>
                  </a:lnTo>
                  <a:lnTo>
                    <a:pt x="3022" y="1156"/>
                  </a:lnTo>
                  <a:lnTo>
                    <a:pt x="3022" y="1151"/>
                  </a:lnTo>
                  <a:close/>
                  <a:moveTo>
                    <a:pt x="3062" y="1151"/>
                  </a:moveTo>
                  <a:lnTo>
                    <a:pt x="3085" y="1151"/>
                  </a:lnTo>
                  <a:lnTo>
                    <a:pt x="3085" y="1156"/>
                  </a:lnTo>
                  <a:lnTo>
                    <a:pt x="3062" y="1156"/>
                  </a:lnTo>
                  <a:lnTo>
                    <a:pt x="3062" y="1151"/>
                  </a:lnTo>
                  <a:close/>
                  <a:moveTo>
                    <a:pt x="3102" y="1151"/>
                  </a:moveTo>
                  <a:lnTo>
                    <a:pt x="3110" y="1151"/>
                  </a:lnTo>
                  <a:lnTo>
                    <a:pt x="3110" y="1156"/>
                  </a:lnTo>
                  <a:lnTo>
                    <a:pt x="3102" y="1156"/>
                  </a:lnTo>
                  <a:lnTo>
                    <a:pt x="3102" y="1151"/>
                  </a:lnTo>
                  <a:close/>
                  <a:moveTo>
                    <a:pt x="0" y="863"/>
                  </a:moveTo>
                  <a:lnTo>
                    <a:pt x="23" y="863"/>
                  </a:lnTo>
                  <a:lnTo>
                    <a:pt x="23" y="869"/>
                  </a:lnTo>
                  <a:lnTo>
                    <a:pt x="0" y="869"/>
                  </a:lnTo>
                  <a:lnTo>
                    <a:pt x="0" y="863"/>
                  </a:lnTo>
                  <a:close/>
                  <a:moveTo>
                    <a:pt x="40" y="863"/>
                  </a:moveTo>
                  <a:lnTo>
                    <a:pt x="63" y="863"/>
                  </a:lnTo>
                  <a:lnTo>
                    <a:pt x="63" y="869"/>
                  </a:lnTo>
                  <a:lnTo>
                    <a:pt x="40" y="869"/>
                  </a:lnTo>
                  <a:lnTo>
                    <a:pt x="40" y="863"/>
                  </a:lnTo>
                  <a:close/>
                  <a:moveTo>
                    <a:pt x="80" y="863"/>
                  </a:moveTo>
                  <a:lnTo>
                    <a:pt x="103" y="863"/>
                  </a:lnTo>
                  <a:lnTo>
                    <a:pt x="103" y="869"/>
                  </a:lnTo>
                  <a:lnTo>
                    <a:pt x="80" y="869"/>
                  </a:lnTo>
                  <a:lnTo>
                    <a:pt x="80" y="863"/>
                  </a:lnTo>
                  <a:close/>
                  <a:moveTo>
                    <a:pt x="120" y="863"/>
                  </a:moveTo>
                  <a:lnTo>
                    <a:pt x="143" y="863"/>
                  </a:lnTo>
                  <a:lnTo>
                    <a:pt x="143" y="869"/>
                  </a:lnTo>
                  <a:lnTo>
                    <a:pt x="120" y="869"/>
                  </a:lnTo>
                  <a:lnTo>
                    <a:pt x="120" y="863"/>
                  </a:lnTo>
                  <a:close/>
                  <a:moveTo>
                    <a:pt x="161" y="863"/>
                  </a:moveTo>
                  <a:lnTo>
                    <a:pt x="184" y="863"/>
                  </a:lnTo>
                  <a:lnTo>
                    <a:pt x="184" y="869"/>
                  </a:lnTo>
                  <a:lnTo>
                    <a:pt x="161" y="869"/>
                  </a:lnTo>
                  <a:lnTo>
                    <a:pt x="161" y="863"/>
                  </a:lnTo>
                  <a:close/>
                  <a:moveTo>
                    <a:pt x="201" y="863"/>
                  </a:moveTo>
                  <a:lnTo>
                    <a:pt x="224" y="863"/>
                  </a:lnTo>
                  <a:lnTo>
                    <a:pt x="224" y="869"/>
                  </a:lnTo>
                  <a:lnTo>
                    <a:pt x="201" y="869"/>
                  </a:lnTo>
                  <a:lnTo>
                    <a:pt x="201" y="863"/>
                  </a:lnTo>
                  <a:close/>
                  <a:moveTo>
                    <a:pt x="241" y="863"/>
                  </a:moveTo>
                  <a:lnTo>
                    <a:pt x="264" y="863"/>
                  </a:lnTo>
                  <a:lnTo>
                    <a:pt x="264" y="869"/>
                  </a:lnTo>
                  <a:lnTo>
                    <a:pt x="241" y="869"/>
                  </a:lnTo>
                  <a:lnTo>
                    <a:pt x="241" y="863"/>
                  </a:lnTo>
                  <a:close/>
                  <a:moveTo>
                    <a:pt x="282" y="863"/>
                  </a:moveTo>
                  <a:lnTo>
                    <a:pt x="305" y="863"/>
                  </a:lnTo>
                  <a:lnTo>
                    <a:pt x="305" y="869"/>
                  </a:lnTo>
                  <a:lnTo>
                    <a:pt x="282" y="869"/>
                  </a:lnTo>
                  <a:lnTo>
                    <a:pt x="282" y="863"/>
                  </a:lnTo>
                  <a:close/>
                  <a:moveTo>
                    <a:pt x="322" y="863"/>
                  </a:moveTo>
                  <a:lnTo>
                    <a:pt x="345" y="863"/>
                  </a:lnTo>
                  <a:lnTo>
                    <a:pt x="345" y="869"/>
                  </a:lnTo>
                  <a:lnTo>
                    <a:pt x="322" y="869"/>
                  </a:lnTo>
                  <a:lnTo>
                    <a:pt x="322" y="863"/>
                  </a:lnTo>
                  <a:close/>
                  <a:moveTo>
                    <a:pt x="362" y="863"/>
                  </a:moveTo>
                  <a:lnTo>
                    <a:pt x="385" y="863"/>
                  </a:lnTo>
                  <a:lnTo>
                    <a:pt x="385" y="869"/>
                  </a:lnTo>
                  <a:lnTo>
                    <a:pt x="362" y="869"/>
                  </a:lnTo>
                  <a:lnTo>
                    <a:pt x="362" y="863"/>
                  </a:lnTo>
                  <a:close/>
                  <a:moveTo>
                    <a:pt x="403" y="863"/>
                  </a:moveTo>
                  <a:lnTo>
                    <a:pt x="426" y="863"/>
                  </a:lnTo>
                  <a:lnTo>
                    <a:pt x="426" y="869"/>
                  </a:lnTo>
                  <a:lnTo>
                    <a:pt x="403" y="869"/>
                  </a:lnTo>
                  <a:lnTo>
                    <a:pt x="403" y="863"/>
                  </a:lnTo>
                  <a:close/>
                  <a:moveTo>
                    <a:pt x="443" y="863"/>
                  </a:moveTo>
                  <a:lnTo>
                    <a:pt x="466" y="863"/>
                  </a:lnTo>
                  <a:lnTo>
                    <a:pt x="466" y="869"/>
                  </a:lnTo>
                  <a:lnTo>
                    <a:pt x="443" y="869"/>
                  </a:lnTo>
                  <a:lnTo>
                    <a:pt x="443" y="863"/>
                  </a:lnTo>
                  <a:close/>
                  <a:moveTo>
                    <a:pt x="483" y="863"/>
                  </a:moveTo>
                  <a:lnTo>
                    <a:pt x="506" y="863"/>
                  </a:lnTo>
                  <a:lnTo>
                    <a:pt x="506" y="869"/>
                  </a:lnTo>
                  <a:lnTo>
                    <a:pt x="483" y="869"/>
                  </a:lnTo>
                  <a:lnTo>
                    <a:pt x="483" y="863"/>
                  </a:lnTo>
                  <a:close/>
                  <a:moveTo>
                    <a:pt x="523" y="863"/>
                  </a:moveTo>
                  <a:lnTo>
                    <a:pt x="546" y="863"/>
                  </a:lnTo>
                  <a:lnTo>
                    <a:pt x="546" y="869"/>
                  </a:lnTo>
                  <a:lnTo>
                    <a:pt x="523" y="869"/>
                  </a:lnTo>
                  <a:lnTo>
                    <a:pt x="523" y="863"/>
                  </a:lnTo>
                  <a:close/>
                  <a:moveTo>
                    <a:pt x="564" y="863"/>
                  </a:moveTo>
                  <a:lnTo>
                    <a:pt x="587" y="863"/>
                  </a:lnTo>
                  <a:lnTo>
                    <a:pt x="587" y="869"/>
                  </a:lnTo>
                  <a:lnTo>
                    <a:pt x="564" y="869"/>
                  </a:lnTo>
                  <a:lnTo>
                    <a:pt x="564" y="863"/>
                  </a:lnTo>
                  <a:close/>
                  <a:moveTo>
                    <a:pt x="604" y="863"/>
                  </a:moveTo>
                  <a:lnTo>
                    <a:pt x="627" y="863"/>
                  </a:lnTo>
                  <a:lnTo>
                    <a:pt x="627" y="869"/>
                  </a:lnTo>
                  <a:lnTo>
                    <a:pt x="604" y="869"/>
                  </a:lnTo>
                  <a:lnTo>
                    <a:pt x="604" y="863"/>
                  </a:lnTo>
                  <a:close/>
                  <a:moveTo>
                    <a:pt x="644" y="863"/>
                  </a:moveTo>
                  <a:lnTo>
                    <a:pt x="667" y="863"/>
                  </a:lnTo>
                  <a:lnTo>
                    <a:pt x="667" y="869"/>
                  </a:lnTo>
                  <a:lnTo>
                    <a:pt x="644" y="869"/>
                  </a:lnTo>
                  <a:lnTo>
                    <a:pt x="644" y="863"/>
                  </a:lnTo>
                  <a:close/>
                  <a:moveTo>
                    <a:pt x="685" y="863"/>
                  </a:moveTo>
                  <a:lnTo>
                    <a:pt x="708" y="863"/>
                  </a:lnTo>
                  <a:lnTo>
                    <a:pt x="708" y="869"/>
                  </a:lnTo>
                  <a:lnTo>
                    <a:pt x="685" y="869"/>
                  </a:lnTo>
                  <a:lnTo>
                    <a:pt x="685" y="863"/>
                  </a:lnTo>
                  <a:close/>
                  <a:moveTo>
                    <a:pt x="725" y="863"/>
                  </a:moveTo>
                  <a:lnTo>
                    <a:pt x="748" y="863"/>
                  </a:lnTo>
                  <a:lnTo>
                    <a:pt x="748" y="869"/>
                  </a:lnTo>
                  <a:lnTo>
                    <a:pt x="725" y="869"/>
                  </a:lnTo>
                  <a:lnTo>
                    <a:pt x="725" y="863"/>
                  </a:lnTo>
                  <a:close/>
                  <a:moveTo>
                    <a:pt x="765" y="863"/>
                  </a:moveTo>
                  <a:lnTo>
                    <a:pt x="788" y="863"/>
                  </a:lnTo>
                  <a:lnTo>
                    <a:pt x="788" y="869"/>
                  </a:lnTo>
                  <a:lnTo>
                    <a:pt x="765" y="869"/>
                  </a:lnTo>
                  <a:lnTo>
                    <a:pt x="765" y="863"/>
                  </a:lnTo>
                  <a:close/>
                  <a:moveTo>
                    <a:pt x="805" y="863"/>
                  </a:moveTo>
                  <a:lnTo>
                    <a:pt x="828" y="863"/>
                  </a:lnTo>
                  <a:lnTo>
                    <a:pt x="828" y="869"/>
                  </a:lnTo>
                  <a:lnTo>
                    <a:pt x="805" y="869"/>
                  </a:lnTo>
                  <a:lnTo>
                    <a:pt x="805" y="863"/>
                  </a:lnTo>
                  <a:close/>
                  <a:moveTo>
                    <a:pt x="846" y="863"/>
                  </a:moveTo>
                  <a:lnTo>
                    <a:pt x="869" y="863"/>
                  </a:lnTo>
                  <a:lnTo>
                    <a:pt x="869" y="869"/>
                  </a:lnTo>
                  <a:lnTo>
                    <a:pt x="846" y="869"/>
                  </a:lnTo>
                  <a:lnTo>
                    <a:pt x="846" y="863"/>
                  </a:lnTo>
                  <a:close/>
                  <a:moveTo>
                    <a:pt x="886" y="863"/>
                  </a:moveTo>
                  <a:lnTo>
                    <a:pt x="909" y="863"/>
                  </a:lnTo>
                  <a:lnTo>
                    <a:pt x="909" y="869"/>
                  </a:lnTo>
                  <a:lnTo>
                    <a:pt x="886" y="869"/>
                  </a:lnTo>
                  <a:lnTo>
                    <a:pt x="886" y="863"/>
                  </a:lnTo>
                  <a:close/>
                  <a:moveTo>
                    <a:pt x="926" y="863"/>
                  </a:moveTo>
                  <a:lnTo>
                    <a:pt x="949" y="863"/>
                  </a:lnTo>
                  <a:lnTo>
                    <a:pt x="949" y="869"/>
                  </a:lnTo>
                  <a:lnTo>
                    <a:pt x="926" y="869"/>
                  </a:lnTo>
                  <a:lnTo>
                    <a:pt x="926" y="863"/>
                  </a:lnTo>
                  <a:close/>
                  <a:moveTo>
                    <a:pt x="967" y="863"/>
                  </a:moveTo>
                  <a:lnTo>
                    <a:pt x="990" y="863"/>
                  </a:lnTo>
                  <a:lnTo>
                    <a:pt x="990" y="869"/>
                  </a:lnTo>
                  <a:lnTo>
                    <a:pt x="967" y="869"/>
                  </a:lnTo>
                  <a:lnTo>
                    <a:pt x="967" y="863"/>
                  </a:lnTo>
                  <a:close/>
                  <a:moveTo>
                    <a:pt x="1007" y="863"/>
                  </a:moveTo>
                  <a:lnTo>
                    <a:pt x="1030" y="863"/>
                  </a:lnTo>
                  <a:lnTo>
                    <a:pt x="1030" y="869"/>
                  </a:lnTo>
                  <a:lnTo>
                    <a:pt x="1007" y="869"/>
                  </a:lnTo>
                  <a:lnTo>
                    <a:pt x="1007" y="863"/>
                  </a:lnTo>
                  <a:close/>
                  <a:moveTo>
                    <a:pt x="1047" y="863"/>
                  </a:moveTo>
                  <a:lnTo>
                    <a:pt x="1070" y="863"/>
                  </a:lnTo>
                  <a:lnTo>
                    <a:pt x="1070" y="869"/>
                  </a:lnTo>
                  <a:lnTo>
                    <a:pt x="1047" y="869"/>
                  </a:lnTo>
                  <a:lnTo>
                    <a:pt x="1047" y="863"/>
                  </a:lnTo>
                  <a:close/>
                  <a:moveTo>
                    <a:pt x="1088" y="863"/>
                  </a:moveTo>
                  <a:lnTo>
                    <a:pt x="1111" y="863"/>
                  </a:lnTo>
                  <a:lnTo>
                    <a:pt x="1111" y="869"/>
                  </a:lnTo>
                  <a:lnTo>
                    <a:pt x="1088" y="869"/>
                  </a:lnTo>
                  <a:lnTo>
                    <a:pt x="1088" y="863"/>
                  </a:lnTo>
                  <a:close/>
                  <a:moveTo>
                    <a:pt x="1128" y="863"/>
                  </a:moveTo>
                  <a:lnTo>
                    <a:pt x="1151" y="863"/>
                  </a:lnTo>
                  <a:lnTo>
                    <a:pt x="1151" y="869"/>
                  </a:lnTo>
                  <a:lnTo>
                    <a:pt x="1128" y="869"/>
                  </a:lnTo>
                  <a:lnTo>
                    <a:pt x="1128" y="863"/>
                  </a:lnTo>
                  <a:close/>
                  <a:moveTo>
                    <a:pt x="1168" y="863"/>
                  </a:moveTo>
                  <a:lnTo>
                    <a:pt x="1191" y="863"/>
                  </a:lnTo>
                  <a:lnTo>
                    <a:pt x="1191" y="869"/>
                  </a:lnTo>
                  <a:lnTo>
                    <a:pt x="1168" y="869"/>
                  </a:lnTo>
                  <a:lnTo>
                    <a:pt x="1168" y="863"/>
                  </a:lnTo>
                  <a:close/>
                  <a:moveTo>
                    <a:pt x="1208" y="863"/>
                  </a:moveTo>
                  <a:lnTo>
                    <a:pt x="1231" y="863"/>
                  </a:lnTo>
                  <a:lnTo>
                    <a:pt x="1231" y="869"/>
                  </a:lnTo>
                  <a:lnTo>
                    <a:pt x="1208" y="869"/>
                  </a:lnTo>
                  <a:lnTo>
                    <a:pt x="1208" y="863"/>
                  </a:lnTo>
                  <a:close/>
                  <a:moveTo>
                    <a:pt x="1249" y="863"/>
                  </a:moveTo>
                  <a:lnTo>
                    <a:pt x="1272" y="863"/>
                  </a:lnTo>
                  <a:lnTo>
                    <a:pt x="1272" y="869"/>
                  </a:lnTo>
                  <a:lnTo>
                    <a:pt x="1249" y="869"/>
                  </a:lnTo>
                  <a:lnTo>
                    <a:pt x="1249" y="863"/>
                  </a:lnTo>
                  <a:close/>
                  <a:moveTo>
                    <a:pt x="1289" y="863"/>
                  </a:moveTo>
                  <a:lnTo>
                    <a:pt x="1312" y="863"/>
                  </a:lnTo>
                  <a:lnTo>
                    <a:pt x="1312" y="869"/>
                  </a:lnTo>
                  <a:lnTo>
                    <a:pt x="1289" y="869"/>
                  </a:lnTo>
                  <a:lnTo>
                    <a:pt x="1289" y="863"/>
                  </a:lnTo>
                  <a:close/>
                  <a:moveTo>
                    <a:pt x="1329" y="863"/>
                  </a:moveTo>
                  <a:lnTo>
                    <a:pt x="1352" y="863"/>
                  </a:lnTo>
                  <a:lnTo>
                    <a:pt x="1352" y="869"/>
                  </a:lnTo>
                  <a:lnTo>
                    <a:pt x="1329" y="869"/>
                  </a:lnTo>
                  <a:lnTo>
                    <a:pt x="1329" y="863"/>
                  </a:lnTo>
                  <a:close/>
                  <a:moveTo>
                    <a:pt x="1370" y="863"/>
                  </a:moveTo>
                  <a:lnTo>
                    <a:pt x="1393" y="863"/>
                  </a:lnTo>
                  <a:lnTo>
                    <a:pt x="1393" y="869"/>
                  </a:lnTo>
                  <a:lnTo>
                    <a:pt x="1370" y="869"/>
                  </a:lnTo>
                  <a:lnTo>
                    <a:pt x="1370" y="863"/>
                  </a:lnTo>
                  <a:close/>
                  <a:moveTo>
                    <a:pt x="1410" y="863"/>
                  </a:moveTo>
                  <a:lnTo>
                    <a:pt x="1433" y="863"/>
                  </a:lnTo>
                  <a:lnTo>
                    <a:pt x="1433" y="869"/>
                  </a:lnTo>
                  <a:lnTo>
                    <a:pt x="1410" y="869"/>
                  </a:lnTo>
                  <a:lnTo>
                    <a:pt x="1410" y="863"/>
                  </a:lnTo>
                  <a:close/>
                  <a:moveTo>
                    <a:pt x="1450" y="863"/>
                  </a:moveTo>
                  <a:lnTo>
                    <a:pt x="1473" y="863"/>
                  </a:lnTo>
                  <a:lnTo>
                    <a:pt x="1473" y="869"/>
                  </a:lnTo>
                  <a:lnTo>
                    <a:pt x="1450" y="869"/>
                  </a:lnTo>
                  <a:lnTo>
                    <a:pt x="1450" y="863"/>
                  </a:lnTo>
                  <a:close/>
                  <a:moveTo>
                    <a:pt x="1490" y="863"/>
                  </a:moveTo>
                  <a:lnTo>
                    <a:pt x="1514" y="863"/>
                  </a:lnTo>
                  <a:lnTo>
                    <a:pt x="1514" y="869"/>
                  </a:lnTo>
                  <a:lnTo>
                    <a:pt x="1490" y="869"/>
                  </a:lnTo>
                  <a:lnTo>
                    <a:pt x="1490" y="863"/>
                  </a:lnTo>
                  <a:close/>
                  <a:moveTo>
                    <a:pt x="1531" y="863"/>
                  </a:moveTo>
                  <a:lnTo>
                    <a:pt x="1554" y="863"/>
                  </a:lnTo>
                  <a:lnTo>
                    <a:pt x="1554" y="869"/>
                  </a:lnTo>
                  <a:lnTo>
                    <a:pt x="1531" y="869"/>
                  </a:lnTo>
                  <a:lnTo>
                    <a:pt x="1531" y="863"/>
                  </a:lnTo>
                  <a:close/>
                  <a:moveTo>
                    <a:pt x="1571" y="863"/>
                  </a:moveTo>
                  <a:lnTo>
                    <a:pt x="1594" y="863"/>
                  </a:lnTo>
                  <a:lnTo>
                    <a:pt x="1594" y="869"/>
                  </a:lnTo>
                  <a:lnTo>
                    <a:pt x="1571" y="869"/>
                  </a:lnTo>
                  <a:lnTo>
                    <a:pt x="1571" y="863"/>
                  </a:lnTo>
                  <a:close/>
                  <a:moveTo>
                    <a:pt x="1611" y="863"/>
                  </a:moveTo>
                  <a:lnTo>
                    <a:pt x="1634" y="863"/>
                  </a:lnTo>
                  <a:lnTo>
                    <a:pt x="1634" y="869"/>
                  </a:lnTo>
                  <a:lnTo>
                    <a:pt x="1611" y="869"/>
                  </a:lnTo>
                  <a:lnTo>
                    <a:pt x="1611" y="863"/>
                  </a:lnTo>
                  <a:close/>
                  <a:moveTo>
                    <a:pt x="1652" y="863"/>
                  </a:moveTo>
                  <a:lnTo>
                    <a:pt x="1675" y="863"/>
                  </a:lnTo>
                  <a:lnTo>
                    <a:pt x="1675" y="869"/>
                  </a:lnTo>
                  <a:lnTo>
                    <a:pt x="1652" y="869"/>
                  </a:lnTo>
                  <a:lnTo>
                    <a:pt x="1652" y="863"/>
                  </a:lnTo>
                  <a:close/>
                  <a:moveTo>
                    <a:pt x="1692" y="863"/>
                  </a:moveTo>
                  <a:lnTo>
                    <a:pt x="1715" y="863"/>
                  </a:lnTo>
                  <a:lnTo>
                    <a:pt x="1715" y="869"/>
                  </a:lnTo>
                  <a:lnTo>
                    <a:pt x="1692" y="869"/>
                  </a:lnTo>
                  <a:lnTo>
                    <a:pt x="1692" y="863"/>
                  </a:lnTo>
                  <a:close/>
                  <a:moveTo>
                    <a:pt x="1732" y="863"/>
                  </a:moveTo>
                  <a:lnTo>
                    <a:pt x="1755" y="863"/>
                  </a:lnTo>
                  <a:lnTo>
                    <a:pt x="1755" y="869"/>
                  </a:lnTo>
                  <a:lnTo>
                    <a:pt x="1732" y="869"/>
                  </a:lnTo>
                  <a:lnTo>
                    <a:pt x="1732" y="863"/>
                  </a:lnTo>
                  <a:close/>
                  <a:moveTo>
                    <a:pt x="1773" y="863"/>
                  </a:moveTo>
                  <a:lnTo>
                    <a:pt x="1796" y="863"/>
                  </a:lnTo>
                  <a:lnTo>
                    <a:pt x="1796" y="869"/>
                  </a:lnTo>
                  <a:lnTo>
                    <a:pt x="1773" y="869"/>
                  </a:lnTo>
                  <a:lnTo>
                    <a:pt x="1773" y="863"/>
                  </a:lnTo>
                  <a:close/>
                  <a:moveTo>
                    <a:pt x="1813" y="863"/>
                  </a:moveTo>
                  <a:lnTo>
                    <a:pt x="1836" y="863"/>
                  </a:lnTo>
                  <a:lnTo>
                    <a:pt x="1836" y="869"/>
                  </a:lnTo>
                  <a:lnTo>
                    <a:pt x="1813" y="869"/>
                  </a:lnTo>
                  <a:lnTo>
                    <a:pt x="1813" y="863"/>
                  </a:lnTo>
                  <a:close/>
                  <a:moveTo>
                    <a:pt x="1853" y="863"/>
                  </a:moveTo>
                  <a:lnTo>
                    <a:pt x="1876" y="863"/>
                  </a:lnTo>
                  <a:lnTo>
                    <a:pt x="1876" y="869"/>
                  </a:lnTo>
                  <a:lnTo>
                    <a:pt x="1853" y="869"/>
                  </a:lnTo>
                  <a:lnTo>
                    <a:pt x="1853" y="863"/>
                  </a:lnTo>
                  <a:close/>
                  <a:moveTo>
                    <a:pt x="1893" y="863"/>
                  </a:moveTo>
                  <a:lnTo>
                    <a:pt x="1916" y="863"/>
                  </a:lnTo>
                  <a:lnTo>
                    <a:pt x="1916" y="869"/>
                  </a:lnTo>
                  <a:lnTo>
                    <a:pt x="1893" y="869"/>
                  </a:lnTo>
                  <a:lnTo>
                    <a:pt x="1893" y="863"/>
                  </a:lnTo>
                  <a:close/>
                  <a:moveTo>
                    <a:pt x="1934" y="863"/>
                  </a:moveTo>
                  <a:lnTo>
                    <a:pt x="1957" y="863"/>
                  </a:lnTo>
                  <a:lnTo>
                    <a:pt x="1957" y="869"/>
                  </a:lnTo>
                  <a:lnTo>
                    <a:pt x="1934" y="869"/>
                  </a:lnTo>
                  <a:lnTo>
                    <a:pt x="1934" y="863"/>
                  </a:lnTo>
                  <a:close/>
                  <a:moveTo>
                    <a:pt x="1974" y="863"/>
                  </a:moveTo>
                  <a:lnTo>
                    <a:pt x="1997" y="863"/>
                  </a:lnTo>
                  <a:lnTo>
                    <a:pt x="1997" y="869"/>
                  </a:lnTo>
                  <a:lnTo>
                    <a:pt x="1974" y="869"/>
                  </a:lnTo>
                  <a:lnTo>
                    <a:pt x="1974" y="863"/>
                  </a:lnTo>
                  <a:close/>
                  <a:moveTo>
                    <a:pt x="2014" y="863"/>
                  </a:moveTo>
                  <a:lnTo>
                    <a:pt x="2037" y="863"/>
                  </a:lnTo>
                  <a:lnTo>
                    <a:pt x="2037" y="869"/>
                  </a:lnTo>
                  <a:lnTo>
                    <a:pt x="2014" y="869"/>
                  </a:lnTo>
                  <a:lnTo>
                    <a:pt x="2014" y="863"/>
                  </a:lnTo>
                  <a:close/>
                  <a:moveTo>
                    <a:pt x="2055" y="863"/>
                  </a:moveTo>
                  <a:lnTo>
                    <a:pt x="2078" y="863"/>
                  </a:lnTo>
                  <a:lnTo>
                    <a:pt x="2078" y="869"/>
                  </a:lnTo>
                  <a:lnTo>
                    <a:pt x="2055" y="869"/>
                  </a:lnTo>
                  <a:lnTo>
                    <a:pt x="2055" y="863"/>
                  </a:lnTo>
                  <a:close/>
                  <a:moveTo>
                    <a:pt x="2095" y="863"/>
                  </a:moveTo>
                  <a:lnTo>
                    <a:pt x="2118" y="863"/>
                  </a:lnTo>
                  <a:lnTo>
                    <a:pt x="2118" y="869"/>
                  </a:lnTo>
                  <a:lnTo>
                    <a:pt x="2095" y="869"/>
                  </a:lnTo>
                  <a:lnTo>
                    <a:pt x="2095" y="863"/>
                  </a:lnTo>
                  <a:close/>
                  <a:moveTo>
                    <a:pt x="2135" y="863"/>
                  </a:moveTo>
                  <a:lnTo>
                    <a:pt x="2158" y="863"/>
                  </a:lnTo>
                  <a:lnTo>
                    <a:pt x="2158" y="869"/>
                  </a:lnTo>
                  <a:lnTo>
                    <a:pt x="2135" y="869"/>
                  </a:lnTo>
                  <a:lnTo>
                    <a:pt x="2135" y="863"/>
                  </a:lnTo>
                  <a:close/>
                  <a:moveTo>
                    <a:pt x="2176" y="863"/>
                  </a:moveTo>
                  <a:lnTo>
                    <a:pt x="2199" y="863"/>
                  </a:lnTo>
                  <a:lnTo>
                    <a:pt x="2199" y="869"/>
                  </a:lnTo>
                  <a:lnTo>
                    <a:pt x="2176" y="869"/>
                  </a:lnTo>
                  <a:lnTo>
                    <a:pt x="2176" y="863"/>
                  </a:lnTo>
                  <a:close/>
                  <a:moveTo>
                    <a:pt x="2216" y="863"/>
                  </a:moveTo>
                  <a:lnTo>
                    <a:pt x="2239" y="863"/>
                  </a:lnTo>
                  <a:lnTo>
                    <a:pt x="2239" y="869"/>
                  </a:lnTo>
                  <a:lnTo>
                    <a:pt x="2216" y="869"/>
                  </a:lnTo>
                  <a:lnTo>
                    <a:pt x="2216" y="863"/>
                  </a:lnTo>
                  <a:close/>
                  <a:moveTo>
                    <a:pt x="2256" y="863"/>
                  </a:moveTo>
                  <a:lnTo>
                    <a:pt x="2279" y="863"/>
                  </a:lnTo>
                  <a:lnTo>
                    <a:pt x="2279" y="869"/>
                  </a:lnTo>
                  <a:lnTo>
                    <a:pt x="2256" y="869"/>
                  </a:lnTo>
                  <a:lnTo>
                    <a:pt x="2256" y="863"/>
                  </a:lnTo>
                  <a:close/>
                  <a:moveTo>
                    <a:pt x="2296" y="863"/>
                  </a:moveTo>
                  <a:lnTo>
                    <a:pt x="2319" y="863"/>
                  </a:lnTo>
                  <a:lnTo>
                    <a:pt x="2319" y="869"/>
                  </a:lnTo>
                  <a:lnTo>
                    <a:pt x="2296" y="869"/>
                  </a:lnTo>
                  <a:lnTo>
                    <a:pt x="2296" y="863"/>
                  </a:lnTo>
                  <a:close/>
                  <a:moveTo>
                    <a:pt x="2337" y="863"/>
                  </a:moveTo>
                  <a:lnTo>
                    <a:pt x="2360" y="863"/>
                  </a:lnTo>
                  <a:lnTo>
                    <a:pt x="2360" y="869"/>
                  </a:lnTo>
                  <a:lnTo>
                    <a:pt x="2337" y="869"/>
                  </a:lnTo>
                  <a:lnTo>
                    <a:pt x="2337" y="863"/>
                  </a:lnTo>
                  <a:close/>
                  <a:moveTo>
                    <a:pt x="2377" y="863"/>
                  </a:moveTo>
                  <a:lnTo>
                    <a:pt x="2400" y="863"/>
                  </a:lnTo>
                  <a:lnTo>
                    <a:pt x="2400" y="869"/>
                  </a:lnTo>
                  <a:lnTo>
                    <a:pt x="2377" y="869"/>
                  </a:lnTo>
                  <a:lnTo>
                    <a:pt x="2377" y="863"/>
                  </a:lnTo>
                  <a:close/>
                  <a:moveTo>
                    <a:pt x="2417" y="863"/>
                  </a:moveTo>
                  <a:lnTo>
                    <a:pt x="2440" y="863"/>
                  </a:lnTo>
                  <a:lnTo>
                    <a:pt x="2440" y="869"/>
                  </a:lnTo>
                  <a:lnTo>
                    <a:pt x="2417" y="869"/>
                  </a:lnTo>
                  <a:lnTo>
                    <a:pt x="2417" y="863"/>
                  </a:lnTo>
                  <a:close/>
                  <a:moveTo>
                    <a:pt x="2458" y="863"/>
                  </a:moveTo>
                  <a:lnTo>
                    <a:pt x="2481" y="863"/>
                  </a:lnTo>
                  <a:lnTo>
                    <a:pt x="2481" y="869"/>
                  </a:lnTo>
                  <a:lnTo>
                    <a:pt x="2458" y="869"/>
                  </a:lnTo>
                  <a:lnTo>
                    <a:pt x="2458" y="863"/>
                  </a:lnTo>
                  <a:close/>
                  <a:moveTo>
                    <a:pt x="2498" y="863"/>
                  </a:moveTo>
                  <a:lnTo>
                    <a:pt x="2521" y="863"/>
                  </a:lnTo>
                  <a:lnTo>
                    <a:pt x="2521" y="869"/>
                  </a:lnTo>
                  <a:lnTo>
                    <a:pt x="2498" y="869"/>
                  </a:lnTo>
                  <a:lnTo>
                    <a:pt x="2498" y="863"/>
                  </a:lnTo>
                  <a:close/>
                  <a:moveTo>
                    <a:pt x="2538" y="863"/>
                  </a:moveTo>
                  <a:lnTo>
                    <a:pt x="2561" y="863"/>
                  </a:lnTo>
                  <a:lnTo>
                    <a:pt x="2561" y="869"/>
                  </a:lnTo>
                  <a:lnTo>
                    <a:pt x="2538" y="869"/>
                  </a:lnTo>
                  <a:lnTo>
                    <a:pt x="2538" y="863"/>
                  </a:lnTo>
                  <a:close/>
                  <a:moveTo>
                    <a:pt x="2578" y="863"/>
                  </a:moveTo>
                  <a:lnTo>
                    <a:pt x="2601" y="863"/>
                  </a:lnTo>
                  <a:lnTo>
                    <a:pt x="2601" y="869"/>
                  </a:lnTo>
                  <a:lnTo>
                    <a:pt x="2578" y="869"/>
                  </a:lnTo>
                  <a:lnTo>
                    <a:pt x="2578" y="863"/>
                  </a:lnTo>
                  <a:close/>
                  <a:moveTo>
                    <a:pt x="2619" y="863"/>
                  </a:moveTo>
                  <a:lnTo>
                    <a:pt x="2642" y="863"/>
                  </a:lnTo>
                  <a:lnTo>
                    <a:pt x="2642" y="869"/>
                  </a:lnTo>
                  <a:lnTo>
                    <a:pt x="2619" y="869"/>
                  </a:lnTo>
                  <a:lnTo>
                    <a:pt x="2619" y="863"/>
                  </a:lnTo>
                  <a:close/>
                  <a:moveTo>
                    <a:pt x="2659" y="863"/>
                  </a:moveTo>
                  <a:lnTo>
                    <a:pt x="2682" y="863"/>
                  </a:lnTo>
                  <a:lnTo>
                    <a:pt x="2682" y="869"/>
                  </a:lnTo>
                  <a:lnTo>
                    <a:pt x="2659" y="869"/>
                  </a:lnTo>
                  <a:lnTo>
                    <a:pt x="2659" y="863"/>
                  </a:lnTo>
                  <a:close/>
                  <a:moveTo>
                    <a:pt x="2699" y="863"/>
                  </a:moveTo>
                  <a:lnTo>
                    <a:pt x="2722" y="863"/>
                  </a:lnTo>
                  <a:lnTo>
                    <a:pt x="2722" y="869"/>
                  </a:lnTo>
                  <a:lnTo>
                    <a:pt x="2699" y="869"/>
                  </a:lnTo>
                  <a:lnTo>
                    <a:pt x="2699" y="863"/>
                  </a:lnTo>
                  <a:close/>
                  <a:moveTo>
                    <a:pt x="2740" y="863"/>
                  </a:moveTo>
                  <a:lnTo>
                    <a:pt x="2763" y="863"/>
                  </a:lnTo>
                  <a:lnTo>
                    <a:pt x="2763" y="869"/>
                  </a:lnTo>
                  <a:lnTo>
                    <a:pt x="2740" y="869"/>
                  </a:lnTo>
                  <a:lnTo>
                    <a:pt x="2740" y="863"/>
                  </a:lnTo>
                  <a:close/>
                  <a:moveTo>
                    <a:pt x="2780" y="863"/>
                  </a:moveTo>
                  <a:lnTo>
                    <a:pt x="2803" y="863"/>
                  </a:lnTo>
                  <a:lnTo>
                    <a:pt x="2803" y="869"/>
                  </a:lnTo>
                  <a:lnTo>
                    <a:pt x="2780" y="869"/>
                  </a:lnTo>
                  <a:lnTo>
                    <a:pt x="2780" y="863"/>
                  </a:lnTo>
                  <a:close/>
                  <a:moveTo>
                    <a:pt x="2820" y="863"/>
                  </a:moveTo>
                  <a:lnTo>
                    <a:pt x="2843" y="863"/>
                  </a:lnTo>
                  <a:lnTo>
                    <a:pt x="2843" y="869"/>
                  </a:lnTo>
                  <a:lnTo>
                    <a:pt x="2820" y="869"/>
                  </a:lnTo>
                  <a:lnTo>
                    <a:pt x="2820" y="863"/>
                  </a:lnTo>
                  <a:close/>
                  <a:moveTo>
                    <a:pt x="2861" y="863"/>
                  </a:moveTo>
                  <a:lnTo>
                    <a:pt x="2884" y="863"/>
                  </a:lnTo>
                  <a:lnTo>
                    <a:pt x="2884" y="869"/>
                  </a:lnTo>
                  <a:lnTo>
                    <a:pt x="2861" y="869"/>
                  </a:lnTo>
                  <a:lnTo>
                    <a:pt x="2861" y="863"/>
                  </a:lnTo>
                  <a:close/>
                  <a:moveTo>
                    <a:pt x="2901" y="863"/>
                  </a:moveTo>
                  <a:lnTo>
                    <a:pt x="2924" y="863"/>
                  </a:lnTo>
                  <a:lnTo>
                    <a:pt x="2924" y="869"/>
                  </a:lnTo>
                  <a:lnTo>
                    <a:pt x="2901" y="869"/>
                  </a:lnTo>
                  <a:lnTo>
                    <a:pt x="2901" y="863"/>
                  </a:lnTo>
                  <a:close/>
                  <a:moveTo>
                    <a:pt x="2941" y="863"/>
                  </a:moveTo>
                  <a:lnTo>
                    <a:pt x="2964" y="863"/>
                  </a:lnTo>
                  <a:lnTo>
                    <a:pt x="2964" y="869"/>
                  </a:lnTo>
                  <a:lnTo>
                    <a:pt x="2941" y="869"/>
                  </a:lnTo>
                  <a:lnTo>
                    <a:pt x="2941" y="863"/>
                  </a:lnTo>
                  <a:close/>
                  <a:moveTo>
                    <a:pt x="2981" y="863"/>
                  </a:moveTo>
                  <a:lnTo>
                    <a:pt x="3004" y="863"/>
                  </a:lnTo>
                  <a:lnTo>
                    <a:pt x="3004" y="869"/>
                  </a:lnTo>
                  <a:lnTo>
                    <a:pt x="2981" y="869"/>
                  </a:lnTo>
                  <a:lnTo>
                    <a:pt x="2981" y="863"/>
                  </a:lnTo>
                  <a:close/>
                  <a:moveTo>
                    <a:pt x="3022" y="863"/>
                  </a:moveTo>
                  <a:lnTo>
                    <a:pt x="3045" y="863"/>
                  </a:lnTo>
                  <a:lnTo>
                    <a:pt x="3045" y="869"/>
                  </a:lnTo>
                  <a:lnTo>
                    <a:pt x="3022" y="869"/>
                  </a:lnTo>
                  <a:lnTo>
                    <a:pt x="3022" y="863"/>
                  </a:lnTo>
                  <a:close/>
                  <a:moveTo>
                    <a:pt x="3062" y="863"/>
                  </a:moveTo>
                  <a:lnTo>
                    <a:pt x="3085" y="863"/>
                  </a:lnTo>
                  <a:lnTo>
                    <a:pt x="3085" y="869"/>
                  </a:lnTo>
                  <a:lnTo>
                    <a:pt x="3062" y="869"/>
                  </a:lnTo>
                  <a:lnTo>
                    <a:pt x="3062" y="863"/>
                  </a:lnTo>
                  <a:close/>
                  <a:moveTo>
                    <a:pt x="3102" y="863"/>
                  </a:moveTo>
                  <a:lnTo>
                    <a:pt x="3110" y="863"/>
                  </a:lnTo>
                  <a:lnTo>
                    <a:pt x="3110" y="869"/>
                  </a:lnTo>
                  <a:lnTo>
                    <a:pt x="3102" y="869"/>
                  </a:lnTo>
                  <a:lnTo>
                    <a:pt x="3102" y="863"/>
                  </a:lnTo>
                  <a:close/>
                  <a:moveTo>
                    <a:pt x="0" y="575"/>
                  </a:moveTo>
                  <a:lnTo>
                    <a:pt x="23" y="575"/>
                  </a:lnTo>
                  <a:lnTo>
                    <a:pt x="23" y="581"/>
                  </a:lnTo>
                  <a:lnTo>
                    <a:pt x="0" y="581"/>
                  </a:lnTo>
                  <a:lnTo>
                    <a:pt x="0" y="575"/>
                  </a:lnTo>
                  <a:close/>
                  <a:moveTo>
                    <a:pt x="40" y="575"/>
                  </a:moveTo>
                  <a:lnTo>
                    <a:pt x="63" y="575"/>
                  </a:lnTo>
                  <a:lnTo>
                    <a:pt x="63" y="581"/>
                  </a:lnTo>
                  <a:lnTo>
                    <a:pt x="40" y="581"/>
                  </a:lnTo>
                  <a:lnTo>
                    <a:pt x="40" y="575"/>
                  </a:lnTo>
                  <a:close/>
                  <a:moveTo>
                    <a:pt x="80" y="575"/>
                  </a:moveTo>
                  <a:lnTo>
                    <a:pt x="103" y="575"/>
                  </a:lnTo>
                  <a:lnTo>
                    <a:pt x="103" y="581"/>
                  </a:lnTo>
                  <a:lnTo>
                    <a:pt x="80" y="581"/>
                  </a:lnTo>
                  <a:lnTo>
                    <a:pt x="80" y="575"/>
                  </a:lnTo>
                  <a:close/>
                  <a:moveTo>
                    <a:pt x="120" y="575"/>
                  </a:moveTo>
                  <a:lnTo>
                    <a:pt x="143" y="575"/>
                  </a:lnTo>
                  <a:lnTo>
                    <a:pt x="143" y="581"/>
                  </a:lnTo>
                  <a:lnTo>
                    <a:pt x="120" y="581"/>
                  </a:lnTo>
                  <a:lnTo>
                    <a:pt x="120" y="575"/>
                  </a:lnTo>
                  <a:close/>
                  <a:moveTo>
                    <a:pt x="161" y="575"/>
                  </a:moveTo>
                  <a:lnTo>
                    <a:pt x="184" y="575"/>
                  </a:lnTo>
                  <a:lnTo>
                    <a:pt x="184" y="581"/>
                  </a:lnTo>
                  <a:lnTo>
                    <a:pt x="161" y="581"/>
                  </a:lnTo>
                  <a:lnTo>
                    <a:pt x="161" y="575"/>
                  </a:lnTo>
                  <a:close/>
                  <a:moveTo>
                    <a:pt x="201" y="575"/>
                  </a:moveTo>
                  <a:lnTo>
                    <a:pt x="224" y="575"/>
                  </a:lnTo>
                  <a:lnTo>
                    <a:pt x="224" y="581"/>
                  </a:lnTo>
                  <a:lnTo>
                    <a:pt x="201" y="581"/>
                  </a:lnTo>
                  <a:lnTo>
                    <a:pt x="201" y="575"/>
                  </a:lnTo>
                  <a:close/>
                  <a:moveTo>
                    <a:pt x="241" y="575"/>
                  </a:moveTo>
                  <a:lnTo>
                    <a:pt x="264" y="575"/>
                  </a:lnTo>
                  <a:lnTo>
                    <a:pt x="264" y="581"/>
                  </a:lnTo>
                  <a:lnTo>
                    <a:pt x="241" y="581"/>
                  </a:lnTo>
                  <a:lnTo>
                    <a:pt x="241" y="575"/>
                  </a:lnTo>
                  <a:close/>
                  <a:moveTo>
                    <a:pt x="282" y="575"/>
                  </a:moveTo>
                  <a:lnTo>
                    <a:pt x="305" y="575"/>
                  </a:lnTo>
                  <a:lnTo>
                    <a:pt x="305" y="581"/>
                  </a:lnTo>
                  <a:lnTo>
                    <a:pt x="282" y="581"/>
                  </a:lnTo>
                  <a:lnTo>
                    <a:pt x="282" y="575"/>
                  </a:lnTo>
                  <a:close/>
                  <a:moveTo>
                    <a:pt x="322" y="575"/>
                  </a:moveTo>
                  <a:lnTo>
                    <a:pt x="345" y="575"/>
                  </a:lnTo>
                  <a:lnTo>
                    <a:pt x="345" y="581"/>
                  </a:lnTo>
                  <a:lnTo>
                    <a:pt x="322" y="581"/>
                  </a:lnTo>
                  <a:lnTo>
                    <a:pt x="322" y="575"/>
                  </a:lnTo>
                  <a:close/>
                  <a:moveTo>
                    <a:pt x="362" y="575"/>
                  </a:moveTo>
                  <a:lnTo>
                    <a:pt x="385" y="575"/>
                  </a:lnTo>
                  <a:lnTo>
                    <a:pt x="385" y="581"/>
                  </a:lnTo>
                  <a:lnTo>
                    <a:pt x="362" y="581"/>
                  </a:lnTo>
                  <a:lnTo>
                    <a:pt x="362" y="575"/>
                  </a:lnTo>
                  <a:close/>
                  <a:moveTo>
                    <a:pt x="403" y="575"/>
                  </a:moveTo>
                  <a:lnTo>
                    <a:pt x="426" y="575"/>
                  </a:lnTo>
                  <a:lnTo>
                    <a:pt x="426" y="581"/>
                  </a:lnTo>
                  <a:lnTo>
                    <a:pt x="403" y="581"/>
                  </a:lnTo>
                  <a:lnTo>
                    <a:pt x="403" y="575"/>
                  </a:lnTo>
                  <a:close/>
                  <a:moveTo>
                    <a:pt x="443" y="575"/>
                  </a:moveTo>
                  <a:lnTo>
                    <a:pt x="466" y="575"/>
                  </a:lnTo>
                  <a:lnTo>
                    <a:pt x="466" y="581"/>
                  </a:lnTo>
                  <a:lnTo>
                    <a:pt x="443" y="581"/>
                  </a:lnTo>
                  <a:lnTo>
                    <a:pt x="443" y="575"/>
                  </a:lnTo>
                  <a:close/>
                  <a:moveTo>
                    <a:pt x="483" y="575"/>
                  </a:moveTo>
                  <a:lnTo>
                    <a:pt x="506" y="575"/>
                  </a:lnTo>
                  <a:lnTo>
                    <a:pt x="506" y="581"/>
                  </a:lnTo>
                  <a:lnTo>
                    <a:pt x="483" y="581"/>
                  </a:lnTo>
                  <a:lnTo>
                    <a:pt x="483" y="575"/>
                  </a:lnTo>
                  <a:close/>
                  <a:moveTo>
                    <a:pt x="523" y="575"/>
                  </a:moveTo>
                  <a:lnTo>
                    <a:pt x="546" y="575"/>
                  </a:lnTo>
                  <a:lnTo>
                    <a:pt x="546" y="581"/>
                  </a:lnTo>
                  <a:lnTo>
                    <a:pt x="523" y="581"/>
                  </a:lnTo>
                  <a:lnTo>
                    <a:pt x="523" y="575"/>
                  </a:lnTo>
                  <a:close/>
                  <a:moveTo>
                    <a:pt x="564" y="575"/>
                  </a:moveTo>
                  <a:lnTo>
                    <a:pt x="587" y="575"/>
                  </a:lnTo>
                  <a:lnTo>
                    <a:pt x="587" y="581"/>
                  </a:lnTo>
                  <a:lnTo>
                    <a:pt x="564" y="581"/>
                  </a:lnTo>
                  <a:lnTo>
                    <a:pt x="564" y="575"/>
                  </a:lnTo>
                  <a:close/>
                  <a:moveTo>
                    <a:pt x="604" y="575"/>
                  </a:moveTo>
                  <a:lnTo>
                    <a:pt x="627" y="575"/>
                  </a:lnTo>
                  <a:lnTo>
                    <a:pt x="627" y="581"/>
                  </a:lnTo>
                  <a:lnTo>
                    <a:pt x="604" y="581"/>
                  </a:lnTo>
                  <a:lnTo>
                    <a:pt x="604" y="575"/>
                  </a:lnTo>
                  <a:close/>
                  <a:moveTo>
                    <a:pt x="644" y="575"/>
                  </a:moveTo>
                  <a:lnTo>
                    <a:pt x="667" y="575"/>
                  </a:lnTo>
                  <a:lnTo>
                    <a:pt x="667" y="581"/>
                  </a:lnTo>
                  <a:lnTo>
                    <a:pt x="644" y="581"/>
                  </a:lnTo>
                  <a:lnTo>
                    <a:pt x="644" y="575"/>
                  </a:lnTo>
                  <a:close/>
                  <a:moveTo>
                    <a:pt x="685" y="575"/>
                  </a:moveTo>
                  <a:lnTo>
                    <a:pt x="708" y="575"/>
                  </a:lnTo>
                  <a:lnTo>
                    <a:pt x="708" y="581"/>
                  </a:lnTo>
                  <a:lnTo>
                    <a:pt x="685" y="581"/>
                  </a:lnTo>
                  <a:lnTo>
                    <a:pt x="685" y="575"/>
                  </a:lnTo>
                  <a:close/>
                  <a:moveTo>
                    <a:pt x="725" y="575"/>
                  </a:moveTo>
                  <a:lnTo>
                    <a:pt x="748" y="575"/>
                  </a:lnTo>
                  <a:lnTo>
                    <a:pt x="748" y="581"/>
                  </a:lnTo>
                  <a:lnTo>
                    <a:pt x="725" y="581"/>
                  </a:lnTo>
                  <a:lnTo>
                    <a:pt x="725" y="575"/>
                  </a:lnTo>
                  <a:close/>
                  <a:moveTo>
                    <a:pt x="765" y="575"/>
                  </a:moveTo>
                  <a:lnTo>
                    <a:pt x="788" y="575"/>
                  </a:lnTo>
                  <a:lnTo>
                    <a:pt x="788" y="581"/>
                  </a:lnTo>
                  <a:lnTo>
                    <a:pt x="765" y="581"/>
                  </a:lnTo>
                  <a:lnTo>
                    <a:pt x="765" y="575"/>
                  </a:lnTo>
                  <a:close/>
                  <a:moveTo>
                    <a:pt x="805" y="575"/>
                  </a:moveTo>
                  <a:lnTo>
                    <a:pt x="828" y="575"/>
                  </a:lnTo>
                  <a:lnTo>
                    <a:pt x="828" y="581"/>
                  </a:lnTo>
                  <a:lnTo>
                    <a:pt x="805" y="581"/>
                  </a:lnTo>
                  <a:lnTo>
                    <a:pt x="805" y="575"/>
                  </a:lnTo>
                  <a:close/>
                  <a:moveTo>
                    <a:pt x="846" y="575"/>
                  </a:moveTo>
                  <a:lnTo>
                    <a:pt x="869" y="575"/>
                  </a:lnTo>
                  <a:lnTo>
                    <a:pt x="869" y="581"/>
                  </a:lnTo>
                  <a:lnTo>
                    <a:pt x="846" y="581"/>
                  </a:lnTo>
                  <a:lnTo>
                    <a:pt x="846" y="575"/>
                  </a:lnTo>
                  <a:close/>
                  <a:moveTo>
                    <a:pt x="886" y="575"/>
                  </a:moveTo>
                  <a:lnTo>
                    <a:pt x="909" y="575"/>
                  </a:lnTo>
                  <a:lnTo>
                    <a:pt x="909" y="581"/>
                  </a:lnTo>
                  <a:lnTo>
                    <a:pt x="886" y="581"/>
                  </a:lnTo>
                  <a:lnTo>
                    <a:pt x="886" y="575"/>
                  </a:lnTo>
                  <a:close/>
                  <a:moveTo>
                    <a:pt x="926" y="575"/>
                  </a:moveTo>
                  <a:lnTo>
                    <a:pt x="949" y="575"/>
                  </a:lnTo>
                  <a:lnTo>
                    <a:pt x="949" y="581"/>
                  </a:lnTo>
                  <a:lnTo>
                    <a:pt x="926" y="581"/>
                  </a:lnTo>
                  <a:lnTo>
                    <a:pt x="926" y="575"/>
                  </a:lnTo>
                  <a:close/>
                  <a:moveTo>
                    <a:pt x="967" y="575"/>
                  </a:moveTo>
                  <a:lnTo>
                    <a:pt x="990" y="575"/>
                  </a:lnTo>
                  <a:lnTo>
                    <a:pt x="990" y="581"/>
                  </a:lnTo>
                  <a:lnTo>
                    <a:pt x="967" y="581"/>
                  </a:lnTo>
                  <a:lnTo>
                    <a:pt x="967" y="575"/>
                  </a:lnTo>
                  <a:close/>
                  <a:moveTo>
                    <a:pt x="1007" y="575"/>
                  </a:moveTo>
                  <a:lnTo>
                    <a:pt x="1030" y="575"/>
                  </a:lnTo>
                  <a:lnTo>
                    <a:pt x="1030" y="581"/>
                  </a:lnTo>
                  <a:lnTo>
                    <a:pt x="1007" y="581"/>
                  </a:lnTo>
                  <a:lnTo>
                    <a:pt x="1007" y="575"/>
                  </a:lnTo>
                  <a:close/>
                  <a:moveTo>
                    <a:pt x="1047" y="575"/>
                  </a:moveTo>
                  <a:lnTo>
                    <a:pt x="1070" y="575"/>
                  </a:lnTo>
                  <a:lnTo>
                    <a:pt x="1070" y="581"/>
                  </a:lnTo>
                  <a:lnTo>
                    <a:pt x="1047" y="581"/>
                  </a:lnTo>
                  <a:lnTo>
                    <a:pt x="1047" y="575"/>
                  </a:lnTo>
                  <a:close/>
                  <a:moveTo>
                    <a:pt x="1088" y="575"/>
                  </a:moveTo>
                  <a:lnTo>
                    <a:pt x="1111" y="575"/>
                  </a:lnTo>
                  <a:lnTo>
                    <a:pt x="1111" y="581"/>
                  </a:lnTo>
                  <a:lnTo>
                    <a:pt x="1088" y="581"/>
                  </a:lnTo>
                  <a:lnTo>
                    <a:pt x="1088" y="575"/>
                  </a:lnTo>
                  <a:close/>
                  <a:moveTo>
                    <a:pt x="1128" y="575"/>
                  </a:moveTo>
                  <a:lnTo>
                    <a:pt x="1151" y="575"/>
                  </a:lnTo>
                  <a:lnTo>
                    <a:pt x="1151" y="581"/>
                  </a:lnTo>
                  <a:lnTo>
                    <a:pt x="1128" y="581"/>
                  </a:lnTo>
                  <a:lnTo>
                    <a:pt x="1128" y="575"/>
                  </a:lnTo>
                  <a:close/>
                  <a:moveTo>
                    <a:pt x="1168" y="575"/>
                  </a:moveTo>
                  <a:lnTo>
                    <a:pt x="1191" y="575"/>
                  </a:lnTo>
                  <a:lnTo>
                    <a:pt x="1191" y="581"/>
                  </a:lnTo>
                  <a:lnTo>
                    <a:pt x="1168" y="581"/>
                  </a:lnTo>
                  <a:lnTo>
                    <a:pt x="1168" y="575"/>
                  </a:lnTo>
                  <a:close/>
                  <a:moveTo>
                    <a:pt x="1208" y="575"/>
                  </a:moveTo>
                  <a:lnTo>
                    <a:pt x="1231" y="575"/>
                  </a:lnTo>
                  <a:lnTo>
                    <a:pt x="1231" y="581"/>
                  </a:lnTo>
                  <a:lnTo>
                    <a:pt x="1208" y="581"/>
                  </a:lnTo>
                  <a:lnTo>
                    <a:pt x="1208" y="575"/>
                  </a:lnTo>
                  <a:close/>
                  <a:moveTo>
                    <a:pt x="1249" y="575"/>
                  </a:moveTo>
                  <a:lnTo>
                    <a:pt x="1272" y="575"/>
                  </a:lnTo>
                  <a:lnTo>
                    <a:pt x="1272" y="581"/>
                  </a:lnTo>
                  <a:lnTo>
                    <a:pt x="1249" y="581"/>
                  </a:lnTo>
                  <a:lnTo>
                    <a:pt x="1249" y="575"/>
                  </a:lnTo>
                  <a:close/>
                  <a:moveTo>
                    <a:pt x="1289" y="575"/>
                  </a:moveTo>
                  <a:lnTo>
                    <a:pt x="1312" y="575"/>
                  </a:lnTo>
                  <a:lnTo>
                    <a:pt x="1312" y="581"/>
                  </a:lnTo>
                  <a:lnTo>
                    <a:pt x="1289" y="581"/>
                  </a:lnTo>
                  <a:lnTo>
                    <a:pt x="1289" y="575"/>
                  </a:lnTo>
                  <a:close/>
                  <a:moveTo>
                    <a:pt x="1329" y="575"/>
                  </a:moveTo>
                  <a:lnTo>
                    <a:pt x="1352" y="575"/>
                  </a:lnTo>
                  <a:lnTo>
                    <a:pt x="1352" y="581"/>
                  </a:lnTo>
                  <a:lnTo>
                    <a:pt x="1329" y="581"/>
                  </a:lnTo>
                  <a:lnTo>
                    <a:pt x="1329" y="575"/>
                  </a:lnTo>
                  <a:close/>
                  <a:moveTo>
                    <a:pt x="1370" y="575"/>
                  </a:moveTo>
                  <a:lnTo>
                    <a:pt x="1393" y="575"/>
                  </a:lnTo>
                  <a:lnTo>
                    <a:pt x="1393" y="581"/>
                  </a:lnTo>
                  <a:lnTo>
                    <a:pt x="1370" y="581"/>
                  </a:lnTo>
                  <a:lnTo>
                    <a:pt x="1370" y="575"/>
                  </a:lnTo>
                  <a:close/>
                  <a:moveTo>
                    <a:pt x="1410" y="575"/>
                  </a:moveTo>
                  <a:lnTo>
                    <a:pt x="1433" y="575"/>
                  </a:lnTo>
                  <a:lnTo>
                    <a:pt x="1433" y="581"/>
                  </a:lnTo>
                  <a:lnTo>
                    <a:pt x="1410" y="581"/>
                  </a:lnTo>
                  <a:lnTo>
                    <a:pt x="1410" y="575"/>
                  </a:lnTo>
                  <a:close/>
                  <a:moveTo>
                    <a:pt x="1450" y="575"/>
                  </a:moveTo>
                  <a:lnTo>
                    <a:pt x="1473" y="575"/>
                  </a:lnTo>
                  <a:lnTo>
                    <a:pt x="1473" y="581"/>
                  </a:lnTo>
                  <a:lnTo>
                    <a:pt x="1450" y="581"/>
                  </a:lnTo>
                  <a:lnTo>
                    <a:pt x="1450" y="575"/>
                  </a:lnTo>
                  <a:close/>
                  <a:moveTo>
                    <a:pt x="1490" y="575"/>
                  </a:moveTo>
                  <a:lnTo>
                    <a:pt x="1514" y="575"/>
                  </a:lnTo>
                  <a:lnTo>
                    <a:pt x="1514" y="581"/>
                  </a:lnTo>
                  <a:lnTo>
                    <a:pt x="1490" y="581"/>
                  </a:lnTo>
                  <a:lnTo>
                    <a:pt x="1490" y="575"/>
                  </a:lnTo>
                  <a:close/>
                  <a:moveTo>
                    <a:pt x="1531" y="575"/>
                  </a:moveTo>
                  <a:lnTo>
                    <a:pt x="1554" y="575"/>
                  </a:lnTo>
                  <a:lnTo>
                    <a:pt x="1554" y="581"/>
                  </a:lnTo>
                  <a:lnTo>
                    <a:pt x="1531" y="581"/>
                  </a:lnTo>
                  <a:lnTo>
                    <a:pt x="1531" y="575"/>
                  </a:lnTo>
                  <a:close/>
                  <a:moveTo>
                    <a:pt x="1571" y="575"/>
                  </a:moveTo>
                  <a:lnTo>
                    <a:pt x="1594" y="575"/>
                  </a:lnTo>
                  <a:lnTo>
                    <a:pt x="1594" y="581"/>
                  </a:lnTo>
                  <a:lnTo>
                    <a:pt x="1571" y="581"/>
                  </a:lnTo>
                  <a:lnTo>
                    <a:pt x="1571" y="575"/>
                  </a:lnTo>
                  <a:close/>
                  <a:moveTo>
                    <a:pt x="1611" y="575"/>
                  </a:moveTo>
                  <a:lnTo>
                    <a:pt x="1634" y="575"/>
                  </a:lnTo>
                  <a:lnTo>
                    <a:pt x="1634" y="581"/>
                  </a:lnTo>
                  <a:lnTo>
                    <a:pt x="1611" y="581"/>
                  </a:lnTo>
                  <a:lnTo>
                    <a:pt x="1611" y="575"/>
                  </a:lnTo>
                  <a:close/>
                  <a:moveTo>
                    <a:pt x="1652" y="575"/>
                  </a:moveTo>
                  <a:lnTo>
                    <a:pt x="1675" y="575"/>
                  </a:lnTo>
                  <a:lnTo>
                    <a:pt x="1675" y="581"/>
                  </a:lnTo>
                  <a:lnTo>
                    <a:pt x="1652" y="581"/>
                  </a:lnTo>
                  <a:lnTo>
                    <a:pt x="1652" y="575"/>
                  </a:lnTo>
                  <a:close/>
                  <a:moveTo>
                    <a:pt x="1692" y="575"/>
                  </a:moveTo>
                  <a:lnTo>
                    <a:pt x="1715" y="575"/>
                  </a:lnTo>
                  <a:lnTo>
                    <a:pt x="1715" y="581"/>
                  </a:lnTo>
                  <a:lnTo>
                    <a:pt x="1692" y="581"/>
                  </a:lnTo>
                  <a:lnTo>
                    <a:pt x="1692" y="575"/>
                  </a:lnTo>
                  <a:close/>
                  <a:moveTo>
                    <a:pt x="1732" y="575"/>
                  </a:moveTo>
                  <a:lnTo>
                    <a:pt x="1755" y="575"/>
                  </a:lnTo>
                  <a:lnTo>
                    <a:pt x="1755" y="581"/>
                  </a:lnTo>
                  <a:lnTo>
                    <a:pt x="1732" y="581"/>
                  </a:lnTo>
                  <a:lnTo>
                    <a:pt x="1732" y="575"/>
                  </a:lnTo>
                  <a:close/>
                  <a:moveTo>
                    <a:pt x="1773" y="575"/>
                  </a:moveTo>
                  <a:lnTo>
                    <a:pt x="1796" y="575"/>
                  </a:lnTo>
                  <a:lnTo>
                    <a:pt x="1796" y="581"/>
                  </a:lnTo>
                  <a:lnTo>
                    <a:pt x="1773" y="581"/>
                  </a:lnTo>
                  <a:lnTo>
                    <a:pt x="1773" y="575"/>
                  </a:lnTo>
                  <a:close/>
                  <a:moveTo>
                    <a:pt x="1813" y="575"/>
                  </a:moveTo>
                  <a:lnTo>
                    <a:pt x="1836" y="575"/>
                  </a:lnTo>
                  <a:lnTo>
                    <a:pt x="1836" y="581"/>
                  </a:lnTo>
                  <a:lnTo>
                    <a:pt x="1813" y="581"/>
                  </a:lnTo>
                  <a:lnTo>
                    <a:pt x="1813" y="575"/>
                  </a:lnTo>
                  <a:close/>
                  <a:moveTo>
                    <a:pt x="1853" y="575"/>
                  </a:moveTo>
                  <a:lnTo>
                    <a:pt x="1876" y="575"/>
                  </a:lnTo>
                  <a:lnTo>
                    <a:pt x="1876" y="581"/>
                  </a:lnTo>
                  <a:lnTo>
                    <a:pt x="1853" y="581"/>
                  </a:lnTo>
                  <a:lnTo>
                    <a:pt x="1853" y="575"/>
                  </a:lnTo>
                  <a:close/>
                  <a:moveTo>
                    <a:pt x="1893" y="575"/>
                  </a:moveTo>
                  <a:lnTo>
                    <a:pt x="1916" y="575"/>
                  </a:lnTo>
                  <a:lnTo>
                    <a:pt x="1916" y="581"/>
                  </a:lnTo>
                  <a:lnTo>
                    <a:pt x="1893" y="581"/>
                  </a:lnTo>
                  <a:lnTo>
                    <a:pt x="1893" y="575"/>
                  </a:lnTo>
                  <a:close/>
                  <a:moveTo>
                    <a:pt x="1934" y="575"/>
                  </a:moveTo>
                  <a:lnTo>
                    <a:pt x="1957" y="575"/>
                  </a:lnTo>
                  <a:lnTo>
                    <a:pt x="1957" y="581"/>
                  </a:lnTo>
                  <a:lnTo>
                    <a:pt x="1934" y="581"/>
                  </a:lnTo>
                  <a:lnTo>
                    <a:pt x="1934" y="575"/>
                  </a:lnTo>
                  <a:close/>
                  <a:moveTo>
                    <a:pt x="1974" y="575"/>
                  </a:moveTo>
                  <a:lnTo>
                    <a:pt x="1997" y="575"/>
                  </a:lnTo>
                  <a:lnTo>
                    <a:pt x="1997" y="581"/>
                  </a:lnTo>
                  <a:lnTo>
                    <a:pt x="1974" y="581"/>
                  </a:lnTo>
                  <a:lnTo>
                    <a:pt x="1974" y="575"/>
                  </a:lnTo>
                  <a:close/>
                  <a:moveTo>
                    <a:pt x="2014" y="575"/>
                  </a:moveTo>
                  <a:lnTo>
                    <a:pt x="2037" y="575"/>
                  </a:lnTo>
                  <a:lnTo>
                    <a:pt x="2037" y="581"/>
                  </a:lnTo>
                  <a:lnTo>
                    <a:pt x="2014" y="581"/>
                  </a:lnTo>
                  <a:lnTo>
                    <a:pt x="2014" y="575"/>
                  </a:lnTo>
                  <a:close/>
                  <a:moveTo>
                    <a:pt x="2055" y="575"/>
                  </a:moveTo>
                  <a:lnTo>
                    <a:pt x="2078" y="575"/>
                  </a:lnTo>
                  <a:lnTo>
                    <a:pt x="2078" y="581"/>
                  </a:lnTo>
                  <a:lnTo>
                    <a:pt x="2055" y="581"/>
                  </a:lnTo>
                  <a:lnTo>
                    <a:pt x="2055" y="575"/>
                  </a:lnTo>
                  <a:close/>
                  <a:moveTo>
                    <a:pt x="2095" y="575"/>
                  </a:moveTo>
                  <a:lnTo>
                    <a:pt x="2118" y="575"/>
                  </a:lnTo>
                  <a:lnTo>
                    <a:pt x="2118" y="581"/>
                  </a:lnTo>
                  <a:lnTo>
                    <a:pt x="2095" y="581"/>
                  </a:lnTo>
                  <a:lnTo>
                    <a:pt x="2095" y="575"/>
                  </a:lnTo>
                  <a:close/>
                  <a:moveTo>
                    <a:pt x="2135" y="575"/>
                  </a:moveTo>
                  <a:lnTo>
                    <a:pt x="2158" y="575"/>
                  </a:lnTo>
                  <a:lnTo>
                    <a:pt x="2158" y="581"/>
                  </a:lnTo>
                  <a:lnTo>
                    <a:pt x="2135" y="581"/>
                  </a:lnTo>
                  <a:lnTo>
                    <a:pt x="2135" y="575"/>
                  </a:lnTo>
                  <a:close/>
                  <a:moveTo>
                    <a:pt x="2176" y="575"/>
                  </a:moveTo>
                  <a:lnTo>
                    <a:pt x="2199" y="575"/>
                  </a:lnTo>
                  <a:lnTo>
                    <a:pt x="2199" y="581"/>
                  </a:lnTo>
                  <a:lnTo>
                    <a:pt x="2176" y="581"/>
                  </a:lnTo>
                  <a:lnTo>
                    <a:pt x="2176" y="575"/>
                  </a:lnTo>
                  <a:close/>
                  <a:moveTo>
                    <a:pt x="2216" y="575"/>
                  </a:moveTo>
                  <a:lnTo>
                    <a:pt x="2239" y="575"/>
                  </a:lnTo>
                  <a:lnTo>
                    <a:pt x="2239" y="581"/>
                  </a:lnTo>
                  <a:lnTo>
                    <a:pt x="2216" y="581"/>
                  </a:lnTo>
                  <a:lnTo>
                    <a:pt x="2216" y="575"/>
                  </a:lnTo>
                  <a:close/>
                  <a:moveTo>
                    <a:pt x="2256" y="575"/>
                  </a:moveTo>
                  <a:lnTo>
                    <a:pt x="2279" y="575"/>
                  </a:lnTo>
                  <a:lnTo>
                    <a:pt x="2279" y="581"/>
                  </a:lnTo>
                  <a:lnTo>
                    <a:pt x="2256" y="581"/>
                  </a:lnTo>
                  <a:lnTo>
                    <a:pt x="2256" y="575"/>
                  </a:lnTo>
                  <a:close/>
                  <a:moveTo>
                    <a:pt x="2296" y="575"/>
                  </a:moveTo>
                  <a:lnTo>
                    <a:pt x="2319" y="575"/>
                  </a:lnTo>
                  <a:lnTo>
                    <a:pt x="2319" y="581"/>
                  </a:lnTo>
                  <a:lnTo>
                    <a:pt x="2296" y="581"/>
                  </a:lnTo>
                  <a:lnTo>
                    <a:pt x="2296" y="575"/>
                  </a:lnTo>
                  <a:close/>
                  <a:moveTo>
                    <a:pt x="2337" y="575"/>
                  </a:moveTo>
                  <a:lnTo>
                    <a:pt x="2360" y="575"/>
                  </a:lnTo>
                  <a:lnTo>
                    <a:pt x="2360" y="581"/>
                  </a:lnTo>
                  <a:lnTo>
                    <a:pt x="2337" y="581"/>
                  </a:lnTo>
                  <a:lnTo>
                    <a:pt x="2337" y="575"/>
                  </a:lnTo>
                  <a:close/>
                  <a:moveTo>
                    <a:pt x="2377" y="575"/>
                  </a:moveTo>
                  <a:lnTo>
                    <a:pt x="2400" y="575"/>
                  </a:lnTo>
                  <a:lnTo>
                    <a:pt x="2400" y="581"/>
                  </a:lnTo>
                  <a:lnTo>
                    <a:pt x="2377" y="581"/>
                  </a:lnTo>
                  <a:lnTo>
                    <a:pt x="2377" y="575"/>
                  </a:lnTo>
                  <a:close/>
                  <a:moveTo>
                    <a:pt x="2417" y="575"/>
                  </a:moveTo>
                  <a:lnTo>
                    <a:pt x="2440" y="575"/>
                  </a:lnTo>
                  <a:lnTo>
                    <a:pt x="2440" y="581"/>
                  </a:lnTo>
                  <a:lnTo>
                    <a:pt x="2417" y="581"/>
                  </a:lnTo>
                  <a:lnTo>
                    <a:pt x="2417" y="575"/>
                  </a:lnTo>
                  <a:close/>
                  <a:moveTo>
                    <a:pt x="2458" y="575"/>
                  </a:moveTo>
                  <a:lnTo>
                    <a:pt x="2481" y="575"/>
                  </a:lnTo>
                  <a:lnTo>
                    <a:pt x="2481" y="581"/>
                  </a:lnTo>
                  <a:lnTo>
                    <a:pt x="2458" y="581"/>
                  </a:lnTo>
                  <a:lnTo>
                    <a:pt x="2458" y="575"/>
                  </a:lnTo>
                  <a:close/>
                  <a:moveTo>
                    <a:pt x="2498" y="575"/>
                  </a:moveTo>
                  <a:lnTo>
                    <a:pt x="2521" y="575"/>
                  </a:lnTo>
                  <a:lnTo>
                    <a:pt x="2521" y="581"/>
                  </a:lnTo>
                  <a:lnTo>
                    <a:pt x="2498" y="581"/>
                  </a:lnTo>
                  <a:lnTo>
                    <a:pt x="2498" y="575"/>
                  </a:lnTo>
                  <a:close/>
                  <a:moveTo>
                    <a:pt x="2538" y="575"/>
                  </a:moveTo>
                  <a:lnTo>
                    <a:pt x="2561" y="575"/>
                  </a:lnTo>
                  <a:lnTo>
                    <a:pt x="2561" y="581"/>
                  </a:lnTo>
                  <a:lnTo>
                    <a:pt x="2538" y="581"/>
                  </a:lnTo>
                  <a:lnTo>
                    <a:pt x="2538" y="575"/>
                  </a:lnTo>
                  <a:close/>
                  <a:moveTo>
                    <a:pt x="2578" y="575"/>
                  </a:moveTo>
                  <a:lnTo>
                    <a:pt x="2601" y="575"/>
                  </a:lnTo>
                  <a:lnTo>
                    <a:pt x="2601" y="581"/>
                  </a:lnTo>
                  <a:lnTo>
                    <a:pt x="2578" y="581"/>
                  </a:lnTo>
                  <a:lnTo>
                    <a:pt x="2578" y="575"/>
                  </a:lnTo>
                  <a:close/>
                  <a:moveTo>
                    <a:pt x="2619" y="575"/>
                  </a:moveTo>
                  <a:lnTo>
                    <a:pt x="2642" y="575"/>
                  </a:lnTo>
                  <a:lnTo>
                    <a:pt x="2642" y="581"/>
                  </a:lnTo>
                  <a:lnTo>
                    <a:pt x="2619" y="581"/>
                  </a:lnTo>
                  <a:lnTo>
                    <a:pt x="2619" y="575"/>
                  </a:lnTo>
                  <a:close/>
                  <a:moveTo>
                    <a:pt x="2659" y="575"/>
                  </a:moveTo>
                  <a:lnTo>
                    <a:pt x="2682" y="575"/>
                  </a:lnTo>
                  <a:lnTo>
                    <a:pt x="2682" y="581"/>
                  </a:lnTo>
                  <a:lnTo>
                    <a:pt x="2659" y="581"/>
                  </a:lnTo>
                  <a:lnTo>
                    <a:pt x="2659" y="575"/>
                  </a:lnTo>
                  <a:close/>
                  <a:moveTo>
                    <a:pt x="2699" y="575"/>
                  </a:moveTo>
                  <a:lnTo>
                    <a:pt x="2722" y="575"/>
                  </a:lnTo>
                  <a:lnTo>
                    <a:pt x="2722" y="581"/>
                  </a:lnTo>
                  <a:lnTo>
                    <a:pt x="2699" y="581"/>
                  </a:lnTo>
                  <a:lnTo>
                    <a:pt x="2699" y="575"/>
                  </a:lnTo>
                  <a:close/>
                  <a:moveTo>
                    <a:pt x="2740" y="575"/>
                  </a:moveTo>
                  <a:lnTo>
                    <a:pt x="2763" y="575"/>
                  </a:lnTo>
                  <a:lnTo>
                    <a:pt x="2763" y="581"/>
                  </a:lnTo>
                  <a:lnTo>
                    <a:pt x="2740" y="581"/>
                  </a:lnTo>
                  <a:lnTo>
                    <a:pt x="2740" y="575"/>
                  </a:lnTo>
                  <a:close/>
                  <a:moveTo>
                    <a:pt x="2780" y="575"/>
                  </a:moveTo>
                  <a:lnTo>
                    <a:pt x="2803" y="575"/>
                  </a:lnTo>
                  <a:lnTo>
                    <a:pt x="2803" y="581"/>
                  </a:lnTo>
                  <a:lnTo>
                    <a:pt x="2780" y="581"/>
                  </a:lnTo>
                  <a:lnTo>
                    <a:pt x="2780" y="575"/>
                  </a:lnTo>
                  <a:close/>
                  <a:moveTo>
                    <a:pt x="2820" y="575"/>
                  </a:moveTo>
                  <a:lnTo>
                    <a:pt x="2843" y="575"/>
                  </a:lnTo>
                  <a:lnTo>
                    <a:pt x="2843" y="581"/>
                  </a:lnTo>
                  <a:lnTo>
                    <a:pt x="2820" y="581"/>
                  </a:lnTo>
                  <a:lnTo>
                    <a:pt x="2820" y="575"/>
                  </a:lnTo>
                  <a:close/>
                  <a:moveTo>
                    <a:pt x="2861" y="575"/>
                  </a:moveTo>
                  <a:lnTo>
                    <a:pt x="2884" y="575"/>
                  </a:lnTo>
                  <a:lnTo>
                    <a:pt x="2884" y="581"/>
                  </a:lnTo>
                  <a:lnTo>
                    <a:pt x="2861" y="581"/>
                  </a:lnTo>
                  <a:lnTo>
                    <a:pt x="2861" y="575"/>
                  </a:lnTo>
                  <a:close/>
                  <a:moveTo>
                    <a:pt x="2901" y="575"/>
                  </a:moveTo>
                  <a:lnTo>
                    <a:pt x="2924" y="575"/>
                  </a:lnTo>
                  <a:lnTo>
                    <a:pt x="2924" y="581"/>
                  </a:lnTo>
                  <a:lnTo>
                    <a:pt x="2901" y="581"/>
                  </a:lnTo>
                  <a:lnTo>
                    <a:pt x="2901" y="575"/>
                  </a:lnTo>
                  <a:close/>
                  <a:moveTo>
                    <a:pt x="2941" y="575"/>
                  </a:moveTo>
                  <a:lnTo>
                    <a:pt x="2964" y="575"/>
                  </a:lnTo>
                  <a:lnTo>
                    <a:pt x="2964" y="581"/>
                  </a:lnTo>
                  <a:lnTo>
                    <a:pt x="2941" y="581"/>
                  </a:lnTo>
                  <a:lnTo>
                    <a:pt x="2941" y="575"/>
                  </a:lnTo>
                  <a:close/>
                  <a:moveTo>
                    <a:pt x="2981" y="575"/>
                  </a:moveTo>
                  <a:lnTo>
                    <a:pt x="3004" y="575"/>
                  </a:lnTo>
                  <a:lnTo>
                    <a:pt x="3004" y="581"/>
                  </a:lnTo>
                  <a:lnTo>
                    <a:pt x="2981" y="581"/>
                  </a:lnTo>
                  <a:lnTo>
                    <a:pt x="2981" y="575"/>
                  </a:lnTo>
                  <a:close/>
                  <a:moveTo>
                    <a:pt x="3022" y="575"/>
                  </a:moveTo>
                  <a:lnTo>
                    <a:pt x="3045" y="575"/>
                  </a:lnTo>
                  <a:lnTo>
                    <a:pt x="3045" y="581"/>
                  </a:lnTo>
                  <a:lnTo>
                    <a:pt x="3022" y="581"/>
                  </a:lnTo>
                  <a:lnTo>
                    <a:pt x="3022" y="575"/>
                  </a:lnTo>
                  <a:close/>
                  <a:moveTo>
                    <a:pt x="3062" y="575"/>
                  </a:moveTo>
                  <a:lnTo>
                    <a:pt x="3085" y="575"/>
                  </a:lnTo>
                  <a:lnTo>
                    <a:pt x="3085" y="581"/>
                  </a:lnTo>
                  <a:lnTo>
                    <a:pt x="3062" y="581"/>
                  </a:lnTo>
                  <a:lnTo>
                    <a:pt x="3062" y="575"/>
                  </a:lnTo>
                  <a:close/>
                  <a:moveTo>
                    <a:pt x="3102" y="575"/>
                  </a:moveTo>
                  <a:lnTo>
                    <a:pt x="3110" y="575"/>
                  </a:lnTo>
                  <a:lnTo>
                    <a:pt x="3110" y="581"/>
                  </a:lnTo>
                  <a:lnTo>
                    <a:pt x="3102" y="581"/>
                  </a:lnTo>
                  <a:lnTo>
                    <a:pt x="3102" y="575"/>
                  </a:lnTo>
                  <a:close/>
                  <a:moveTo>
                    <a:pt x="0" y="288"/>
                  </a:moveTo>
                  <a:lnTo>
                    <a:pt x="23" y="288"/>
                  </a:lnTo>
                  <a:lnTo>
                    <a:pt x="23" y="294"/>
                  </a:lnTo>
                  <a:lnTo>
                    <a:pt x="0" y="294"/>
                  </a:lnTo>
                  <a:lnTo>
                    <a:pt x="0" y="288"/>
                  </a:lnTo>
                  <a:close/>
                  <a:moveTo>
                    <a:pt x="40" y="288"/>
                  </a:moveTo>
                  <a:lnTo>
                    <a:pt x="63" y="288"/>
                  </a:lnTo>
                  <a:lnTo>
                    <a:pt x="63" y="294"/>
                  </a:lnTo>
                  <a:lnTo>
                    <a:pt x="40" y="294"/>
                  </a:lnTo>
                  <a:lnTo>
                    <a:pt x="40" y="288"/>
                  </a:lnTo>
                  <a:close/>
                  <a:moveTo>
                    <a:pt x="80" y="288"/>
                  </a:moveTo>
                  <a:lnTo>
                    <a:pt x="103" y="288"/>
                  </a:lnTo>
                  <a:lnTo>
                    <a:pt x="103" y="294"/>
                  </a:lnTo>
                  <a:lnTo>
                    <a:pt x="80" y="294"/>
                  </a:lnTo>
                  <a:lnTo>
                    <a:pt x="80" y="288"/>
                  </a:lnTo>
                  <a:close/>
                  <a:moveTo>
                    <a:pt x="120" y="288"/>
                  </a:moveTo>
                  <a:lnTo>
                    <a:pt x="143" y="288"/>
                  </a:lnTo>
                  <a:lnTo>
                    <a:pt x="143" y="294"/>
                  </a:lnTo>
                  <a:lnTo>
                    <a:pt x="120" y="294"/>
                  </a:lnTo>
                  <a:lnTo>
                    <a:pt x="120" y="288"/>
                  </a:lnTo>
                  <a:close/>
                  <a:moveTo>
                    <a:pt x="161" y="288"/>
                  </a:moveTo>
                  <a:lnTo>
                    <a:pt x="184" y="288"/>
                  </a:lnTo>
                  <a:lnTo>
                    <a:pt x="184" y="294"/>
                  </a:lnTo>
                  <a:lnTo>
                    <a:pt x="161" y="294"/>
                  </a:lnTo>
                  <a:lnTo>
                    <a:pt x="161" y="288"/>
                  </a:lnTo>
                  <a:close/>
                  <a:moveTo>
                    <a:pt x="201" y="288"/>
                  </a:moveTo>
                  <a:lnTo>
                    <a:pt x="224" y="288"/>
                  </a:lnTo>
                  <a:lnTo>
                    <a:pt x="224" y="294"/>
                  </a:lnTo>
                  <a:lnTo>
                    <a:pt x="201" y="294"/>
                  </a:lnTo>
                  <a:lnTo>
                    <a:pt x="201" y="288"/>
                  </a:lnTo>
                  <a:close/>
                  <a:moveTo>
                    <a:pt x="241" y="288"/>
                  </a:moveTo>
                  <a:lnTo>
                    <a:pt x="264" y="288"/>
                  </a:lnTo>
                  <a:lnTo>
                    <a:pt x="264" y="294"/>
                  </a:lnTo>
                  <a:lnTo>
                    <a:pt x="241" y="294"/>
                  </a:lnTo>
                  <a:lnTo>
                    <a:pt x="241" y="288"/>
                  </a:lnTo>
                  <a:close/>
                  <a:moveTo>
                    <a:pt x="282" y="288"/>
                  </a:moveTo>
                  <a:lnTo>
                    <a:pt x="305" y="288"/>
                  </a:lnTo>
                  <a:lnTo>
                    <a:pt x="305" y="294"/>
                  </a:lnTo>
                  <a:lnTo>
                    <a:pt x="282" y="294"/>
                  </a:lnTo>
                  <a:lnTo>
                    <a:pt x="282" y="288"/>
                  </a:lnTo>
                  <a:close/>
                  <a:moveTo>
                    <a:pt x="322" y="288"/>
                  </a:moveTo>
                  <a:lnTo>
                    <a:pt x="345" y="288"/>
                  </a:lnTo>
                  <a:lnTo>
                    <a:pt x="345" y="294"/>
                  </a:lnTo>
                  <a:lnTo>
                    <a:pt x="322" y="294"/>
                  </a:lnTo>
                  <a:lnTo>
                    <a:pt x="322" y="288"/>
                  </a:lnTo>
                  <a:close/>
                  <a:moveTo>
                    <a:pt x="362" y="288"/>
                  </a:moveTo>
                  <a:lnTo>
                    <a:pt x="385" y="288"/>
                  </a:lnTo>
                  <a:lnTo>
                    <a:pt x="385" y="294"/>
                  </a:lnTo>
                  <a:lnTo>
                    <a:pt x="362" y="294"/>
                  </a:lnTo>
                  <a:lnTo>
                    <a:pt x="362" y="288"/>
                  </a:lnTo>
                  <a:close/>
                  <a:moveTo>
                    <a:pt x="403" y="288"/>
                  </a:moveTo>
                  <a:lnTo>
                    <a:pt x="426" y="288"/>
                  </a:lnTo>
                  <a:lnTo>
                    <a:pt x="426" y="294"/>
                  </a:lnTo>
                  <a:lnTo>
                    <a:pt x="403" y="294"/>
                  </a:lnTo>
                  <a:lnTo>
                    <a:pt x="403" y="288"/>
                  </a:lnTo>
                  <a:close/>
                  <a:moveTo>
                    <a:pt x="443" y="288"/>
                  </a:moveTo>
                  <a:lnTo>
                    <a:pt x="466" y="288"/>
                  </a:lnTo>
                  <a:lnTo>
                    <a:pt x="466" y="294"/>
                  </a:lnTo>
                  <a:lnTo>
                    <a:pt x="443" y="294"/>
                  </a:lnTo>
                  <a:lnTo>
                    <a:pt x="443" y="288"/>
                  </a:lnTo>
                  <a:close/>
                  <a:moveTo>
                    <a:pt x="483" y="288"/>
                  </a:moveTo>
                  <a:lnTo>
                    <a:pt x="506" y="288"/>
                  </a:lnTo>
                  <a:lnTo>
                    <a:pt x="506" y="294"/>
                  </a:lnTo>
                  <a:lnTo>
                    <a:pt x="483" y="294"/>
                  </a:lnTo>
                  <a:lnTo>
                    <a:pt x="483" y="288"/>
                  </a:lnTo>
                  <a:close/>
                  <a:moveTo>
                    <a:pt x="523" y="288"/>
                  </a:moveTo>
                  <a:lnTo>
                    <a:pt x="546" y="288"/>
                  </a:lnTo>
                  <a:lnTo>
                    <a:pt x="546" y="294"/>
                  </a:lnTo>
                  <a:lnTo>
                    <a:pt x="523" y="294"/>
                  </a:lnTo>
                  <a:lnTo>
                    <a:pt x="523" y="288"/>
                  </a:lnTo>
                  <a:close/>
                  <a:moveTo>
                    <a:pt x="564" y="288"/>
                  </a:moveTo>
                  <a:lnTo>
                    <a:pt x="587" y="288"/>
                  </a:lnTo>
                  <a:lnTo>
                    <a:pt x="587" y="294"/>
                  </a:lnTo>
                  <a:lnTo>
                    <a:pt x="564" y="294"/>
                  </a:lnTo>
                  <a:lnTo>
                    <a:pt x="564" y="288"/>
                  </a:lnTo>
                  <a:close/>
                  <a:moveTo>
                    <a:pt x="604" y="288"/>
                  </a:moveTo>
                  <a:lnTo>
                    <a:pt x="627" y="288"/>
                  </a:lnTo>
                  <a:lnTo>
                    <a:pt x="627" y="294"/>
                  </a:lnTo>
                  <a:lnTo>
                    <a:pt x="604" y="294"/>
                  </a:lnTo>
                  <a:lnTo>
                    <a:pt x="604" y="288"/>
                  </a:lnTo>
                  <a:close/>
                  <a:moveTo>
                    <a:pt x="644" y="288"/>
                  </a:moveTo>
                  <a:lnTo>
                    <a:pt x="667" y="288"/>
                  </a:lnTo>
                  <a:lnTo>
                    <a:pt x="667" y="294"/>
                  </a:lnTo>
                  <a:lnTo>
                    <a:pt x="644" y="294"/>
                  </a:lnTo>
                  <a:lnTo>
                    <a:pt x="644" y="288"/>
                  </a:lnTo>
                  <a:close/>
                  <a:moveTo>
                    <a:pt x="685" y="288"/>
                  </a:moveTo>
                  <a:lnTo>
                    <a:pt x="708" y="288"/>
                  </a:lnTo>
                  <a:lnTo>
                    <a:pt x="708" y="294"/>
                  </a:lnTo>
                  <a:lnTo>
                    <a:pt x="685" y="294"/>
                  </a:lnTo>
                  <a:lnTo>
                    <a:pt x="685" y="288"/>
                  </a:lnTo>
                  <a:close/>
                  <a:moveTo>
                    <a:pt x="725" y="288"/>
                  </a:moveTo>
                  <a:lnTo>
                    <a:pt x="748" y="288"/>
                  </a:lnTo>
                  <a:lnTo>
                    <a:pt x="748" y="294"/>
                  </a:lnTo>
                  <a:lnTo>
                    <a:pt x="725" y="294"/>
                  </a:lnTo>
                  <a:lnTo>
                    <a:pt x="725" y="288"/>
                  </a:lnTo>
                  <a:close/>
                  <a:moveTo>
                    <a:pt x="765" y="288"/>
                  </a:moveTo>
                  <a:lnTo>
                    <a:pt x="788" y="288"/>
                  </a:lnTo>
                  <a:lnTo>
                    <a:pt x="788" y="294"/>
                  </a:lnTo>
                  <a:lnTo>
                    <a:pt x="765" y="294"/>
                  </a:lnTo>
                  <a:lnTo>
                    <a:pt x="765" y="288"/>
                  </a:lnTo>
                  <a:close/>
                  <a:moveTo>
                    <a:pt x="805" y="288"/>
                  </a:moveTo>
                  <a:lnTo>
                    <a:pt x="828" y="288"/>
                  </a:lnTo>
                  <a:lnTo>
                    <a:pt x="828" y="294"/>
                  </a:lnTo>
                  <a:lnTo>
                    <a:pt x="805" y="294"/>
                  </a:lnTo>
                  <a:lnTo>
                    <a:pt x="805" y="288"/>
                  </a:lnTo>
                  <a:close/>
                  <a:moveTo>
                    <a:pt x="846" y="288"/>
                  </a:moveTo>
                  <a:lnTo>
                    <a:pt x="869" y="288"/>
                  </a:lnTo>
                  <a:lnTo>
                    <a:pt x="869" y="294"/>
                  </a:lnTo>
                  <a:lnTo>
                    <a:pt x="846" y="294"/>
                  </a:lnTo>
                  <a:lnTo>
                    <a:pt x="846" y="288"/>
                  </a:lnTo>
                  <a:close/>
                  <a:moveTo>
                    <a:pt x="886" y="288"/>
                  </a:moveTo>
                  <a:lnTo>
                    <a:pt x="909" y="288"/>
                  </a:lnTo>
                  <a:lnTo>
                    <a:pt x="909" y="294"/>
                  </a:lnTo>
                  <a:lnTo>
                    <a:pt x="886" y="294"/>
                  </a:lnTo>
                  <a:lnTo>
                    <a:pt x="886" y="288"/>
                  </a:lnTo>
                  <a:close/>
                  <a:moveTo>
                    <a:pt x="926" y="288"/>
                  </a:moveTo>
                  <a:lnTo>
                    <a:pt x="949" y="288"/>
                  </a:lnTo>
                  <a:lnTo>
                    <a:pt x="949" y="294"/>
                  </a:lnTo>
                  <a:lnTo>
                    <a:pt x="926" y="294"/>
                  </a:lnTo>
                  <a:lnTo>
                    <a:pt x="926" y="288"/>
                  </a:lnTo>
                  <a:close/>
                  <a:moveTo>
                    <a:pt x="967" y="288"/>
                  </a:moveTo>
                  <a:lnTo>
                    <a:pt x="990" y="288"/>
                  </a:lnTo>
                  <a:lnTo>
                    <a:pt x="990" y="294"/>
                  </a:lnTo>
                  <a:lnTo>
                    <a:pt x="967" y="294"/>
                  </a:lnTo>
                  <a:lnTo>
                    <a:pt x="967" y="288"/>
                  </a:lnTo>
                  <a:close/>
                  <a:moveTo>
                    <a:pt x="1007" y="288"/>
                  </a:moveTo>
                  <a:lnTo>
                    <a:pt x="1030" y="288"/>
                  </a:lnTo>
                  <a:lnTo>
                    <a:pt x="1030" y="294"/>
                  </a:lnTo>
                  <a:lnTo>
                    <a:pt x="1007" y="294"/>
                  </a:lnTo>
                  <a:lnTo>
                    <a:pt x="1007" y="288"/>
                  </a:lnTo>
                  <a:close/>
                  <a:moveTo>
                    <a:pt x="1047" y="288"/>
                  </a:moveTo>
                  <a:lnTo>
                    <a:pt x="1070" y="288"/>
                  </a:lnTo>
                  <a:lnTo>
                    <a:pt x="1070" y="294"/>
                  </a:lnTo>
                  <a:lnTo>
                    <a:pt x="1047" y="294"/>
                  </a:lnTo>
                  <a:lnTo>
                    <a:pt x="1047" y="288"/>
                  </a:lnTo>
                  <a:close/>
                  <a:moveTo>
                    <a:pt x="1088" y="288"/>
                  </a:moveTo>
                  <a:lnTo>
                    <a:pt x="1111" y="288"/>
                  </a:lnTo>
                  <a:lnTo>
                    <a:pt x="1111" y="294"/>
                  </a:lnTo>
                  <a:lnTo>
                    <a:pt x="1088" y="294"/>
                  </a:lnTo>
                  <a:lnTo>
                    <a:pt x="1088" y="288"/>
                  </a:lnTo>
                  <a:close/>
                  <a:moveTo>
                    <a:pt x="1128" y="288"/>
                  </a:moveTo>
                  <a:lnTo>
                    <a:pt x="1151" y="288"/>
                  </a:lnTo>
                  <a:lnTo>
                    <a:pt x="1151" y="294"/>
                  </a:lnTo>
                  <a:lnTo>
                    <a:pt x="1128" y="294"/>
                  </a:lnTo>
                  <a:lnTo>
                    <a:pt x="1128" y="288"/>
                  </a:lnTo>
                  <a:close/>
                  <a:moveTo>
                    <a:pt x="1168" y="288"/>
                  </a:moveTo>
                  <a:lnTo>
                    <a:pt x="1191" y="288"/>
                  </a:lnTo>
                  <a:lnTo>
                    <a:pt x="1191" y="294"/>
                  </a:lnTo>
                  <a:lnTo>
                    <a:pt x="1168" y="294"/>
                  </a:lnTo>
                  <a:lnTo>
                    <a:pt x="1168" y="288"/>
                  </a:lnTo>
                  <a:close/>
                  <a:moveTo>
                    <a:pt x="1208" y="288"/>
                  </a:moveTo>
                  <a:lnTo>
                    <a:pt x="1231" y="288"/>
                  </a:lnTo>
                  <a:lnTo>
                    <a:pt x="1231" y="294"/>
                  </a:lnTo>
                  <a:lnTo>
                    <a:pt x="1208" y="294"/>
                  </a:lnTo>
                  <a:lnTo>
                    <a:pt x="1208" y="288"/>
                  </a:lnTo>
                  <a:close/>
                  <a:moveTo>
                    <a:pt x="1249" y="288"/>
                  </a:moveTo>
                  <a:lnTo>
                    <a:pt x="1272" y="288"/>
                  </a:lnTo>
                  <a:lnTo>
                    <a:pt x="1272" y="294"/>
                  </a:lnTo>
                  <a:lnTo>
                    <a:pt x="1249" y="294"/>
                  </a:lnTo>
                  <a:lnTo>
                    <a:pt x="1249" y="288"/>
                  </a:lnTo>
                  <a:close/>
                  <a:moveTo>
                    <a:pt x="1289" y="288"/>
                  </a:moveTo>
                  <a:lnTo>
                    <a:pt x="1312" y="288"/>
                  </a:lnTo>
                  <a:lnTo>
                    <a:pt x="1312" y="294"/>
                  </a:lnTo>
                  <a:lnTo>
                    <a:pt x="1289" y="294"/>
                  </a:lnTo>
                  <a:lnTo>
                    <a:pt x="1289" y="288"/>
                  </a:lnTo>
                  <a:close/>
                  <a:moveTo>
                    <a:pt x="1329" y="288"/>
                  </a:moveTo>
                  <a:lnTo>
                    <a:pt x="1352" y="288"/>
                  </a:lnTo>
                  <a:lnTo>
                    <a:pt x="1352" y="294"/>
                  </a:lnTo>
                  <a:lnTo>
                    <a:pt x="1329" y="294"/>
                  </a:lnTo>
                  <a:lnTo>
                    <a:pt x="1329" y="288"/>
                  </a:lnTo>
                  <a:close/>
                  <a:moveTo>
                    <a:pt x="1370" y="288"/>
                  </a:moveTo>
                  <a:lnTo>
                    <a:pt x="1393" y="288"/>
                  </a:lnTo>
                  <a:lnTo>
                    <a:pt x="1393" y="294"/>
                  </a:lnTo>
                  <a:lnTo>
                    <a:pt x="1370" y="294"/>
                  </a:lnTo>
                  <a:lnTo>
                    <a:pt x="1370" y="288"/>
                  </a:lnTo>
                  <a:close/>
                  <a:moveTo>
                    <a:pt x="1410" y="288"/>
                  </a:moveTo>
                  <a:lnTo>
                    <a:pt x="1433" y="288"/>
                  </a:lnTo>
                  <a:lnTo>
                    <a:pt x="1433" y="294"/>
                  </a:lnTo>
                  <a:lnTo>
                    <a:pt x="1410" y="294"/>
                  </a:lnTo>
                  <a:lnTo>
                    <a:pt x="1410" y="288"/>
                  </a:lnTo>
                  <a:close/>
                  <a:moveTo>
                    <a:pt x="1450" y="288"/>
                  </a:moveTo>
                  <a:lnTo>
                    <a:pt x="1473" y="288"/>
                  </a:lnTo>
                  <a:lnTo>
                    <a:pt x="1473" y="294"/>
                  </a:lnTo>
                  <a:lnTo>
                    <a:pt x="1450" y="294"/>
                  </a:lnTo>
                  <a:lnTo>
                    <a:pt x="1450" y="288"/>
                  </a:lnTo>
                  <a:close/>
                  <a:moveTo>
                    <a:pt x="1490" y="288"/>
                  </a:moveTo>
                  <a:lnTo>
                    <a:pt x="1514" y="288"/>
                  </a:lnTo>
                  <a:lnTo>
                    <a:pt x="1514" y="294"/>
                  </a:lnTo>
                  <a:lnTo>
                    <a:pt x="1490" y="294"/>
                  </a:lnTo>
                  <a:lnTo>
                    <a:pt x="1490" y="288"/>
                  </a:lnTo>
                  <a:close/>
                  <a:moveTo>
                    <a:pt x="1531" y="288"/>
                  </a:moveTo>
                  <a:lnTo>
                    <a:pt x="1554" y="288"/>
                  </a:lnTo>
                  <a:lnTo>
                    <a:pt x="1554" y="294"/>
                  </a:lnTo>
                  <a:lnTo>
                    <a:pt x="1531" y="294"/>
                  </a:lnTo>
                  <a:lnTo>
                    <a:pt x="1531" y="288"/>
                  </a:lnTo>
                  <a:close/>
                  <a:moveTo>
                    <a:pt x="1571" y="288"/>
                  </a:moveTo>
                  <a:lnTo>
                    <a:pt x="1594" y="288"/>
                  </a:lnTo>
                  <a:lnTo>
                    <a:pt x="1594" y="294"/>
                  </a:lnTo>
                  <a:lnTo>
                    <a:pt x="1571" y="294"/>
                  </a:lnTo>
                  <a:lnTo>
                    <a:pt x="1571" y="288"/>
                  </a:lnTo>
                  <a:close/>
                  <a:moveTo>
                    <a:pt x="1611" y="288"/>
                  </a:moveTo>
                  <a:lnTo>
                    <a:pt x="1634" y="288"/>
                  </a:lnTo>
                  <a:lnTo>
                    <a:pt x="1634" y="294"/>
                  </a:lnTo>
                  <a:lnTo>
                    <a:pt x="1611" y="294"/>
                  </a:lnTo>
                  <a:lnTo>
                    <a:pt x="1611" y="288"/>
                  </a:lnTo>
                  <a:close/>
                  <a:moveTo>
                    <a:pt x="1652" y="288"/>
                  </a:moveTo>
                  <a:lnTo>
                    <a:pt x="1675" y="288"/>
                  </a:lnTo>
                  <a:lnTo>
                    <a:pt x="1675" y="294"/>
                  </a:lnTo>
                  <a:lnTo>
                    <a:pt x="1652" y="294"/>
                  </a:lnTo>
                  <a:lnTo>
                    <a:pt x="1652" y="288"/>
                  </a:lnTo>
                  <a:close/>
                  <a:moveTo>
                    <a:pt x="1692" y="288"/>
                  </a:moveTo>
                  <a:lnTo>
                    <a:pt x="1715" y="288"/>
                  </a:lnTo>
                  <a:lnTo>
                    <a:pt x="1715" y="294"/>
                  </a:lnTo>
                  <a:lnTo>
                    <a:pt x="1692" y="294"/>
                  </a:lnTo>
                  <a:lnTo>
                    <a:pt x="1692" y="288"/>
                  </a:lnTo>
                  <a:close/>
                  <a:moveTo>
                    <a:pt x="1732" y="288"/>
                  </a:moveTo>
                  <a:lnTo>
                    <a:pt x="1755" y="288"/>
                  </a:lnTo>
                  <a:lnTo>
                    <a:pt x="1755" y="294"/>
                  </a:lnTo>
                  <a:lnTo>
                    <a:pt x="1732" y="294"/>
                  </a:lnTo>
                  <a:lnTo>
                    <a:pt x="1732" y="288"/>
                  </a:lnTo>
                  <a:close/>
                  <a:moveTo>
                    <a:pt x="1773" y="288"/>
                  </a:moveTo>
                  <a:lnTo>
                    <a:pt x="1796" y="288"/>
                  </a:lnTo>
                  <a:lnTo>
                    <a:pt x="1796" y="294"/>
                  </a:lnTo>
                  <a:lnTo>
                    <a:pt x="1773" y="294"/>
                  </a:lnTo>
                  <a:lnTo>
                    <a:pt x="1773" y="288"/>
                  </a:lnTo>
                  <a:close/>
                  <a:moveTo>
                    <a:pt x="1813" y="288"/>
                  </a:moveTo>
                  <a:lnTo>
                    <a:pt x="1836" y="288"/>
                  </a:lnTo>
                  <a:lnTo>
                    <a:pt x="1836" y="294"/>
                  </a:lnTo>
                  <a:lnTo>
                    <a:pt x="1813" y="294"/>
                  </a:lnTo>
                  <a:lnTo>
                    <a:pt x="1813" y="288"/>
                  </a:lnTo>
                  <a:close/>
                  <a:moveTo>
                    <a:pt x="1853" y="288"/>
                  </a:moveTo>
                  <a:lnTo>
                    <a:pt x="1876" y="288"/>
                  </a:lnTo>
                  <a:lnTo>
                    <a:pt x="1876" y="294"/>
                  </a:lnTo>
                  <a:lnTo>
                    <a:pt x="1853" y="294"/>
                  </a:lnTo>
                  <a:lnTo>
                    <a:pt x="1853" y="288"/>
                  </a:lnTo>
                  <a:close/>
                  <a:moveTo>
                    <a:pt x="1893" y="288"/>
                  </a:moveTo>
                  <a:lnTo>
                    <a:pt x="1916" y="288"/>
                  </a:lnTo>
                  <a:lnTo>
                    <a:pt x="1916" y="294"/>
                  </a:lnTo>
                  <a:lnTo>
                    <a:pt x="1893" y="294"/>
                  </a:lnTo>
                  <a:lnTo>
                    <a:pt x="1893" y="288"/>
                  </a:lnTo>
                  <a:close/>
                  <a:moveTo>
                    <a:pt x="1934" y="288"/>
                  </a:moveTo>
                  <a:lnTo>
                    <a:pt x="1957" y="288"/>
                  </a:lnTo>
                  <a:lnTo>
                    <a:pt x="1957" y="294"/>
                  </a:lnTo>
                  <a:lnTo>
                    <a:pt x="1934" y="294"/>
                  </a:lnTo>
                  <a:lnTo>
                    <a:pt x="1934" y="288"/>
                  </a:lnTo>
                  <a:close/>
                  <a:moveTo>
                    <a:pt x="1974" y="288"/>
                  </a:moveTo>
                  <a:lnTo>
                    <a:pt x="1997" y="288"/>
                  </a:lnTo>
                  <a:lnTo>
                    <a:pt x="1997" y="294"/>
                  </a:lnTo>
                  <a:lnTo>
                    <a:pt x="1974" y="294"/>
                  </a:lnTo>
                  <a:lnTo>
                    <a:pt x="1974" y="288"/>
                  </a:lnTo>
                  <a:close/>
                  <a:moveTo>
                    <a:pt x="2014" y="288"/>
                  </a:moveTo>
                  <a:lnTo>
                    <a:pt x="2037" y="288"/>
                  </a:lnTo>
                  <a:lnTo>
                    <a:pt x="2037" y="294"/>
                  </a:lnTo>
                  <a:lnTo>
                    <a:pt x="2014" y="294"/>
                  </a:lnTo>
                  <a:lnTo>
                    <a:pt x="2014" y="288"/>
                  </a:lnTo>
                  <a:close/>
                  <a:moveTo>
                    <a:pt x="2055" y="288"/>
                  </a:moveTo>
                  <a:lnTo>
                    <a:pt x="2078" y="288"/>
                  </a:lnTo>
                  <a:lnTo>
                    <a:pt x="2078" y="294"/>
                  </a:lnTo>
                  <a:lnTo>
                    <a:pt x="2055" y="294"/>
                  </a:lnTo>
                  <a:lnTo>
                    <a:pt x="2055" y="288"/>
                  </a:lnTo>
                  <a:close/>
                  <a:moveTo>
                    <a:pt x="2095" y="288"/>
                  </a:moveTo>
                  <a:lnTo>
                    <a:pt x="2118" y="288"/>
                  </a:lnTo>
                  <a:lnTo>
                    <a:pt x="2118" y="294"/>
                  </a:lnTo>
                  <a:lnTo>
                    <a:pt x="2095" y="294"/>
                  </a:lnTo>
                  <a:lnTo>
                    <a:pt x="2095" y="288"/>
                  </a:lnTo>
                  <a:close/>
                  <a:moveTo>
                    <a:pt x="2135" y="288"/>
                  </a:moveTo>
                  <a:lnTo>
                    <a:pt x="2158" y="288"/>
                  </a:lnTo>
                  <a:lnTo>
                    <a:pt x="2158" y="294"/>
                  </a:lnTo>
                  <a:lnTo>
                    <a:pt x="2135" y="294"/>
                  </a:lnTo>
                  <a:lnTo>
                    <a:pt x="2135" y="288"/>
                  </a:lnTo>
                  <a:close/>
                  <a:moveTo>
                    <a:pt x="2176" y="288"/>
                  </a:moveTo>
                  <a:lnTo>
                    <a:pt x="2199" y="288"/>
                  </a:lnTo>
                  <a:lnTo>
                    <a:pt x="2199" y="294"/>
                  </a:lnTo>
                  <a:lnTo>
                    <a:pt x="2176" y="294"/>
                  </a:lnTo>
                  <a:lnTo>
                    <a:pt x="2176" y="288"/>
                  </a:lnTo>
                  <a:close/>
                  <a:moveTo>
                    <a:pt x="2216" y="288"/>
                  </a:moveTo>
                  <a:lnTo>
                    <a:pt x="2239" y="288"/>
                  </a:lnTo>
                  <a:lnTo>
                    <a:pt x="2239" y="294"/>
                  </a:lnTo>
                  <a:lnTo>
                    <a:pt x="2216" y="294"/>
                  </a:lnTo>
                  <a:lnTo>
                    <a:pt x="2216" y="288"/>
                  </a:lnTo>
                  <a:close/>
                  <a:moveTo>
                    <a:pt x="2256" y="288"/>
                  </a:moveTo>
                  <a:lnTo>
                    <a:pt x="2279" y="288"/>
                  </a:lnTo>
                  <a:lnTo>
                    <a:pt x="2279" y="294"/>
                  </a:lnTo>
                  <a:lnTo>
                    <a:pt x="2256" y="294"/>
                  </a:lnTo>
                  <a:lnTo>
                    <a:pt x="2256" y="288"/>
                  </a:lnTo>
                  <a:close/>
                  <a:moveTo>
                    <a:pt x="2296" y="288"/>
                  </a:moveTo>
                  <a:lnTo>
                    <a:pt x="2319" y="288"/>
                  </a:lnTo>
                  <a:lnTo>
                    <a:pt x="2319" y="294"/>
                  </a:lnTo>
                  <a:lnTo>
                    <a:pt x="2296" y="294"/>
                  </a:lnTo>
                  <a:lnTo>
                    <a:pt x="2296" y="288"/>
                  </a:lnTo>
                  <a:close/>
                  <a:moveTo>
                    <a:pt x="2337" y="288"/>
                  </a:moveTo>
                  <a:lnTo>
                    <a:pt x="2360" y="288"/>
                  </a:lnTo>
                  <a:lnTo>
                    <a:pt x="2360" y="294"/>
                  </a:lnTo>
                  <a:lnTo>
                    <a:pt x="2337" y="294"/>
                  </a:lnTo>
                  <a:lnTo>
                    <a:pt x="2337" y="288"/>
                  </a:lnTo>
                  <a:close/>
                  <a:moveTo>
                    <a:pt x="2377" y="288"/>
                  </a:moveTo>
                  <a:lnTo>
                    <a:pt x="2400" y="288"/>
                  </a:lnTo>
                  <a:lnTo>
                    <a:pt x="2400" y="294"/>
                  </a:lnTo>
                  <a:lnTo>
                    <a:pt x="2377" y="294"/>
                  </a:lnTo>
                  <a:lnTo>
                    <a:pt x="2377" y="288"/>
                  </a:lnTo>
                  <a:close/>
                  <a:moveTo>
                    <a:pt x="2417" y="288"/>
                  </a:moveTo>
                  <a:lnTo>
                    <a:pt x="2440" y="288"/>
                  </a:lnTo>
                  <a:lnTo>
                    <a:pt x="2440" y="294"/>
                  </a:lnTo>
                  <a:lnTo>
                    <a:pt x="2417" y="294"/>
                  </a:lnTo>
                  <a:lnTo>
                    <a:pt x="2417" y="288"/>
                  </a:lnTo>
                  <a:close/>
                  <a:moveTo>
                    <a:pt x="2458" y="288"/>
                  </a:moveTo>
                  <a:lnTo>
                    <a:pt x="2481" y="288"/>
                  </a:lnTo>
                  <a:lnTo>
                    <a:pt x="2481" y="294"/>
                  </a:lnTo>
                  <a:lnTo>
                    <a:pt x="2458" y="294"/>
                  </a:lnTo>
                  <a:lnTo>
                    <a:pt x="2458" y="288"/>
                  </a:lnTo>
                  <a:close/>
                  <a:moveTo>
                    <a:pt x="2498" y="288"/>
                  </a:moveTo>
                  <a:lnTo>
                    <a:pt x="2521" y="288"/>
                  </a:lnTo>
                  <a:lnTo>
                    <a:pt x="2521" y="294"/>
                  </a:lnTo>
                  <a:lnTo>
                    <a:pt x="2498" y="294"/>
                  </a:lnTo>
                  <a:lnTo>
                    <a:pt x="2498" y="288"/>
                  </a:lnTo>
                  <a:close/>
                  <a:moveTo>
                    <a:pt x="2538" y="288"/>
                  </a:moveTo>
                  <a:lnTo>
                    <a:pt x="2561" y="288"/>
                  </a:lnTo>
                  <a:lnTo>
                    <a:pt x="2561" y="294"/>
                  </a:lnTo>
                  <a:lnTo>
                    <a:pt x="2538" y="294"/>
                  </a:lnTo>
                  <a:lnTo>
                    <a:pt x="2538" y="288"/>
                  </a:lnTo>
                  <a:close/>
                  <a:moveTo>
                    <a:pt x="2578" y="288"/>
                  </a:moveTo>
                  <a:lnTo>
                    <a:pt x="2601" y="288"/>
                  </a:lnTo>
                  <a:lnTo>
                    <a:pt x="2601" y="294"/>
                  </a:lnTo>
                  <a:lnTo>
                    <a:pt x="2578" y="294"/>
                  </a:lnTo>
                  <a:lnTo>
                    <a:pt x="2578" y="288"/>
                  </a:lnTo>
                  <a:close/>
                  <a:moveTo>
                    <a:pt x="2619" y="288"/>
                  </a:moveTo>
                  <a:lnTo>
                    <a:pt x="2642" y="288"/>
                  </a:lnTo>
                  <a:lnTo>
                    <a:pt x="2642" y="294"/>
                  </a:lnTo>
                  <a:lnTo>
                    <a:pt x="2619" y="294"/>
                  </a:lnTo>
                  <a:lnTo>
                    <a:pt x="2619" y="288"/>
                  </a:lnTo>
                  <a:close/>
                  <a:moveTo>
                    <a:pt x="2659" y="288"/>
                  </a:moveTo>
                  <a:lnTo>
                    <a:pt x="2682" y="288"/>
                  </a:lnTo>
                  <a:lnTo>
                    <a:pt x="2682" y="294"/>
                  </a:lnTo>
                  <a:lnTo>
                    <a:pt x="2659" y="294"/>
                  </a:lnTo>
                  <a:lnTo>
                    <a:pt x="2659" y="288"/>
                  </a:lnTo>
                  <a:close/>
                  <a:moveTo>
                    <a:pt x="2699" y="288"/>
                  </a:moveTo>
                  <a:lnTo>
                    <a:pt x="2722" y="288"/>
                  </a:lnTo>
                  <a:lnTo>
                    <a:pt x="2722" y="294"/>
                  </a:lnTo>
                  <a:lnTo>
                    <a:pt x="2699" y="294"/>
                  </a:lnTo>
                  <a:lnTo>
                    <a:pt x="2699" y="288"/>
                  </a:lnTo>
                  <a:close/>
                  <a:moveTo>
                    <a:pt x="2740" y="288"/>
                  </a:moveTo>
                  <a:lnTo>
                    <a:pt x="2763" y="288"/>
                  </a:lnTo>
                  <a:lnTo>
                    <a:pt x="2763" y="294"/>
                  </a:lnTo>
                  <a:lnTo>
                    <a:pt x="2740" y="294"/>
                  </a:lnTo>
                  <a:lnTo>
                    <a:pt x="2740" y="288"/>
                  </a:lnTo>
                  <a:close/>
                  <a:moveTo>
                    <a:pt x="2780" y="288"/>
                  </a:moveTo>
                  <a:lnTo>
                    <a:pt x="2803" y="288"/>
                  </a:lnTo>
                  <a:lnTo>
                    <a:pt x="2803" y="294"/>
                  </a:lnTo>
                  <a:lnTo>
                    <a:pt x="2780" y="294"/>
                  </a:lnTo>
                  <a:lnTo>
                    <a:pt x="2780" y="288"/>
                  </a:lnTo>
                  <a:close/>
                  <a:moveTo>
                    <a:pt x="2820" y="288"/>
                  </a:moveTo>
                  <a:lnTo>
                    <a:pt x="2843" y="288"/>
                  </a:lnTo>
                  <a:lnTo>
                    <a:pt x="2843" y="294"/>
                  </a:lnTo>
                  <a:lnTo>
                    <a:pt x="2820" y="294"/>
                  </a:lnTo>
                  <a:lnTo>
                    <a:pt x="2820" y="288"/>
                  </a:lnTo>
                  <a:close/>
                  <a:moveTo>
                    <a:pt x="2861" y="288"/>
                  </a:moveTo>
                  <a:lnTo>
                    <a:pt x="2884" y="288"/>
                  </a:lnTo>
                  <a:lnTo>
                    <a:pt x="2884" y="294"/>
                  </a:lnTo>
                  <a:lnTo>
                    <a:pt x="2861" y="294"/>
                  </a:lnTo>
                  <a:lnTo>
                    <a:pt x="2861" y="288"/>
                  </a:lnTo>
                  <a:close/>
                  <a:moveTo>
                    <a:pt x="2901" y="288"/>
                  </a:moveTo>
                  <a:lnTo>
                    <a:pt x="2924" y="288"/>
                  </a:lnTo>
                  <a:lnTo>
                    <a:pt x="2924" y="294"/>
                  </a:lnTo>
                  <a:lnTo>
                    <a:pt x="2901" y="294"/>
                  </a:lnTo>
                  <a:lnTo>
                    <a:pt x="2901" y="288"/>
                  </a:lnTo>
                  <a:close/>
                  <a:moveTo>
                    <a:pt x="2941" y="288"/>
                  </a:moveTo>
                  <a:lnTo>
                    <a:pt x="2964" y="288"/>
                  </a:lnTo>
                  <a:lnTo>
                    <a:pt x="2964" y="294"/>
                  </a:lnTo>
                  <a:lnTo>
                    <a:pt x="2941" y="294"/>
                  </a:lnTo>
                  <a:lnTo>
                    <a:pt x="2941" y="288"/>
                  </a:lnTo>
                  <a:close/>
                  <a:moveTo>
                    <a:pt x="2981" y="288"/>
                  </a:moveTo>
                  <a:lnTo>
                    <a:pt x="3004" y="288"/>
                  </a:lnTo>
                  <a:lnTo>
                    <a:pt x="3004" y="294"/>
                  </a:lnTo>
                  <a:lnTo>
                    <a:pt x="2981" y="294"/>
                  </a:lnTo>
                  <a:lnTo>
                    <a:pt x="2981" y="288"/>
                  </a:lnTo>
                  <a:close/>
                  <a:moveTo>
                    <a:pt x="3022" y="288"/>
                  </a:moveTo>
                  <a:lnTo>
                    <a:pt x="3045" y="288"/>
                  </a:lnTo>
                  <a:lnTo>
                    <a:pt x="3045" y="294"/>
                  </a:lnTo>
                  <a:lnTo>
                    <a:pt x="3022" y="294"/>
                  </a:lnTo>
                  <a:lnTo>
                    <a:pt x="3022" y="288"/>
                  </a:lnTo>
                  <a:close/>
                  <a:moveTo>
                    <a:pt x="3062" y="288"/>
                  </a:moveTo>
                  <a:lnTo>
                    <a:pt x="3085" y="288"/>
                  </a:lnTo>
                  <a:lnTo>
                    <a:pt x="3085" y="294"/>
                  </a:lnTo>
                  <a:lnTo>
                    <a:pt x="3062" y="294"/>
                  </a:lnTo>
                  <a:lnTo>
                    <a:pt x="3062" y="288"/>
                  </a:lnTo>
                  <a:close/>
                  <a:moveTo>
                    <a:pt x="3102" y="288"/>
                  </a:moveTo>
                  <a:lnTo>
                    <a:pt x="3110" y="288"/>
                  </a:lnTo>
                  <a:lnTo>
                    <a:pt x="3110" y="294"/>
                  </a:lnTo>
                  <a:lnTo>
                    <a:pt x="3102" y="294"/>
                  </a:lnTo>
                  <a:lnTo>
                    <a:pt x="3102" y="288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40" y="0"/>
                  </a:moveTo>
                  <a:lnTo>
                    <a:pt x="63" y="0"/>
                  </a:lnTo>
                  <a:lnTo>
                    <a:pt x="63" y="6"/>
                  </a:lnTo>
                  <a:lnTo>
                    <a:pt x="40" y="6"/>
                  </a:lnTo>
                  <a:lnTo>
                    <a:pt x="40" y="0"/>
                  </a:lnTo>
                  <a:close/>
                  <a:moveTo>
                    <a:pt x="80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80" y="6"/>
                  </a:lnTo>
                  <a:lnTo>
                    <a:pt x="80" y="0"/>
                  </a:lnTo>
                  <a:close/>
                  <a:moveTo>
                    <a:pt x="120" y="0"/>
                  </a:moveTo>
                  <a:lnTo>
                    <a:pt x="143" y="0"/>
                  </a:lnTo>
                  <a:lnTo>
                    <a:pt x="143" y="6"/>
                  </a:lnTo>
                  <a:lnTo>
                    <a:pt x="120" y="6"/>
                  </a:lnTo>
                  <a:lnTo>
                    <a:pt x="120" y="0"/>
                  </a:lnTo>
                  <a:close/>
                  <a:moveTo>
                    <a:pt x="161" y="0"/>
                  </a:moveTo>
                  <a:lnTo>
                    <a:pt x="184" y="0"/>
                  </a:lnTo>
                  <a:lnTo>
                    <a:pt x="184" y="6"/>
                  </a:lnTo>
                  <a:lnTo>
                    <a:pt x="161" y="6"/>
                  </a:lnTo>
                  <a:lnTo>
                    <a:pt x="161" y="0"/>
                  </a:lnTo>
                  <a:close/>
                  <a:moveTo>
                    <a:pt x="201" y="0"/>
                  </a:moveTo>
                  <a:lnTo>
                    <a:pt x="224" y="0"/>
                  </a:lnTo>
                  <a:lnTo>
                    <a:pt x="224" y="6"/>
                  </a:lnTo>
                  <a:lnTo>
                    <a:pt x="201" y="6"/>
                  </a:lnTo>
                  <a:lnTo>
                    <a:pt x="201" y="0"/>
                  </a:lnTo>
                  <a:close/>
                  <a:moveTo>
                    <a:pt x="241" y="0"/>
                  </a:moveTo>
                  <a:lnTo>
                    <a:pt x="264" y="0"/>
                  </a:lnTo>
                  <a:lnTo>
                    <a:pt x="264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82" y="0"/>
                  </a:moveTo>
                  <a:lnTo>
                    <a:pt x="305" y="0"/>
                  </a:lnTo>
                  <a:lnTo>
                    <a:pt x="305" y="6"/>
                  </a:lnTo>
                  <a:lnTo>
                    <a:pt x="282" y="6"/>
                  </a:lnTo>
                  <a:lnTo>
                    <a:pt x="282" y="0"/>
                  </a:lnTo>
                  <a:close/>
                  <a:moveTo>
                    <a:pt x="322" y="0"/>
                  </a:moveTo>
                  <a:lnTo>
                    <a:pt x="345" y="0"/>
                  </a:lnTo>
                  <a:lnTo>
                    <a:pt x="345" y="6"/>
                  </a:lnTo>
                  <a:lnTo>
                    <a:pt x="322" y="6"/>
                  </a:lnTo>
                  <a:lnTo>
                    <a:pt x="322" y="0"/>
                  </a:lnTo>
                  <a:close/>
                  <a:moveTo>
                    <a:pt x="362" y="0"/>
                  </a:moveTo>
                  <a:lnTo>
                    <a:pt x="385" y="0"/>
                  </a:lnTo>
                  <a:lnTo>
                    <a:pt x="385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403" y="0"/>
                  </a:moveTo>
                  <a:lnTo>
                    <a:pt x="426" y="0"/>
                  </a:lnTo>
                  <a:lnTo>
                    <a:pt x="426" y="6"/>
                  </a:lnTo>
                  <a:lnTo>
                    <a:pt x="403" y="6"/>
                  </a:lnTo>
                  <a:lnTo>
                    <a:pt x="403" y="0"/>
                  </a:lnTo>
                  <a:close/>
                  <a:moveTo>
                    <a:pt x="443" y="0"/>
                  </a:moveTo>
                  <a:lnTo>
                    <a:pt x="466" y="0"/>
                  </a:lnTo>
                  <a:lnTo>
                    <a:pt x="466" y="6"/>
                  </a:lnTo>
                  <a:lnTo>
                    <a:pt x="443" y="6"/>
                  </a:lnTo>
                  <a:lnTo>
                    <a:pt x="443" y="0"/>
                  </a:lnTo>
                  <a:close/>
                  <a:moveTo>
                    <a:pt x="483" y="0"/>
                  </a:moveTo>
                  <a:lnTo>
                    <a:pt x="506" y="0"/>
                  </a:lnTo>
                  <a:lnTo>
                    <a:pt x="506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523" y="0"/>
                  </a:moveTo>
                  <a:lnTo>
                    <a:pt x="546" y="0"/>
                  </a:lnTo>
                  <a:lnTo>
                    <a:pt x="546" y="6"/>
                  </a:lnTo>
                  <a:lnTo>
                    <a:pt x="523" y="6"/>
                  </a:lnTo>
                  <a:lnTo>
                    <a:pt x="523" y="0"/>
                  </a:lnTo>
                  <a:close/>
                  <a:moveTo>
                    <a:pt x="564" y="0"/>
                  </a:moveTo>
                  <a:lnTo>
                    <a:pt x="587" y="0"/>
                  </a:lnTo>
                  <a:lnTo>
                    <a:pt x="587" y="6"/>
                  </a:lnTo>
                  <a:lnTo>
                    <a:pt x="564" y="6"/>
                  </a:lnTo>
                  <a:lnTo>
                    <a:pt x="564" y="0"/>
                  </a:lnTo>
                  <a:close/>
                  <a:moveTo>
                    <a:pt x="604" y="0"/>
                  </a:moveTo>
                  <a:lnTo>
                    <a:pt x="627" y="0"/>
                  </a:lnTo>
                  <a:lnTo>
                    <a:pt x="627" y="6"/>
                  </a:lnTo>
                  <a:lnTo>
                    <a:pt x="604" y="6"/>
                  </a:lnTo>
                  <a:lnTo>
                    <a:pt x="604" y="0"/>
                  </a:lnTo>
                  <a:close/>
                  <a:moveTo>
                    <a:pt x="644" y="0"/>
                  </a:moveTo>
                  <a:lnTo>
                    <a:pt x="667" y="0"/>
                  </a:lnTo>
                  <a:lnTo>
                    <a:pt x="667" y="6"/>
                  </a:lnTo>
                  <a:lnTo>
                    <a:pt x="644" y="6"/>
                  </a:lnTo>
                  <a:lnTo>
                    <a:pt x="644" y="0"/>
                  </a:lnTo>
                  <a:close/>
                  <a:moveTo>
                    <a:pt x="685" y="0"/>
                  </a:moveTo>
                  <a:lnTo>
                    <a:pt x="708" y="0"/>
                  </a:lnTo>
                  <a:lnTo>
                    <a:pt x="708" y="6"/>
                  </a:lnTo>
                  <a:lnTo>
                    <a:pt x="685" y="6"/>
                  </a:lnTo>
                  <a:lnTo>
                    <a:pt x="685" y="0"/>
                  </a:lnTo>
                  <a:close/>
                  <a:moveTo>
                    <a:pt x="725" y="0"/>
                  </a:moveTo>
                  <a:lnTo>
                    <a:pt x="748" y="0"/>
                  </a:lnTo>
                  <a:lnTo>
                    <a:pt x="748" y="6"/>
                  </a:lnTo>
                  <a:lnTo>
                    <a:pt x="725" y="6"/>
                  </a:lnTo>
                  <a:lnTo>
                    <a:pt x="725" y="0"/>
                  </a:lnTo>
                  <a:close/>
                  <a:moveTo>
                    <a:pt x="765" y="0"/>
                  </a:moveTo>
                  <a:lnTo>
                    <a:pt x="788" y="0"/>
                  </a:lnTo>
                  <a:lnTo>
                    <a:pt x="788" y="6"/>
                  </a:lnTo>
                  <a:lnTo>
                    <a:pt x="765" y="6"/>
                  </a:lnTo>
                  <a:lnTo>
                    <a:pt x="765" y="0"/>
                  </a:lnTo>
                  <a:close/>
                  <a:moveTo>
                    <a:pt x="805" y="0"/>
                  </a:moveTo>
                  <a:lnTo>
                    <a:pt x="828" y="0"/>
                  </a:lnTo>
                  <a:lnTo>
                    <a:pt x="828" y="6"/>
                  </a:lnTo>
                  <a:lnTo>
                    <a:pt x="805" y="6"/>
                  </a:lnTo>
                  <a:lnTo>
                    <a:pt x="805" y="0"/>
                  </a:lnTo>
                  <a:close/>
                  <a:moveTo>
                    <a:pt x="846" y="0"/>
                  </a:moveTo>
                  <a:lnTo>
                    <a:pt x="869" y="0"/>
                  </a:lnTo>
                  <a:lnTo>
                    <a:pt x="869" y="6"/>
                  </a:lnTo>
                  <a:lnTo>
                    <a:pt x="846" y="6"/>
                  </a:lnTo>
                  <a:lnTo>
                    <a:pt x="846" y="0"/>
                  </a:lnTo>
                  <a:close/>
                  <a:moveTo>
                    <a:pt x="886" y="0"/>
                  </a:moveTo>
                  <a:lnTo>
                    <a:pt x="909" y="0"/>
                  </a:lnTo>
                  <a:lnTo>
                    <a:pt x="909" y="6"/>
                  </a:lnTo>
                  <a:lnTo>
                    <a:pt x="886" y="6"/>
                  </a:lnTo>
                  <a:lnTo>
                    <a:pt x="886" y="0"/>
                  </a:lnTo>
                  <a:close/>
                  <a:moveTo>
                    <a:pt x="926" y="0"/>
                  </a:moveTo>
                  <a:lnTo>
                    <a:pt x="949" y="0"/>
                  </a:lnTo>
                  <a:lnTo>
                    <a:pt x="949" y="6"/>
                  </a:lnTo>
                  <a:lnTo>
                    <a:pt x="926" y="6"/>
                  </a:lnTo>
                  <a:lnTo>
                    <a:pt x="926" y="0"/>
                  </a:lnTo>
                  <a:close/>
                  <a:moveTo>
                    <a:pt x="967" y="0"/>
                  </a:moveTo>
                  <a:lnTo>
                    <a:pt x="990" y="0"/>
                  </a:lnTo>
                  <a:lnTo>
                    <a:pt x="990" y="6"/>
                  </a:lnTo>
                  <a:lnTo>
                    <a:pt x="967" y="6"/>
                  </a:lnTo>
                  <a:lnTo>
                    <a:pt x="967" y="0"/>
                  </a:lnTo>
                  <a:close/>
                  <a:moveTo>
                    <a:pt x="1007" y="0"/>
                  </a:moveTo>
                  <a:lnTo>
                    <a:pt x="1030" y="0"/>
                  </a:lnTo>
                  <a:lnTo>
                    <a:pt x="1030" y="6"/>
                  </a:lnTo>
                  <a:lnTo>
                    <a:pt x="1007" y="6"/>
                  </a:lnTo>
                  <a:lnTo>
                    <a:pt x="1007" y="0"/>
                  </a:lnTo>
                  <a:close/>
                  <a:moveTo>
                    <a:pt x="1047" y="0"/>
                  </a:moveTo>
                  <a:lnTo>
                    <a:pt x="1070" y="0"/>
                  </a:lnTo>
                  <a:lnTo>
                    <a:pt x="1070" y="6"/>
                  </a:lnTo>
                  <a:lnTo>
                    <a:pt x="1047" y="6"/>
                  </a:lnTo>
                  <a:lnTo>
                    <a:pt x="1047" y="0"/>
                  </a:lnTo>
                  <a:close/>
                  <a:moveTo>
                    <a:pt x="1088" y="0"/>
                  </a:moveTo>
                  <a:lnTo>
                    <a:pt x="1111" y="0"/>
                  </a:lnTo>
                  <a:lnTo>
                    <a:pt x="1111" y="6"/>
                  </a:lnTo>
                  <a:lnTo>
                    <a:pt x="1088" y="6"/>
                  </a:lnTo>
                  <a:lnTo>
                    <a:pt x="1088" y="0"/>
                  </a:lnTo>
                  <a:close/>
                  <a:moveTo>
                    <a:pt x="1128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28" y="6"/>
                  </a:lnTo>
                  <a:lnTo>
                    <a:pt x="1128" y="0"/>
                  </a:lnTo>
                  <a:close/>
                  <a:moveTo>
                    <a:pt x="1168" y="0"/>
                  </a:moveTo>
                  <a:lnTo>
                    <a:pt x="1191" y="0"/>
                  </a:lnTo>
                  <a:lnTo>
                    <a:pt x="1191" y="6"/>
                  </a:lnTo>
                  <a:lnTo>
                    <a:pt x="1168" y="6"/>
                  </a:lnTo>
                  <a:lnTo>
                    <a:pt x="1168" y="0"/>
                  </a:lnTo>
                  <a:close/>
                  <a:moveTo>
                    <a:pt x="1208" y="0"/>
                  </a:moveTo>
                  <a:lnTo>
                    <a:pt x="1231" y="0"/>
                  </a:lnTo>
                  <a:lnTo>
                    <a:pt x="1231" y="6"/>
                  </a:lnTo>
                  <a:lnTo>
                    <a:pt x="1208" y="6"/>
                  </a:lnTo>
                  <a:lnTo>
                    <a:pt x="1208" y="0"/>
                  </a:lnTo>
                  <a:close/>
                  <a:moveTo>
                    <a:pt x="1249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49" y="6"/>
                  </a:lnTo>
                  <a:lnTo>
                    <a:pt x="1249" y="0"/>
                  </a:lnTo>
                  <a:close/>
                  <a:moveTo>
                    <a:pt x="1289" y="0"/>
                  </a:moveTo>
                  <a:lnTo>
                    <a:pt x="1312" y="0"/>
                  </a:lnTo>
                  <a:lnTo>
                    <a:pt x="1312" y="6"/>
                  </a:lnTo>
                  <a:lnTo>
                    <a:pt x="1289" y="6"/>
                  </a:lnTo>
                  <a:lnTo>
                    <a:pt x="1289" y="0"/>
                  </a:lnTo>
                  <a:close/>
                  <a:moveTo>
                    <a:pt x="1329" y="0"/>
                  </a:moveTo>
                  <a:lnTo>
                    <a:pt x="1352" y="0"/>
                  </a:lnTo>
                  <a:lnTo>
                    <a:pt x="1352" y="6"/>
                  </a:lnTo>
                  <a:lnTo>
                    <a:pt x="1329" y="6"/>
                  </a:lnTo>
                  <a:lnTo>
                    <a:pt x="1329" y="0"/>
                  </a:lnTo>
                  <a:close/>
                  <a:moveTo>
                    <a:pt x="1370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70" y="6"/>
                  </a:lnTo>
                  <a:lnTo>
                    <a:pt x="1370" y="0"/>
                  </a:lnTo>
                  <a:close/>
                  <a:moveTo>
                    <a:pt x="1410" y="0"/>
                  </a:moveTo>
                  <a:lnTo>
                    <a:pt x="1433" y="0"/>
                  </a:lnTo>
                  <a:lnTo>
                    <a:pt x="1433" y="6"/>
                  </a:lnTo>
                  <a:lnTo>
                    <a:pt x="1410" y="6"/>
                  </a:lnTo>
                  <a:lnTo>
                    <a:pt x="1410" y="0"/>
                  </a:lnTo>
                  <a:close/>
                  <a:moveTo>
                    <a:pt x="1450" y="0"/>
                  </a:moveTo>
                  <a:lnTo>
                    <a:pt x="1473" y="0"/>
                  </a:lnTo>
                  <a:lnTo>
                    <a:pt x="1473" y="6"/>
                  </a:lnTo>
                  <a:lnTo>
                    <a:pt x="1450" y="6"/>
                  </a:lnTo>
                  <a:lnTo>
                    <a:pt x="1450" y="0"/>
                  </a:lnTo>
                  <a:close/>
                  <a:moveTo>
                    <a:pt x="1490" y="0"/>
                  </a:moveTo>
                  <a:lnTo>
                    <a:pt x="1514" y="0"/>
                  </a:lnTo>
                  <a:lnTo>
                    <a:pt x="1514" y="6"/>
                  </a:lnTo>
                  <a:lnTo>
                    <a:pt x="1490" y="6"/>
                  </a:lnTo>
                  <a:lnTo>
                    <a:pt x="1490" y="0"/>
                  </a:lnTo>
                  <a:close/>
                  <a:moveTo>
                    <a:pt x="1531" y="0"/>
                  </a:moveTo>
                  <a:lnTo>
                    <a:pt x="1554" y="0"/>
                  </a:lnTo>
                  <a:lnTo>
                    <a:pt x="1554" y="6"/>
                  </a:lnTo>
                  <a:lnTo>
                    <a:pt x="1531" y="6"/>
                  </a:lnTo>
                  <a:lnTo>
                    <a:pt x="1531" y="0"/>
                  </a:lnTo>
                  <a:close/>
                  <a:moveTo>
                    <a:pt x="1571" y="0"/>
                  </a:moveTo>
                  <a:lnTo>
                    <a:pt x="1594" y="0"/>
                  </a:lnTo>
                  <a:lnTo>
                    <a:pt x="1594" y="6"/>
                  </a:lnTo>
                  <a:lnTo>
                    <a:pt x="1571" y="6"/>
                  </a:lnTo>
                  <a:lnTo>
                    <a:pt x="1571" y="0"/>
                  </a:lnTo>
                  <a:close/>
                  <a:moveTo>
                    <a:pt x="1611" y="0"/>
                  </a:moveTo>
                  <a:lnTo>
                    <a:pt x="1634" y="0"/>
                  </a:lnTo>
                  <a:lnTo>
                    <a:pt x="1634" y="6"/>
                  </a:lnTo>
                  <a:lnTo>
                    <a:pt x="1611" y="6"/>
                  </a:lnTo>
                  <a:lnTo>
                    <a:pt x="1611" y="0"/>
                  </a:lnTo>
                  <a:close/>
                  <a:moveTo>
                    <a:pt x="1652" y="0"/>
                  </a:moveTo>
                  <a:lnTo>
                    <a:pt x="1675" y="0"/>
                  </a:lnTo>
                  <a:lnTo>
                    <a:pt x="1675" y="6"/>
                  </a:lnTo>
                  <a:lnTo>
                    <a:pt x="1652" y="6"/>
                  </a:lnTo>
                  <a:lnTo>
                    <a:pt x="1652" y="0"/>
                  </a:lnTo>
                  <a:close/>
                  <a:moveTo>
                    <a:pt x="1692" y="0"/>
                  </a:moveTo>
                  <a:lnTo>
                    <a:pt x="1715" y="0"/>
                  </a:lnTo>
                  <a:lnTo>
                    <a:pt x="1715" y="6"/>
                  </a:lnTo>
                  <a:lnTo>
                    <a:pt x="1692" y="6"/>
                  </a:lnTo>
                  <a:lnTo>
                    <a:pt x="1692" y="0"/>
                  </a:lnTo>
                  <a:close/>
                  <a:moveTo>
                    <a:pt x="1732" y="0"/>
                  </a:moveTo>
                  <a:lnTo>
                    <a:pt x="1755" y="0"/>
                  </a:lnTo>
                  <a:lnTo>
                    <a:pt x="1755" y="6"/>
                  </a:lnTo>
                  <a:lnTo>
                    <a:pt x="1732" y="6"/>
                  </a:lnTo>
                  <a:lnTo>
                    <a:pt x="1732" y="0"/>
                  </a:lnTo>
                  <a:close/>
                  <a:moveTo>
                    <a:pt x="1773" y="0"/>
                  </a:moveTo>
                  <a:lnTo>
                    <a:pt x="1796" y="0"/>
                  </a:lnTo>
                  <a:lnTo>
                    <a:pt x="1796" y="6"/>
                  </a:lnTo>
                  <a:lnTo>
                    <a:pt x="1773" y="6"/>
                  </a:lnTo>
                  <a:lnTo>
                    <a:pt x="1773" y="0"/>
                  </a:lnTo>
                  <a:close/>
                  <a:moveTo>
                    <a:pt x="1813" y="0"/>
                  </a:moveTo>
                  <a:lnTo>
                    <a:pt x="1836" y="0"/>
                  </a:lnTo>
                  <a:lnTo>
                    <a:pt x="1836" y="6"/>
                  </a:lnTo>
                  <a:lnTo>
                    <a:pt x="1813" y="6"/>
                  </a:lnTo>
                  <a:lnTo>
                    <a:pt x="1813" y="0"/>
                  </a:lnTo>
                  <a:close/>
                  <a:moveTo>
                    <a:pt x="1853" y="0"/>
                  </a:moveTo>
                  <a:lnTo>
                    <a:pt x="1876" y="0"/>
                  </a:lnTo>
                  <a:lnTo>
                    <a:pt x="1876" y="6"/>
                  </a:lnTo>
                  <a:lnTo>
                    <a:pt x="1853" y="6"/>
                  </a:lnTo>
                  <a:lnTo>
                    <a:pt x="1853" y="0"/>
                  </a:lnTo>
                  <a:close/>
                  <a:moveTo>
                    <a:pt x="1893" y="0"/>
                  </a:moveTo>
                  <a:lnTo>
                    <a:pt x="1916" y="0"/>
                  </a:lnTo>
                  <a:lnTo>
                    <a:pt x="1916" y="6"/>
                  </a:lnTo>
                  <a:lnTo>
                    <a:pt x="1893" y="6"/>
                  </a:lnTo>
                  <a:lnTo>
                    <a:pt x="1893" y="0"/>
                  </a:lnTo>
                  <a:close/>
                  <a:moveTo>
                    <a:pt x="1934" y="0"/>
                  </a:moveTo>
                  <a:lnTo>
                    <a:pt x="1957" y="0"/>
                  </a:lnTo>
                  <a:lnTo>
                    <a:pt x="1957" y="6"/>
                  </a:lnTo>
                  <a:lnTo>
                    <a:pt x="1934" y="6"/>
                  </a:lnTo>
                  <a:lnTo>
                    <a:pt x="1934" y="0"/>
                  </a:lnTo>
                  <a:close/>
                  <a:moveTo>
                    <a:pt x="1974" y="0"/>
                  </a:moveTo>
                  <a:lnTo>
                    <a:pt x="1997" y="0"/>
                  </a:lnTo>
                  <a:lnTo>
                    <a:pt x="1997" y="6"/>
                  </a:lnTo>
                  <a:lnTo>
                    <a:pt x="1974" y="6"/>
                  </a:lnTo>
                  <a:lnTo>
                    <a:pt x="1974" y="0"/>
                  </a:lnTo>
                  <a:close/>
                  <a:moveTo>
                    <a:pt x="2014" y="0"/>
                  </a:moveTo>
                  <a:lnTo>
                    <a:pt x="2037" y="0"/>
                  </a:lnTo>
                  <a:lnTo>
                    <a:pt x="2037" y="6"/>
                  </a:lnTo>
                  <a:lnTo>
                    <a:pt x="2014" y="6"/>
                  </a:lnTo>
                  <a:lnTo>
                    <a:pt x="2014" y="0"/>
                  </a:lnTo>
                  <a:close/>
                  <a:moveTo>
                    <a:pt x="2055" y="0"/>
                  </a:moveTo>
                  <a:lnTo>
                    <a:pt x="2078" y="0"/>
                  </a:lnTo>
                  <a:lnTo>
                    <a:pt x="2078" y="6"/>
                  </a:lnTo>
                  <a:lnTo>
                    <a:pt x="2055" y="6"/>
                  </a:lnTo>
                  <a:lnTo>
                    <a:pt x="2055" y="0"/>
                  </a:lnTo>
                  <a:close/>
                  <a:moveTo>
                    <a:pt x="2095" y="0"/>
                  </a:moveTo>
                  <a:lnTo>
                    <a:pt x="2118" y="0"/>
                  </a:lnTo>
                  <a:lnTo>
                    <a:pt x="2118" y="6"/>
                  </a:lnTo>
                  <a:lnTo>
                    <a:pt x="2095" y="6"/>
                  </a:lnTo>
                  <a:lnTo>
                    <a:pt x="2095" y="0"/>
                  </a:lnTo>
                  <a:close/>
                  <a:moveTo>
                    <a:pt x="2135" y="0"/>
                  </a:moveTo>
                  <a:lnTo>
                    <a:pt x="2158" y="0"/>
                  </a:lnTo>
                  <a:lnTo>
                    <a:pt x="2158" y="6"/>
                  </a:lnTo>
                  <a:lnTo>
                    <a:pt x="2135" y="6"/>
                  </a:lnTo>
                  <a:lnTo>
                    <a:pt x="2135" y="0"/>
                  </a:lnTo>
                  <a:close/>
                  <a:moveTo>
                    <a:pt x="2176" y="0"/>
                  </a:moveTo>
                  <a:lnTo>
                    <a:pt x="2199" y="0"/>
                  </a:lnTo>
                  <a:lnTo>
                    <a:pt x="2199" y="6"/>
                  </a:lnTo>
                  <a:lnTo>
                    <a:pt x="2176" y="6"/>
                  </a:lnTo>
                  <a:lnTo>
                    <a:pt x="2176" y="0"/>
                  </a:lnTo>
                  <a:close/>
                  <a:moveTo>
                    <a:pt x="2216" y="0"/>
                  </a:moveTo>
                  <a:lnTo>
                    <a:pt x="2239" y="0"/>
                  </a:lnTo>
                  <a:lnTo>
                    <a:pt x="2239" y="6"/>
                  </a:lnTo>
                  <a:lnTo>
                    <a:pt x="2216" y="6"/>
                  </a:lnTo>
                  <a:lnTo>
                    <a:pt x="2216" y="0"/>
                  </a:lnTo>
                  <a:close/>
                  <a:moveTo>
                    <a:pt x="2256" y="0"/>
                  </a:moveTo>
                  <a:lnTo>
                    <a:pt x="2279" y="0"/>
                  </a:lnTo>
                  <a:lnTo>
                    <a:pt x="2279" y="6"/>
                  </a:lnTo>
                  <a:lnTo>
                    <a:pt x="2256" y="6"/>
                  </a:lnTo>
                  <a:lnTo>
                    <a:pt x="2256" y="0"/>
                  </a:lnTo>
                  <a:close/>
                  <a:moveTo>
                    <a:pt x="2296" y="0"/>
                  </a:moveTo>
                  <a:lnTo>
                    <a:pt x="2319" y="0"/>
                  </a:lnTo>
                  <a:lnTo>
                    <a:pt x="2319" y="6"/>
                  </a:lnTo>
                  <a:lnTo>
                    <a:pt x="2296" y="6"/>
                  </a:lnTo>
                  <a:lnTo>
                    <a:pt x="2296" y="0"/>
                  </a:lnTo>
                  <a:close/>
                  <a:moveTo>
                    <a:pt x="2337" y="0"/>
                  </a:moveTo>
                  <a:lnTo>
                    <a:pt x="2360" y="0"/>
                  </a:lnTo>
                  <a:lnTo>
                    <a:pt x="2360" y="6"/>
                  </a:lnTo>
                  <a:lnTo>
                    <a:pt x="2337" y="6"/>
                  </a:lnTo>
                  <a:lnTo>
                    <a:pt x="2337" y="0"/>
                  </a:lnTo>
                  <a:close/>
                  <a:moveTo>
                    <a:pt x="2377" y="0"/>
                  </a:moveTo>
                  <a:lnTo>
                    <a:pt x="2400" y="0"/>
                  </a:lnTo>
                  <a:lnTo>
                    <a:pt x="2400" y="6"/>
                  </a:lnTo>
                  <a:lnTo>
                    <a:pt x="2377" y="6"/>
                  </a:lnTo>
                  <a:lnTo>
                    <a:pt x="2377" y="0"/>
                  </a:lnTo>
                  <a:close/>
                  <a:moveTo>
                    <a:pt x="2417" y="0"/>
                  </a:moveTo>
                  <a:lnTo>
                    <a:pt x="2440" y="0"/>
                  </a:lnTo>
                  <a:lnTo>
                    <a:pt x="2440" y="6"/>
                  </a:lnTo>
                  <a:lnTo>
                    <a:pt x="2417" y="6"/>
                  </a:lnTo>
                  <a:lnTo>
                    <a:pt x="2417" y="0"/>
                  </a:lnTo>
                  <a:close/>
                  <a:moveTo>
                    <a:pt x="2458" y="0"/>
                  </a:moveTo>
                  <a:lnTo>
                    <a:pt x="2481" y="0"/>
                  </a:lnTo>
                  <a:lnTo>
                    <a:pt x="2481" y="6"/>
                  </a:lnTo>
                  <a:lnTo>
                    <a:pt x="2458" y="6"/>
                  </a:lnTo>
                  <a:lnTo>
                    <a:pt x="2458" y="0"/>
                  </a:lnTo>
                  <a:close/>
                  <a:moveTo>
                    <a:pt x="2498" y="0"/>
                  </a:moveTo>
                  <a:lnTo>
                    <a:pt x="2521" y="0"/>
                  </a:lnTo>
                  <a:lnTo>
                    <a:pt x="2521" y="6"/>
                  </a:lnTo>
                  <a:lnTo>
                    <a:pt x="2498" y="6"/>
                  </a:lnTo>
                  <a:lnTo>
                    <a:pt x="2498" y="0"/>
                  </a:lnTo>
                  <a:close/>
                  <a:moveTo>
                    <a:pt x="2538" y="0"/>
                  </a:moveTo>
                  <a:lnTo>
                    <a:pt x="2561" y="0"/>
                  </a:lnTo>
                  <a:lnTo>
                    <a:pt x="2561" y="6"/>
                  </a:lnTo>
                  <a:lnTo>
                    <a:pt x="2538" y="6"/>
                  </a:lnTo>
                  <a:lnTo>
                    <a:pt x="2538" y="0"/>
                  </a:lnTo>
                  <a:close/>
                  <a:moveTo>
                    <a:pt x="2578" y="0"/>
                  </a:moveTo>
                  <a:lnTo>
                    <a:pt x="2601" y="0"/>
                  </a:lnTo>
                  <a:lnTo>
                    <a:pt x="2601" y="6"/>
                  </a:lnTo>
                  <a:lnTo>
                    <a:pt x="2578" y="6"/>
                  </a:lnTo>
                  <a:lnTo>
                    <a:pt x="2578" y="0"/>
                  </a:lnTo>
                  <a:close/>
                  <a:moveTo>
                    <a:pt x="2619" y="0"/>
                  </a:moveTo>
                  <a:lnTo>
                    <a:pt x="2642" y="0"/>
                  </a:lnTo>
                  <a:lnTo>
                    <a:pt x="2642" y="6"/>
                  </a:lnTo>
                  <a:lnTo>
                    <a:pt x="2619" y="6"/>
                  </a:lnTo>
                  <a:lnTo>
                    <a:pt x="2619" y="0"/>
                  </a:lnTo>
                  <a:close/>
                  <a:moveTo>
                    <a:pt x="2659" y="0"/>
                  </a:moveTo>
                  <a:lnTo>
                    <a:pt x="2682" y="0"/>
                  </a:lnTo>
                  <a:lnTo>
                    <a:pt x="2682" y="6"/>
                  </a:lnTo>
                  <a:lnTo>
                    <a:pt x="2659" y="6"/>
                  </a:lnTo>
                  <a:lnTo>
                    <a:pt x="2659" y="0"/>
                  </a:lnTo>
                  <a:close/>
                  <a:moveTo>
                    <a:pt x="2699" y="0"/>
                  </a:moveTo>
                  <a:lnTo>
                    <a:pt x="2722" y="0"/>
                  </a:lnTo>
                  <a:lnTo>
                    <a:pt x="2722" y="6"/>
                  </a:lnTo>
                  <a:lnTo>
                    <a:pt x="2699" y="6"/>
                  </a:lnTo>
                  <a:lnTo>
                    <a:pt x="2699" y="0"/>
                  </a:lnTo>
                  <a:close/>
                  <a:moveTo>
                    <a:pt x="2740" y="0"/>
                  </a:moveTo>
                  <a:lnTo>
                    <a:pt x="2763" y="0"/>
                  </a:lnTo>
                  <a:lnTo>
                    <a:pt x="2763" y="6"/>
                  </a:lnTo>
                  <a:lnTo>
                    <a:pt x="2740" y="6"/>
                  </a:lnTo>
                  <a:lnTo>
                    <a:pt x="2740" y="0"/>
                  </a:lnTo>
                  <a:close/>
                  <a:moveTo>
                    <a:pt x="2780" y="0"/>
                  </a:moveTo>
                  <a:lnTo>
                    <a:pt x="2803" y="0"/>
                  </a:lnTo>
                  <a:lnTo>
                    <a:pt x="2803" y="6"/>
                  </a:lnTo>
                  <a:lnTo>
                    <a:pt x="2780" y="6"/>
                  </a:lnTo>
                  <a:lnTo>
                    <a:pt x="2780" y="0"/>
                  </a:lnTo>
                  <a:close/>
                  <a:moveTo>
                    <a:pt x="2820" y="0"/>
                  </a:moveTo>
                  <a:lnTo>
                    <a:pt x="2843" y="0"/>
                  </a:lnTo>
                  <a:lnTo>
                    <a:pt x="2843" y="6"/>
                  </a:lnTo>
                  <a:lnTo>
                    <a:pt x="2820" y="6"/>
                  </a:lnTo>
                  <a:lnTo>
                    <a:pt x="2820" y="0"/>
                  </a:lnTo>
                  <a:close/>
                  <a:moveTo>
                    <a:pt x="2861" y="0"/>
                  </a:moveTo>
                  <a:lnTo>
                    <a:pt x="2884" y="0"/>
                  </a:lnTo>
                  <a:lnTo>
                    <a:pt x="2884" y="6"/>
                  </a:lnTo>
                  <a:lnTo>
                    <a:pt x="2861" y="6"/>
                  </a:lnTo>
                  <a:lnTo>
                    <a:pt x="2861" y="0"/>
                  </a:lnTo>
                  <a:close/>
                  <a:moveTo>
                    <a:pt x="2901" y="0"/>
                  </a:moveTo>
                  <a:lnTo>
                    <a:pt x="2924" y="0"/>
                  </a:lnTo>
                  <a:lnTo>
                    <a:pt x="2924" y="6"/>
                  </a:lnTo>
                  <a:lnTo>
                    <a:pt x="2901" y="6"/>
                  </a:lnTo>
                  <a:lnTo>
                    <a:pt x="2901" y="0"/>
                  </a:lnTo>
                  <a:close/>
                  <a:moveTo>
                    <a:pt x="2941" y="0"/>
                  </a:moveTo>
                  <a:lnTo>
                    <a:pt x="2964" y="0"/>
                  </a:lnTo>
                  <a:lnTo>
                    <a:pt x="2964" y="6"/>
                  </a:lnTo>
                  <a:lnTo>
                    <a:pt x="2941" y="6"/>
                  </a:lnTo>
                  <a:lnTo>
                    <a:pt x="2941" y="0"/>
                  </a:lnTo>
                  <a:close/>
                  <a:moveTo>
                    <a:pt x="2981" y="0"/>
                  </a:moveTo>
                  <a:lnTo>
                    <a:pt x="3004" y="0"/>
                  </a:lnTo>
                  <a:lnTo>
                    <a:pt x="3004" y="6"/>
                  </a:lnTo>
                  <a:lnTo>
                    <a:pt x="2981" y="6"/>
                  </a:lnTo>
                  <a:lnTo>
                    <a:pt x="2981" y="0"/>
                  </a:lnTo>
                  <a:close/>
                  <a:moveTo>
                    <a:pt x="3022" y="0"/>
                  </a:moveTo>
                  <a:lnTo>
                    <a:pt x="3045" y="0"/>
                  </a:lnTo>
                  <a:lnTo>
                    <a:pt x="3045" y="6"/>
                  </a:lnTo>
                  <a:lnTo>
                    <a:pt x="3022" y="6"/>
                  </a:lnTo>
                  <a:lnTo>
                    <a:pt x="3022" y="0"/>
                  </a:lnTo>
                  <a:close/>
                  <a:moveTo>
                    <a:pt x="3062" y="0"/>
                  </a:moveTo>
                  <a:lnTo>
                    <a:pt x="3085" y="0"/>
                  </a:lnTo>
                  <a:lnTo>
                    <a:pt x="3085" y="6"/>
                  </a:lnTo>
                  <a:lnTo>
                    <a:pt x="3062" y="6"/>
                  </a:lnTo>
                  <a:lnTo>
                    <a:pt x="3062" y="0"/>
                  </a:lnTo>
                  <a:close/>
                  <a:moveTo>
                    <a:pt x="3102" y="0"/>
                  </a:moveTo>
                  <a:lnTo>
                    <a:pt x="3110" y="0"/>
                  </a:lnTo>
                  <a:lnTo>
                    <a:pt x="3110" y="6"/>
                  </a:lnTo>
                  <a:lnTo>
                    <a:pt x="3102" y="6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86888F"/>
            </a:solidFill>
            <a:ln w="1" cap="flat">
              <a:solidFill>
                <a:srgbClr val="86888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7"/>
            <p:cNvSpPr>
              <a:spLocks noEditPoints="1"/>
            </p:cNvSpPr>
            <p:nvPr/>
          </p:nvSpPr>
          <p:spPr bwMode="auto">
            <a:xfrm>
              <a:off x="5715000" y="1749426"/>
              <a:ext cx="9525" cy="4106863"/>
            </a:xfrm>
            <a:custGeom>
              <a:avLst/>
              <a:gdLst>
                <a:gd name="T0" fmla="*/ 9525 w 6"/>
                <a:gd name="T1" fmla="*/ 63500 h 2587"/>
                <a:gd name="T2" fmla="*/ 9525 w 6"/>
                <a:gd name="T3" fmla="*/ 165100 h 2587"/>
                <a:gd name="T4" fmla="*/ 0 w 6"/>
                <a:gd name="T5" fmla="*/ 228600 h 2587"/>
                <a:gd name="T6" fmla="*/ 0 w 6"/>
                <a:gd name="T7" fmla="*/ 255588 h 2587"/>
                <a:gd name="T8" fmla="*/ 9525 w 6"/>
                <a:gd name="T9" fmla="*/ 319088 h 2587"/>
                <a:gd name="T10" fmla="*/ 9525 w 6"/>
                <a:gd name="T11" fmla="*/ 446088 h 2587"/>
                <a:gd name="T12" fmla="*/ 9525 w 6"/>
                <a:gd name="T13" fmla="*/ 546100 h 2587"/>
                <a:gd name="T14" fmla="*/ 0 w 6"/>
                <a:gd name="T15" fmla="*/ 611188 h 2587"/>
                <a:gd name="T16" fmla="*/ 0 w 6"/>
                <a:gd name="T17" fmla="*/ 638175 h 2587"/>
                <a:gd name="T18" fmla="*/ 9525 w 6"/>
                <a:gd name="T19" fmla="*/ 701675 h 2587"/>
                <a:gd name="T20" fmla="*/ 9525 w 6"/>
                <a:gd name="T21" fmla="*/ 828675 h 2587"/>
                <a:gd name="T22" fmla="*/ 9525 w 6"/>
                <a:gd name="T23" fmla="*/ 928688 h 2587"/>
                <a:gd name="T24" fmla="*/ 0 w 6"/>
                <a:gd name="T25" fmla="*/ 993775 h 2587"/>
                <a:gd name="T26" fmla="*/ 0 w 6"/>
                <a:gd name="T27" fmla="*/ 1020763 h 2587"/>
                <a:gd name="T28" fmla="*/ 9525 w 6"/>
                <a:gd name="T29" fmla="*/ 1084263 h 2587"/>
                <a:gd name="T30" fmla="*/ 9525 w 6"/>
                <a:gd name="T31" fmla="*/ 1211263 h 2587"/>
                <a:gd name="T32" fmla="*/ 9525 w 6"/>
                <a:gd name="T33" fmla="*/ 1311275 h 2587"/>
                <a:gd name="T34" fmla="*/ 0 w 6"/>
                <a:gd name="T35" fmla="*/ 1374775 h 2587"/>
                <a:gd name="T36" fmla="*/ 0 w 6"/>
                <a:gd name="T37" fmla="*/ 1403350 h 2587"/>
                <a:gd name="T38" fmla="*/ 9525 w 6"/>
                <a:gd name="T39" fmla="*/ 1466850 h 2587"/>
                <a:gd name="T40" fmla="*/ 9525 w 6"/>
                <a:gd name="T41" fmla="*/ 1593850 h 2587"/>
                <a:gd name="T42" fmla="*/ 9525 w 6"/>
                <a:gd name="T43" fmla="*/ 1693863 h 2587"/>
                <a:gd name="T44" fmla="*/ 0 w 6"/>
                <a:gd name="T45" fmla="*/ 1757363 h 2587"/>
                <a:gd name="T46" fmla="*/ 0 w 6"/>
                <a:gd name="T47" fmla="*/ 1785938 h 2587"/>
                <a:gd name="T48" fmla="*/ 9525 w 6"/>
                <a:gd name="T49" fmla="*/ 1849438 h 2587"/>
                <a:gd name="T50" fmla="*/ 9525 w 6"/>
                <a:gd name="T51" fmla="*/ 1976438 h 2587"/>
                <a:gd name="T52" fmla="*/ 9525 w 6"/>
                <a:gd name="T53" fmla="*/ 2076450 h 2587"/>
                <a:gd name="T54" fmla="*/ 0 w 6"/>
                <a:gd name="T55" fmla="*/ 2139950 h 2587"/>
                <a:gd name="T56" fmla="*/ 0 w 6"/>
                <a:gd name="T57" fmla="*/ 2168525 h 2587"/>
                <a:gd name="T58" fmla="*/ 9525 w 6"/>
                <a:gd name="T59" fmla="*/ 2232025 h 2587"/>
                <a:gd name="T60" fmla="*/ 9525 w 6"/>
                <a:gd name="T61" fmla="*/ 2359025 h 2587"/>
                <a:gd name="T62" fmla="*/ 9525 w 6"/>
                <a:gd name="T63" fmla="*/ 2459038 h 2587"/>
                <a:gd name="T64" fmla="*/ 0 w 6"/>
                <a:gd name="T65" fmla="*/ 2522538 h 2587"/>
                <a:gd name="T66" fmla="*/ 0 w 6"/>
                <a:gd name="T67" fmla="*/ 2551113 h 2587"/>
                <a:gd name="T68" fmla="*/ 9525 w 6"/>
                <a:gd name="T69" fmla="*/ 2614613 h 2587"/>
                <a:gd name="T70" fmla="*/ 9525 w 6"/>
                <a:gd name="T71" fmla="*/ 2741613 h 2587"/>
                <a:gd name="T72" fmla="*/ 9525 w 6"/>
                <a:gd name="T73" fmla="*/ 2841625 h 2587"/>
                <a:gd name="T74" fmla="*/ 0 w 6"/>
                <a:gd name="T75" fmla="*/ 2905125 h 2587"/>
                <a:gd name="T76" fmla="*/ 0 w 6"/>
                <a:gd name="T77" fmla="*/ 2932113 h 2587"/>
                <a:gd name="T78" fmla="*/ 9525 w 6"/>
                <a:gd name="T79" fmla="*/ 2997200 h 2587"/>
                <a:gd name="T80" fmla="*/ 9525 w 6"/>
                <a:gd name="T81" fmla="*/ 3124200 h 2587"/>
                <a:gd name="T82" fmla="*/ 9525 w 6"/>
                <a:gd name="T83" fmla="*/ 3224213 h 2587"/>
                <a:gd name="T84" fmla="*/ 0 w 6"/>
                <a:gd name="T85" fmla="*/ 3287713 h 2587"/>
                <a:gd name="T86" fmla="*/ 0 w 6"/>
                <a:gd name="T87" fmla="*/ 3314700 h 2587"/>
                <a:gd name="T88" fmla="*/ 9525 w 6"/>
                <a:gd name="T89" fmla="*/ 3379788 h 2587"/>
                <a:gd name="T90" fmla="*/ 9525 w 6"/>
                <a:gd name="T91" fmla="*/ 3506788 h 2587"/>
                <a:gd name="T92" fmla="*/ 9525 w 6"/>
                <a:gd name="T93" fmla="*/ 3606800 h 2587"/>
                <a:gd name="T94" fmla="*/ 0 w 6"/>
                <a:gd name="T95" fmla="*/ 3670300 h 2587"/>
                <a:gd name="T96" fmla="*/ 0 w 6"/>
                <a:gd name="T97" fmla="*/ 3697288 h 2587"/>
                <a:gd name="T98" fmla="*/ 9525 w 6"/>
                <a:gd name="T99" fmla="*/ 3760788 h 2587"/>
                <a:gd name="T100" fmla="*/ 9525 w 6"/>
                <a:gd name="T101" fmla="*/ 3889375 h 2587"/>
                <a:gd name="T102" fmla="*/ 9525 w 6"/>
                <a:gd name="T103" fmla="*/ 3989388 h 2587"/>
                <a:gd name="T104" fmla="*/ 0 w 6"/>
                <a:gd name="T105" fmla="*/ 4052888 h 2587"/>
                <a:gd name="T106" fmla="*/ 0 w 6"/>
                <a:gd name="T107" fmla="*/ 4079875 h 25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" h="2587">
                  <a:moveTo>
                    <a:pt x="6" y="0"/>
                  </a:moveTo>
                  <a:lnTo>
                    <a:pt x="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" y="40"/>
                  </a:moveTo>
                  <a:lnTo>
                    <a:pt x="6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6" y="40"/>
                  </a:lnTo>
                  <a:close/>
                  <a:moveTo>
                    <a:pt x="6" y="81"/>
                  </a:moveTo>
                  <a:lnTo>
                    <a:pt x="6" y="104"/>
                  </a:lnTo>
                  <a:lnTo>
                    <a:pt x="0" y="104"/>
                  </a:lnTo>
                  <a:lnTo>
                    <a:pt x="0" y="81"/>
                  </a:lnTo>
                  <a:lnTo>
                    <a:pt x="6" y="81"/>
                  </a:lnTo>
                  <a:close/>
                  <a:moveTo>
                    <a:pt x="6" y="121"/>
                  </a:moveTo>
                  <a:lnTo>
                    <a:pt x="6" y="144"/>
                  </a:lnTo>
                  <a:lnTo>
                    <a:pt x="0" y="144"/>
                  </a:lnTo>
                  <a:lnTo>
                    <a:pt x="0" y="121"/>
                  </a:lnTo>
                  <a:lnTo>
                    <a:pt x="6" y="121"/>
                  </a:lnTo>
                  <a:close/>
                  <a:moveTo>
                    <a:pt x="6" y="161"/>
                  </a:moveTo>
                  <a:lnTo>
                    <a:pt x="6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6" y="161"/>
                  </a:lnTo>
                  <a:close/>
                  <a:moveTo>
                    <a:pt x="6" y="201"/>
                  </a:moveTo>
                  <a:lnTo>
                    <a:pt x="6" y="224"/>
                  </a:lnTo>
                  <a:lnTo>
                    <a:pt x="0" y="224"/>
                  </a:lnTo>
                  <a:lnTo>
                    <a:pt x="0" y="201"/>
                  </a:lnTo>
                  <a:lnTo>
                    <a:pt x="6" y="201"/>
                  </a:lnTo>
                  <a:close/>
                  <a:moveTo>
                    <a:pt x="6" y="241"/>
                  </a:moveTo>
                  <a:lnTo>
                    <a:pt x="6" y="264"/>
                  </a:lnTo>
                  <a:lnTo>
                    <a:pt x="0" y="264"/>
                  </a:lnTo>
                  <a:lnTo>
                    <a:pt x="0" y="241"/>
                  </a:lnTo>
                  <a:lnTo>
                    <a:pt x="6" y="241"/>
                  </a:lnTo>
                  <a:close/>
                  <a:moveTo>
                    <a:pt x="6" y="281"/>
                  </a:moveTo>
                  <a:lnTo>
                    <a:pt x="6" y="304"/>
                  </a:lnTo>
                  <a:lnTo>
                    <a:pt x="0" y="304"/>
                  </a:lnTo>
                  <a:lnTo>
                    <a:pt x="0" y="281"/>
                  </a:lnTo>
                  <a:lnTo>
                    <a:pt x="6" y="281"/>
                  </a:lnTo>
                  <a:close/>
                  <a:moveTo>
                    <a:pt x="6" y="321"/>
                  </a:moveTo>
                  <a:lnTo>
                    <a:pt x="6" y="344"/>
                  </a:lnTo>
                  <a:lnTo>
                    <a:pt x="0" y="344"/>
                  </a:lnTo>
                  <a:lnTo>
                    <a:pt x="0" y="321"/>
                  </a:lnTo>
                  <a:lnTo>
                    <a:pt x="6" y="321"/>
                  </a:lnTo>
                  <a:close/>
                  <a:moveTo>
                    <a:pt x="6" y="362"/>
                  </a:moveTo>
                  <a:lnTo>
                    <a:pt x="6" y="385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6" y="362"/>
                  </a:lnTo>
                  <a:close/>
                  <a:moveTo>
                    <a:pt x="6" y="402"/>
                  </a:moveTo>
                  <a:lnTo>
                    <a:pt x="6" y="425"/>
                  </a:lnTo>
                  <a:lnTo>
                    <a:pt x="0" y="425"/>
                  </a:lnTo>
                  <a:lnTo>
                    <a:pt x="0" y="402"/>
                  </a:lnTo>
                  <a:lnTo>
                    <a:pt x="6" y="402"/>
                  </a:lnTo>
                  <a:close/>
                  <a:moveTo>
                    <a:pt x="6" y="442"/>
                  </a:moveTo>
                  <a:lnTo>
                    <a:pt x="6" y="465"/>
                  </a:lnTo>
                  <a:lnTo>
                    <a:pt x="0" y="465"/>
                  </a:lnTo>
                  <a:lnTo>
                    <a:pt x="0" y="442"/>
                  </a:lnTo>
                  <a:lnTo>
                    <a:pt x="6" y="442"/>
                  </a:lnTo>
                  <a:close/>
                  <a:moveTo>
                    <a:pt x="6" y="482"/>
                  </a:moveTo>
                  <a:lnTo>
                    <a:pt x="6" y="505"/>
                  </a:lnTo>
                  <a:lnTo>
                    <a:pt x="0" y="505"/>
                  </a:lnTo>
                  <a:lnTo>
                    <a:pt x="0" y="482"/>
                  </a:lnTo>
                  <a:lnTo>
                    <a:pt x="6" y="482"/>
                  </a:lnTo>
                  <a:close/>
                  <a:moveTo>
                    <a:pt x="6" y="522"/>
                  </a:moveTo>
                  <a:lnTo>
                    <a:pt x="6" y="545"/>
                  </a:lnTo>
                  <a:lnTo>
                    <a:pt x="0" y="545"/>
                  </a:lnTo>
                  <a:lnTo>
                    <a:pt x="0" y="522"/>
                  </a:lnTo>
                  <a:lnTo>
                    <a:pt x="6" y="522"/>
                  </a:lnTo>
                  <a:close/>
                  <a:moveTo>
                    <a:pt x="6" y="562"/>
                  </a:moveTo>
                  <a:lnTo>
                    <a:pt x="6" y="585"/>
                  </a:lnTo>
                  <a:lnTo>
                    <a:pt x="0" y="585"/>
                  </a:lnTo>
                  <a:lnTo>
                    <a:pt x="0" y="562"/>
                  </a:lnTo>
                  <a:lnTo>
                    <a:pt x="6" y="562"/>
                  </a:lnTo>
                  <a:close/>
                  <a:moveTo>
                    <a:pt x="6" y="603"/>
                  </a:moveTo>
                  <a:lnTo>
                    <a:pt x="6" y="626"/>
                  </a:lnTo>
                  <a:lnTo>
                    <a:pt x="0" y="626"/>
                  </a:lnTo>
                  <a:lnTo>
                    <a:pt x="0" y="603"/>
                  </a:lnTo>
                  <a:lnTo>
                    <a:pt x="6" y="603"/>
                  </a:lnTo>
                  <a:close/>
                  <a:moveTo>
                    <a:pt x="6" y="643"/>
                  </a:moveTo>
                  <a:lnTo>
                    <a:pt x="6" y="666"/>
                  </a:lnTo>
                  <a:lnTo>
                    <a:pt x="0" y="666"/>
                  </a:lnTo>
                  <a:lnTo>
                    <a:pt x="0" y="643"/>
                  </a:lnTo>
                  <a:lnTo>
                    <a:pt x="6" y="643"/>
                  </a:lnTo>
                  <a:close/>
                  <a:moveTo>
                    <a:pt x="6" y="683"/>
                  </a:moveTo>
                  <a:lnTo>
                    <a:pt x="6" y="706"/>
                  </a:lnTo>
                  <a:lnTo>
                    <a:pt x="0" y="706"/>
                  </a:lnTo>
                  <a:lnTo>
                    <a:pt x="0" y="683"/>
                  </a:lnTo>
                  <a:lnTo>
                    <a:pt x="6" y="683"/>
                  </a:lnTo>
                  <a:close/>
                  <a:moveTo>
                    <a:pt x="6" y="723"/>
                  </a:moveTo>
                  <a:lnTo>
                    <a:pt x="6" y="746"/>
                  </a:lnTo>
                  <a:lnTo>
                    <a:pt x="0" y="746"/>
                  </a:lnTo>
                  <a:lnTo>
                    <a:pt x="0" y="723"/>
                  </a:lnTo>
                  <a:lnTo>
                    <a:pt x="6" y="723"/>
                  </a:lnTo>
                  <a:close/>
                  <a:moveTo>
                    <a:pt x="6" y="763"/>
                  </a:moveTo>
                  <a:lnTo>
                    <a:pt x="6" y="786"/>
                  </a:lnTo>
                  <a:lnTo>
                    <a:pt x="0" y="786"/>
                  </a:lnTo>
                  <a:lnTo>
                    <a:pt x="0" y="763"/>
                  </a:lnTo>
                  <a:lnTo>
                    <a:pt x="6" y="763"/>
                  </a:lnTo>
                  <a:close/>
                  <a:moveTo>
                    <a:pt x="6" y="803"/>
                  </a:moveTo>
                  <a:lnTo>
                    <a:pt x="6" y="826"/>
                  </a:lnTo>
                  <a:lnTo>
                    <a:pt x="0" y="826"/>
                  </a:lnTo>
                  <a:lnTo>
                    <a:pt x="0" y="803"/>
                  </a:lnTo>
                  <a:lnTo>
                    <a:pt x="6" y="803"/>
                  </a:lnTo>
                  <a:close/>
                  <a:moveTo>
                    <a:pt x="6" y="844"/>
                  </a:moveTo>
                  <a:lnTo>
                    <a:pt x="6" y="866"/>
                  </a:lnTo>
                  <a:lnTo>
                    <a:pt x="0" y="866"/>
                  </a:lnTo>
                  <a:lnTo>
                    <a:pt x="0" y="844"/>
                  </a:lnTo>
                  <a:lnTo>
                    <a:pt x="6" y="844"/>
                  </a:lnTo>
                  <a:close/>
                  <a:moveTo>
                    <a:pt x="6" y="884"/>
                  </a:moveTo>
                  <a:lnTo>
                    <a:pt x="6" y="907"/>
                  </a:lnTo>
                  <a:lnTo>
                    <a:pt x="0" y="907"/>
                  </a:lnTo>
                  <a:lnTo>
                    <a:pt x="0" y="884"/>
                  </a:lnTo>
                  <a:lnTo>
                    <a:pt x="6" y="884"/>
                  </a:lnTo>
                  <a:close/>
                  <a:moveTo>
                    <a:pt x="6" y="924"/>
                  </a:moveTo>
                  <a:lnTo>
                    <a:pt x="6" y="947"/>
                  </a:lnTo>
                  <a:lnTo>
                    <a:pt x="0" y="947"/>
                  </a:lnTo>
                  <a:lnTo>
                    <a:pt x="0" y="924"/>
                  </a:lnTo>
                  <a:lnTo>
                    <a:pt x="6" y="924"/>
                  </a:lnTo>
                  <a:close/>
                  <a:moveTo>
                    <a:pt x="6" y="964"/>
                  </a:moveTo>
                  <a:lnTo>
                    <a:pt x="6" y="987"/>
                  </a:lnTo>
                  <a:lnTo>
                    <a:pt x="0" y="987"/>
                  </a:lnTo>
                  <a:lnTo>
                    <a:pt x="0" y="964"/>
                  </a:lnTo>
                  <a:lnTo>
                    <a:pt x="6" y="964"/>
                  </a:lnTo>
                  <a:close/>
                  <a:moveTo>
                    <a:pt x="6" y="1004"/>
                  </a:moveTo>
                  <a:lnTo>
                    <a:pt x="6" y="1027"/>
                  </a:lnTo>
                  <a:lnTo>
                    <a:pt x="0" y="1027"/>
                  </a:lnTo>
                  <a:lnTo>
                    <a:pt x="0" y="1004"/>
                  </a:lnTo>
                  <a:lnTo>
                    <a:pt x="6" y="1004"/>
                  </a:lnTo>
                  <a:close/>
                  <a:moveTo>
                    <a:pt x="6" y="1044"/>
                  </a:moveTo>
                  <a:lnTo>
                    <a:pt x="6" y="1067"/>
                  </a:lnTo>
                  <a:lnTo>
                    <a:pt x="0" y="1067"/>
                  </a:lnTo>
                  <a:lnTo>
                    <a:pt x="0" y="1044"/>
                  </a:lnTo>
                  <a:lnTo>
                    <a:pt x="6" y="1044"/>
                  </a:lnTo>
                  <a:close/>
                  <a:moveTo>
                    <a:pt x="6" y="1084"/>
                  </a:moveTo>
                  <a:lnTo>
                    <a:pt x="6" y="1107"/>
                  </a:lnTo>
                  <a:lnTo>
                    <a:pt x="0" y="1107"/>
                  </a:lnTo>
                  <a:lnTo>
                    <a:pt x="0" y="1084"/>
                  </a:lnTo>
                  <a:lnTo>
                    <a:pt x="6" y="1084"/>
                  </a:lnTo>
                  <a:close/>
                  <a:moveTo>
                    <a:pt x="6" y="1125"/>
                  </a:moveTo>
                  <a:lnTo>
                    <a:pt x="6" y="1148"/>
                  </a:lnTo>
                  <a:lnTo>
                    <a:pt x="0" y="1148"/>
                  </a:lnTo>
                  <a:lnTo>
                    <a:pt x="0" y="1125"/>
                  </a:lnTo>
                  <a:lnTo>
                    <a:pt x="6" y="1125"/>
                  </a:lnTo>
                  <a:close/>
                  <a:moveTo>
                    <a:pt x="6" y="1165"/>
                  </a:moveTo>
                  <a:lnTo>
                    <a:pt x="6" y="1188"/>
                  </a:lnTo>
                  <a:lnTo>
                    <a:pt x="0" y="1188"/>
                  </a:lnTo>
                  <a:lnTo>
                    <a:pt x="0" y="1165"/>
                  </a:lnTo>
                  <a:lnTo>
                    <a:pt x="6" y="1165"/>
                  </a:lnTo>
                  <a:close/>
                  <a:moveTo>
                    <a:pt x="6" y="1205"/>
                  </a:moveTo>
                  <a:lnTo>
                    <a:pt x="6" y="1228"/>
                  </a:lnTo>
                  <a:lnTo>
                    <a:pt x="0" y="1228"/>
                  </a:lnTo>
                  <a:lnTo>
                    <a:pt x="0" y="1205"/>
                  </a:lnTo>
                  <a:lnTo>
                    <a:pt x="6" y="1205"/>
                  </a:lnTo>
                  <a:close/>
                  <a:moveTo>
                    <a:pt x="6" y="1245"/>
                  </a:moveTo>
                  <a:lnTo>
                    <a:pt x="6" y="1268"/>
                  </a:lnTo>
                  <a:lnTo>
                    <a:pt x="0" y="1268"/>
                  </a:lnTo>
                  <a:lnTo>
                    <a:pt x="0" y="1245"/>
                  </a:lnTo>
                  <a:lnTo>
                    <a:pt x="6" y="1245"/>
                  </a:lnTo>
                  <a:close/>
                  <a:moveTo>
                    <a:pt x="6" y="1285"/>
                  </a:moveTo>
                  <a:lnTo>
                    <a:pt x="6" y="1308"/>
                  </a:lnTo>
                  <a:lnTo>
                    <a:pt x="0" y="1308"/>
                  </a:lnTo>
                  <a:lnTo>
                    <a:pt x="0" y="1285"/>
                  </a:lnTo>
                  <a:lnTo>
                    <a:pt x="6" y="1285"/>
                  </a:lnTo>
                  <a:close/>
                  <a:moveTo>
                    <a:pt x="6" y="1325"/>
                  </a:moveTo>
                  <a:lnTo>
                    <a:pt x="6" y="1348"/>
                  </a:lnTo>
                  <a:lnTo>
                    <a:pt x="0" y="1348"/>
                  </a:lnTo>
                  <a:lnTo>
                    <a:pt x="0" y="1325"/>
                  </a:lnTo>
                  <a:lnTo>
                    <a:pt x="6" y="1325"/>
                  </a:lnTo>
                  <a:close/>
                  <a:moveTo>
                    <a:pt x="6" y="1366"/>
                  </a:moveTo>
                  <a:lnTo>
                    <a:pt x="6" y="1389"/>
                  </a:lnTo>
                  <a:lnTo>
                    <a:pt x="0" y="1389"/>
                  </a:lnTo>
                  <a:lnTo>
                    <a:pt x="0" y="1366"/>
                  </a:lnTo>
                  <a:lnTo>
                    <a:pt x="6" y="1366"/>
                  </a:lnTo>
                  <a:close/>
                  <a:moveTo>
                    <a:pt x="6" y="1406"/>
                  </a:moveTo>
                  <a:lnTo>
                    <a:pt x="6" y="1429"/>
                  </a:lnTo>
                  <a:lnTo>
                    <a:pt x="0" y="1429"/>
                  </a:lnTo>
                  <a:lnTo>
                    <a:pt x="0" y="1406"/>
                  </a:lnTo>
                  <a:lnTo>
                    <a:pt x="6" y="1406"/>
                  </a:lnTo>
                  <a:close/>
                  <a:moveTo>
                    <a:pt x="6" y="1446"/>
                  </a:moveTo>
                  <a:lnTo>
                    <a:pt x="6" y="1469"/>
                  </a:lnTo>
                  <a:lnTo>
                    <a:pt x="0" y="1469"/>
                  </a:lnTo>
                  <a:lnTo>
                    <a:pt x="0" y="1446"/>
                  </a:lnTo>
                  <a:lnTo>
                    <a:pt x="6" y="1446"/>
                  </a:lnTo>
                  <a:close/>
                  <a:moveTo>
                    <a:pt x="6" y="1486"/>
                  </a:moveTo>
                  <a:lnTo>
                    <a:pt x="6" y="1509"/>
                  </a:lnTo>
                  <a:lnTo>
                    <a:pt x="0" y="1509"/>
                  </a:lnTo>
                  <a:lnTo>
                    <a:pt x="0" y="1486"/>
                  </a:lnTo>
                  <a:lnTo>
                    <a:pt x="6" y="1486"/>
                  </a:lnTo>
                  <a:close/>
                  <a:moveTo>
                    <a:pt x="6" y="1526"/>
                  </a:moveTo>
                  <a:lnTo>
                    <a:pt x="6" y="1549"/>
                  </a:lnTo>
                  <a:lnTo>
                    <a:pt x="0" y="1549"/>
                  </a:lnTo>
                  <a:lnTo>
                    <a:pt x="0" y="1526"/>
                  </a:lnTo>
                  <a:lnTo>
                    <a:pt x="6" y="1526"/>
                  </a:lnTo>
                  <a:close/>
                  <a:moveTo>
                    <a:pt x="6" y="1566"/>
                  </a:moveTo>
                  <a:lnTo>
                    <a:pt x="6" y="1589"/>
                  </a:lnTo>
                  <a:lnTo>
                    <a:pt x="0" y="1589"/>
                  </a:lnTo>
                  <a:lnTo>
                    <a:pt x="0" y="1566"/>
                  </a:lnTo>
                  <a:lnTo>
                    <a:pt x="6" y="1566"/>
                  </a:lnTo>
                  <a:close/>
                  <a:moveTo>
                    <a:pt x="6" y="1607"/>
                  </a:moveTo>
                  <a:lnTo>
                    <a:pt x="6" y="1629"/>
                  </a:lnTo>
                  <a:lnTo>
                    <a:pt x="0" y="1629"/>
                  </a:lnTo>
                  <a:lnTo>
                    <a:pt x="0" y="1607"/>
                  </a:lnTo>
                  <a:lnTo>
                    <a:pt x="6" y="1607"/>
                  </a:lnTo>
                  <a:close/>
                  <a:moveTo>
                    <a:pt x="6" y="1647"/>
                  </a:moveTo>
                  <a:lnTo>
                    <a:pt x="6" y="1670"/>
                  </a:lnTo>
                  <a:lnTo>
                    <a:pt x="0" y="1670"/>
                  </a:lnTo>
                  <a:lnTo>
                    <a:pt x="0" y="1647"/>
                  </a:lnTo>
                  <a:lnTo>
                    <a:pt x="6" y="1647"/>
                  </a:lnTo>
                  <a:close/>
                  <a:moveTo>
                    <a:pt x="6" y="1687"/>
                  </a:moveTo>
                  <a:lnTo>
                    <a:pt x="6" y="1710"/>
                  </a:lnTo>
                  <a:lnTo>
                    <a:pt x="0" y="1710"/>
                  </a:lnTo>
                  <a:lnTo>
                    <a:pt x="0" y="1687"/>
                  </a:lnTo>
                  <a:lnTo>
                    <a:pt x="6" y="1687"/>
                  </a:lnTo>
                  <a:close/>
                  <a:moveTo>
                    <a:pt x="6" y="1727"/>
                  </a:moveTo>
                  <a:lnTo>
                    <a:pt x="6" y="1750"/>
                  </a:lnTo>
                  <a:lnTo>
                    <a:pt x="0" y="1750"/>
                  </a:lnTo>
                  <a:lnTo>
                    <a:pt x="0" y="1727"/>
                  </a:lnTo>
                  <a:lnTo>
                    <a:pt x="6" y="1727"/>
                  </a:lnTo>
                  <a:close/>
                  <a:moveTo>
                    <a:pt x="6" y="1767"/>
                  </a:moveTo>
                  <a:lnTo>
                    <a:pt x="6" y="1790"/>
                  </a:lnTo>
                  <a:lnTo>
                    <a:pt x="0" y="1790"/>
                  </a:lnTo>
                  <a:lnTo>
                    <a:pt x="0" y="1767"/>
                  </a:lnTo>
                  <a:lnTo>
                    <a:pt x="6" y="1767"/>
                  </a:lnTo>
                  <a:close/>
                  <a:moveTo>
                    <a:pt x="6" y="1807"/>
                  </a:moveTo>
                  <a:lnTo>
                    <a:pt x="6" y="1830"/>
                  </a:lnTo>
                  <a:lnTo>
                    <a:pt x="0" y="1830"/>
                  </a:lnTo>
                  <a:lnTo>
                    <a:pt x="0" y="1807"/>
                  </a:lnTo>
                  <a:lnTo>
                    <a:pt x="6" y="1807"/>
                  </a:lnTo>
                  <a:close/>
                  <a:moveTo>
                    <a:pt x="6" y="1847"/>
                  </a:moveTo>
                  <a:lnTo>
                    <a:pt x="6" y="1870"/>
                  </a:lnTo>
                  <a:lnTo>
                    <a:pt x="0" y="1870"/>
                  </a:lnTo>
                  <a:lnTo>
                    <a:pt x="0" y="1847"/>
                  </a:lnTo>
                  <a:lnTo>
                    <a:pt x="6" y="1847"/>
                  </a:lnTo>
                  <a:close/>
                  <a:moveTo>
                    <a:pt x="6" y="1888"/>
                  </a:moveTo>
                  <a:lnTo>
                    <a:pt x="6" y="1911"/>
                  </a:lnTo>
                  <a:lnTo>
                    <a:pt x="0" y="1911"/>
                  </a:lnTo>
                  <a:lnTo>
                    <a:pt x="0" y="1888"/>
                  </a:lnTo>
                  <a:lnTo>
                    <a:pt x="6" y="1888"/>
                  </a:lnTo>
                  <a:close/>
                  <a:moveTo>
                    <a:pt x="6" y="1928"/>
                  </a:moveTo>
                  <a:lnTo>
                    <a:pt x="6" y="1951"/>
                  </a:lnTo>
                  <a:lnTo>
                    <a:pt x="0" y="1951"/>
                  </a:lnTo>
                  <a:lnTo>
                    <a:pt x="0" y="1928"/>
                  </a:lnTo>
                  <a:lnTo>
                    <a:pt x="6" y="1928"/>
                  </a:lnTo>
                  <a:close/>
                  <a:moveTo>
                    <a:pt x="6" y="1968"/>
                  </a:moveTo>
                  <a:lnTo>
                    <a:pt x="6" y="1991"/>
                  </a:lnTo>
                  <a:lnTo>
                    <a:pt x="0" y="1991"/>
                  </a:lnTo>
                  <a:lnTo>
                    <a:pt x="0" y="1968"/>
                  </a:lnTo>
                  <a:lnTo>
                    <a:pt x="6" y="1968"/>
                  </a:lnTo>
                  <a:close/>
                  <a:moveTo>
                    <a:pt x="6" y="2008"/>
                  </a:moveTo>
                  <a:lnTo>
                    <a:pt x="6" y="2031"/>
                  </a:lnTo>
                  <a:lnTo>
                    <a:pt x="0" y="2031"/>
                  </a:lnTo>
                  <a:lnTo>
                    <a:pt x="0" y="2008"/>
                  </a:lnTo>
                  <a:lnTo>
                    <a:pt x="6" y="2008"/>
                  </a:lnTo>
                  <a:close/>
                  <a:moveTo>
                    <a:pt x="6" y="2048"/>
                  </a:moveTo>
                  <a:lnTo>
                    <a:pt x="6" y="2071"/>
                  </a:lnTo>
                  <a:lnTo>
                    <a:pt x="0" y="2071"/>
                  </a:lnTo>
                  <a:lnTo>
                    <a:pt x="0" y="2048"/>
                  </a:lnTo>
                  <a:lnTo>
                    <a:pt x="6" y="2048"/>
                  </a:lnTo>
                  <a:close/>
                  <a:moveTo>
                    <a:pt x="6" y="2088"/>
                  </a:moveTo>
                  <a:lnTo>
                    <a:pt x="6" y="2111"/>
                  </a:lnTo>
                  <a:lnTo>
                    <a:pt x="0" y="2111"/>
                  </a:lnTo>
                  <a:lnTo>
                    <a:pt x="0" y="2088"/>
                  </a:lnTo>
                  <a:lnTo>
                    <a:pt x="6" y="2088"/>
                  </a:lnTo>
                  <a:close/>
                  <a:moveTo>
                    <a:pt x="6" y="2129"/>
                  </a:moveTo>
                  <a:lnTo>
                    <a:pt x="6" y="2151"/>
                  </a:lnTo>
                  <a:lnTo>
                    <a:pt x="0" y="2151"/>
                  </a:lnTo>
                  <a:lnTo>
                    <a:pt x="0" y="2129"/>
                  </a:lnTo>
                  <a:lnTo>
                    <a:pt x="6" y="2129"/>
                  </a:lnTo>
                  <a:close/>
                  <a:moveTo>
                    <a:pt x="6" y="2169"/>
                  </a:moveTo>
                  <a:lnTo>
                    <a:pt x="6" y="2192"/>
                  </a:lnTo>
                  <a:lnTo>
                    <a:pt x="0" y="2192"/>
                  </a:lnTo>
                  <a:lnTo>
                    <a:pt x="0" y="2169"/>
                  </a:lnTo>
                  <a:lnTo>
                    <a:pt x="6" y="2169"/>
                  </a:lnTo>
                  <a:close/>
                  <a:moveTo>
                    <a:pt x="6" y="2209"/>
                  </a:moveTo>
                  <a:lnTo>
                    <a:pt x="6" y="2232"/>
                  </a:lnTo>
                  <a:lnTo>
                    <a:pt x="0" y="2232"/>
                  </a:lnTo>
                  <a:lnTo>
                    <a:pt x="0" y="2209"/>
                  </a:lnTo>
                  <a:lnTo>
                    <a:pt x="6" y="2209"/>
                  </a:lnTo>
                  <a:close/>
                  <a:moveTo>
                    <a:pt x="6" y="2249"/>
                  </a:moveTo>
                  <a:lnTo>
                    <a:pt x="6" y="2272"/>
                  </a:lnTo>
                  <a:lnTo>
                    <a:pt x="0" y="2272"/>
                  </a:lnTo>
                  <a:lnTo>
                    <a:pt x="0" y="2249"/>
                  </a:lnTo>
                  <a:lnTo>
                    <a:pt x="6" y="2249"/>
                  </a:lnTo>
                  <a:close/>
                  <a:moveTo>
                    <a:pt x="6" y="2289"/>
                  </a:moveTo>
                  <a:lnTo>
                    <a:pt x="6" y="2312"/>
                  </a:lnTo>
                  <a:lnTo>
                    <a:pt x="0" y="2312"/>
                  </a:lnTo>
                  <a:lnTo>
                    <a:pt x="0" y="2289"/>
                  </a:lnTo>
                  <a:lnTo>
                    <a:pt x="6" y="2289"/>
                  </a:lnTo>
                  <a:close/>
                  <a:moveTo>
                    <a:pt x="6" y="2329"/>
                  </a:moveTo>
                  <a:lnTo>
                    <a:pt x="6" y="2352"/>
                  </a:lnTo>
                  <a:lnTo>
                    <a:pt x="0" y="2352"/>
                  </a:lnTo>
                  <a:lnTo>
                    <a:pt x="0" y="2329"/>
                  </a:lnTo>
                  <a:lnTo>
                    <a:pt x="6" y="2329"/>
                  </a:lnTo>
                  <a:close/>
                  <a:moveTo>
                    <a:pt x="6" y="2369"/>
                  </a:moveTo>
                  <a:lnTo>
                    <a:pt x="6" y="2392"/>
                  </a:lnTo>
                  <a:lnTo>
                    <a:pt x="0" y="2392"/>
                  </a:lnTo>
                  <a:lnTo>
                    <a:pt x="0" y="2369"/>
                  </a:lnTo>
                  <a:lnTo>
                    <a:pt x="6" y="2369"/>
                  </a:lnTo>
                  <a:close/>
                  <a:moveTo>
                    <a:pt x="6" y="2410"/>
                  </a:moveTo>
                  <a:lnTo>
                    <a:pt x="6" y="2433"/>
                  </a:lnTo>
                  <a:lnTo>
                    <a:pt x="0" y="2433"/>
                  </a:lnTo>
                  <a:lnTo>
                    <a:pt x="0" y="2410"/>
                  </a:lnTo>
                  <a:lnTo>
                    <a:pt x="6" y="2410"/>
                  </a:lnTo>
                  <a:close/>
                  <a:moveTo>
                    <a:pt x="6" y="2450"/>
                  </a:moveTo>
                  <a:lnTo>
                    <a:pt x="6" y="2473"/>
                  </a:lnTo>
                  <a:lnTo>
                    <a:pt x="0" y="2473"/>
                  </a:lnTo>
                  <a:lnTo>
                    <a:pt x="0" y="2450"/>
                  </a:lnTo>
                  <a:lnTo>
                    <a:pt x="6" y="2450"/>
                  </a:lnTo>
                  <a:close/>
                  <a:moveTo>
                    <a:pt x="6" y="2490"/>
                  </a:moveTo>
                  <a:lnTo>
                    <a:pt x="6" y="2513"/>
                  </a:lnTo>
                  <a:lnTo>
                    <a:pt x="0" y="2513"/>
                  </a:lnTo>
                  <a:lnTo>
                    <a:pt x="0" y="2490"/>
                  </a:lnTo>
                  <a:lnTo>
                    <a:pt x="6" y="2490"/>
                  </a:lnTo>
                  <a:close/>
                  <a:moveTo>
                    <a:pt x="6" y="2530"/>
                  </a:moveTo>
                  <a:lnTo>
                    <a:pt x="6" y="2553"/>
                  </a:lnTo>
                  <a:lnTo>
                    <a:pt x="0" y="2553"/>
                  </a:lnTo>
                  <a:lnTo>
                    <a:pt x="0" y="2530"/>
                  </a:lnTo>
                  <a:lnTo>
                    <a:pt x="6" y="2530"/>
                  </a:lnTo>
                  <a:close/>
                  <a:moveTo>
                    <a:pt x="6" y="2570"/>
                  </a:moveTo>
                  <a:lnTo>
                    <a:pt x="6" y="2587"/>
                  </a:lnTo>
                  <a:lnTo>
                    <a:pt x="0" y="2587"/>
                  </a:lnTo>
                  <a:lnTo>
                    <a:pt x="0" y="2570"/>
                  </a:lnTo>
                  <a:lnTo>
                    <a:pt x="6" y="2570"/>
                  </a:lnTo>
                  <a:close/>
                </a:path>
              </a:pathLst>
            </a:custGeom>
            <a:solidFill>
              <a:srgbClr val="002040"/>
            </a:solidFill>
            <a:ln w="1" cap="flat">
              <a:solidFill>
                <a:srgbClr val="00204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Rectangle 21"/>
            <p:cNvSpPr>
              <a:spLocks noChangeArrowheads="1"/>
            </p:cNvSpPr>
            <p:nvPr/>
          </p:nvSpPr>
          <p:spPr bwMode="auto">
            <a:xfrm>
              <a:off x="777875" y="1749426"/>
              <a:ext cx="7938" cy="4106863"/>
            </a:xfrm>
            <a:prstGeom prst="rect">
              <a:avLst/>
            </a:prstGeom>
            <a:solidFill>
              <a:srgbClr val="86888F"/>
            </a:solidFill>
            <a:ln w="1">
              <a:solidFill>
                <a:srgbClr val="86888F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2" name="Freeform 22"/>
            <p:cNvSpPr>
              <a:spLocks noEditPoints="1"/>
            </p:cNvSpPr>
            <p:nvPr/>
          </p:nvSpPr>
          <p:spPr bwMode="auto">
            <a:xfrm>
              <a:off x="750888" y="1744663"/>
              <a:ext cx="31750" cy="4116388"/>
            </a:xfrm>
            <a:custGeom>
              <a:avLst/>
              <a:gdLst>
                <a:gd name="T0" fmla="*/ 0 w 20"/>
                <a:gd name="T1" fmla="*/ 4108450 h 2593"/>
                <a:gd name="T2" fmla="*/ 31750 w 20"/>
                <a:gd name="T3" fmla="*/ 4108450 h 2593"/>
                <a:gd name="T4" fmla="*/ 31750 w 20"/>
                <a:gd name="T5" fmla="*/ 4116388 h 2593"/>
                <a:gd name="T6" fmla="*/ 0 w 20"/>
                <a:gd name="T7" fmla="*/ 4116388 h 2593"/>
                <a:gd name="T8" fmla="*/ 0 w 20"/>
                <a:gd name="T9" fmla="*/ 4108450 h 2593"/>
                <a:gd name="T10" fmla="*/ 0 w 20"/>
                <a:gd name="T11" fmla="*/ 3651250 h 2593"/>
                <a:gd name="T12" fmla="*/ 31750 w 20"/>
                <a:gd name="T13" fmla="*/ 3651250 h 2593"/>
                <a:gd name="T14" fmla="*/ 31750 w 20"/>
                <a:gd name="T15" fmla="*/ 3660775 h 2593"/>
                <a:gd name="T16" fmla="*/ 0 w 20"/>
                <a:gd name="T17" fmla="*/ 3660775 h 2593"/>
                <a:gd name="T18" fmla="*/ 0 w 20"/>
                <a:gd name="T19" fmla="*/ 3651250 h 2593"/>
                <a:gd name="T20" fmla="*/ 0 w 20"/>
                <a:gd name="T21" fmla="*/ 3194050 h 2593"/>
                <a:gd name="T22" fmla="*/ 31750 w 20"/>
                <a:gd name="T23" fmla="*/ 3194050 h 2593"/>
                <a:gd name="T24" fmla="*/ 31750 w 20"/>
                <a:gd name="T25" fmla="*/ 3203575 h 2593"/>
                <a:gd name="T26" fmla="*/ 0 w 20"/>
                <a:gd name="T27" fmla="*/ 3203575 h 2593"/>
                <a:gd name="T28" fmla="*/ 0 w 20"/>
                <a:gd name="T29" fmla="*/ 3194050 h 2593"/>
                <a:gd name="T30" fmla="*/ 0 w 20"/>
                <a:gd name="T31" fmla="*/ 2738438 h 2593"/>
                <a:gd name="T32" fmla="*/ 31750 w 20"/>
                <a:gd name="T33" fmla="*/ 2738438 h 2593"/>
                <a:gd name="T34" fmla="*/ 31750 w 20"/>
                <a:gd name="T35" fmla="*/ 2747963 h 2593"/>
                <a:gd name="T36" fmla="*/ 0 w 20"/>
                <a:gd name="T37" fmla="*/ 2747963 h 2593"/>
                <a:gd name="T38" fmla="*/ 0 w 20"/>
                <a:gd name="T39" fmla="*/ 2738438 h 2593"/>
                <a:gd name="T40" fmla="*/ 0 w 20"/>
                <a:gd name="T41" fmla="*/ 2281238 h 2593"/>
                <a:gd name="T42" fmla="*/ 31750 w 20"/>
                <a:gd name="T43" fmla="*/ 2281238 h 2593"/>
                <a:gd name="T44" fmla="*/ 31750 w 20"/>
                <a:gd name="T45" fmla="*/ 2290763 h 2593"/>
                <a:gd name="T46" fmla="*/ 0 w 20"/>
                <a:gd name="T47" fmla="*/ 2290763 h 2593"/>
                <a:gd name="T48" fmla="*/ 0 w 20"/>
                <a:gd name="T49" fmla="*/ 2281238 h 2593"/>
                <a:gd name="T50" fmla="*/ 0 w 20"/>
                <a:gd name="T51" fmla="*/ 1827213 h 2593"/>
                <a:gd name="T52" fmla="*/ 31750 w 20"/>
                <a:gd name="T53" fmla="*/ 1827213 h 2593"/>
                <a:gd name="T54" fmla="*/ 31750 w 20"/>
                <a:gd name="T55" fmla="*/ 1835150 h 2593"/>
                <a:gd name="T56" fmla="*/ 0 w 20"/>
                <a:gd name="T57" fmla="*/ 1835150 h 2593"/>
                <a:gd name="T58" fmla="*/ 0 w 20"/>
                <a:gd name="T59" fmla="*/ 1827213 h 2593"/>
                <a:gd name="T60" fmla="*/ 0 w 20"/>
                <a:gd name="T61" fmla="*/ 1370013 h 2593"/>
                <a:gd name="T62" fmla="*/ 31750 w 20"/>
                <a:gd name="T63" fmla="*/ 1370013 h 2593"/>
                <a:gd name="T64" fmla="*/ 31750 w 20"/>
                <a:gd name="T65" fmla="*/ 1379538 h 2593"/>
                <a:gd name="T66" fmla="*/ 0 w 20"/>
                <a:gd name="T67" fmla="*/ 1379538 h 2593"/>
                <a:gd name="T68" fmla="*/ 0 w 20"/>
                <a:gd name="T69" fmla="*/ 1370013 h 2593"/>
                <a:gd name="T70" fmla="*/ 0 w 20"/>
                <a:gd name="T71" fmla="*/ 912813 h 2593"/>
                <a:gd name="T72" fmla="*/ 31750 w 20"/>
                <a:gd name="T73" fmla="*/ 912813 h 2593"/>
                <a:gd name="T74" fmla="*/ 31750 w 20"/>
                <a:gd name="T75" fmla="*/ 922338 h 2593"/>
                <a:gd name="T76" fmla="*/ 0 w 20"/>
                <a:gd name="T77" fmla="*/ 922338 h 2593"/>
                <a:gd name="T78" fmla="*/ 0 w 20"/>
                <a:gd name="T79" fmla="*/ 912813 h 2593"/>
                <a:gd name="T80" fmla="*/ 0 w 20"/>
                <a:gd name="T81" fmla="*/ 457200 h 2593"/>
                <a:gd name="T82" fmla="*/ 31750 w 20"/>
                <a:gd name="T83" fmla="*/ 457200 h 2593"/>
                <a:gd name="T84" fmla="*/ 31750 w 20"/>
                <a:gd name="T85" fmla="*/ 466725 h 2593"/>
                <a:gd name="T86" fmla="*/ 0 w 20"/>
                <a:gd name="T87" fmla="*/ 466725 h 2593"/>
                <a:gd name="T88" fmla="*/ 0 w 20"/>
                <a:gd name="T89" fmla="*/ 457200 h 2593"/>
                <a:gd name="T90" fmla="*/ 0 w 20"/>
                <a:gd name="T91" fmla="*/ 0 h 2593"/>
                <a:gd name="T92" fmla="*/ 31750 w 20"/>
                <a:gd name="T93" fmla="*/ 0 h 2593"/>
                <a:gd name="T94" fmla="*/ 31750 w 20"/>
                <a:gd name="T95" fmla="*/ 9525 h 2593"/>
                <a:gd name="T96" fmla="*/ 0 w 20"/>
                <a:gd name="T97" fmla="*/ 9525 h 2593"/>
                <a:gd name="T98" fmla="*/ 0 w 20"/>
                <a:gd name="T99" fmla="*/ 0 h 2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" h="2593">
                  <a:moveTo>
                    <a:pt x="0" y="2588"/>
                  </a:moveTo>
                  <a:lnTo>
                    <a:pt x="20" y="2588"/>
                  </a:lnTo>
                  <a:lnTo>
                    <a:pt x="20" y="2593"/>
                  </a:lnTo>
                  <a:lnTo>
                    <a:pt x="0" y="2593"/>
                  </a:lnTo>
                  <a:lnTo>
                    <a:pt x="0" y="2588"/>
                  </a:lnTo>
                  <a:close/>
                  <a:moveTo>
                    <a:pt x="0" y="2300"/>
                  </a:moveTo>
                  <a:lnTo>
                    <a:pt x="20" y="2300"/>
                  </a:lnTo>
                  <a:lnTo>
                    <a:pt x="20" y="2306"/>
                  </a:lnTo>
                  <a:lnTo>
                    <a:pt x="0" y="2306"/>
                  </a:lnTo>
                  <a:lnTo>
                    <a:pt x="0" y="2300"/>
                  </a:lnTo>
                  <a:close/>
                  <a:moveTo>
                    <a:pt x="0" y="2012"/>
                  </a:moveTo>
                  <a:lnTo>
                    <a:pt x="20" y="2012"/>
                  </a:lnTo>
                  <a:lnTo>
                    <a:pt x="20" y="2018"/>
                  </a:lnTo>
                  <a:lnTo>
                    <a:pt x="0" y="2018"/>
                  </a:lnTo>
                  <a:lnTo>
                    <a:pt x="0" y="2012"/>
                  </a:lnTo>
                  <a:close/>
                  <a:moveTo>
                    <a:pt x="0" y="1725"/>
                  </a:moveTo>
                  <a:lnTo>
                    <a:pt x="20" y="1725"/>
                  </a:lnTo>
                  <a:lnTo>
                    <a:pt x="20" y="1731"/>
                  </a:lnTo>
                  <a:lnTo>
                    <a:pt x="0" y="1731"/>
                  </a:lnTo>
                  <a:lnTo>
                    <a:pt x="0" y="1725"/>
                  </a:lnTo>
                  <a:close/>
                  <a:moveTo>
                    <a:pt x="0" y="1437"/>
                  </a:moveTo>
                  <a:lnTo>
                    <a:pt x="20" y="1437"/>
                  </a:lnTo>
                  <a:lnTo>
                    <a:pt x="20" y="1443"/>
                  </a:lnTo>
                  <a:lnTo>
                    <a:pt x="0" y="1443"/>
                  </a:lnTo>
                  <a:lnTo>
                    <a:pt x="0" y="1437"/>
                  </a:lnTo>
                  <a:close/>
                  <a:moveTo>
                    <a:pt x="0" y="1151"/>
                  </a:moveTo>
                  <a:lnTo>
                    <a:pt x="20" y="1151"/>
                  </a:lnTo>
                  <a:lnTo>
                    <a:pt x="20" y="1156"/>
                  </a:lnTo>
                  <a:lnTo>
                    <a:pt x="0" y="1156"/>
                  </a:lnTo>
                  <a:lnTo>
                    <a:pt x="0" y="1151"/>
                  </a:lnTo>
                  <a:close/>
                  <a:moveTo>
                    <a:pt x="0" y="863"/>
                  </a:moveTo>
                  <a:lnTo>
                    <a:pt x="20" y="863"/>
                  </a:lnTo>
                  <a:lnTo>
                    <a:pt x="20" y="869"/>
                  </a:lnTo>
                  <a:lnTo>
                    <a:pt x="0" y="869"/>
                  </a:lnTo>
                  <a:lnTo>
                    <a:pt x="0" y="863"/>
                  </a:lnTo>
                  <a:close/>
                  <a:moveTo>
                    <a:pt x="0" y="575"/>
                  </a:moveTo>
                  <a:lnTo>
                    <a:pt x="20" y="575"/>
                  </a:lnTo>
                  <a:lnTo>
                    <a:pt x="20" y="581"/>
                  </a:lnTo>
                  <a:lnTo>
                    <a:pt x="0" y="581"/>
                  </a:lnTo>
                  <a:lnTo>
                    <a:pt x="0" y="575"/>
                  </a:lnTo>
                  <a:close/>
                  <a:moveTo>
                    <a:pt x="0" y="288"/>
                  </a:moveTo>
                  <a:lnTo>
                    <a:pt x="20" y="288"/>
                  </a:lnTo>
                  <a:lnTo>
                    <a:pt x="20" y="294"/>
                  </a:lnTo>
                  <a:lnTo>
                    <a:pt x="0" y="294"/>
                  </a:lnTo>
                  <a:lnTo>
                    <a:pt x="0" y="28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88F"/>
            </a:solidFill>
            <a:ln w="1" cap="flat">
              <a:solidFill>
                <a:srgbClr val="86888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Rectangle 23"/>
            <p:cNvSpPr>
              <a:spLocks noChangeArrowheads="1"/>
            </p:cNvSpPr>
            <p:nvPr/>
          </p:nvSpPr>
          <p:spPr bwMode="auto">
            <a:xfrm>
              <a:off x="782638" y="5853113"/>
              <a:ext cx="4937125" cy="7938"/>
            </a:xfrm>
            <a:prstGeom prst="rect">
              <a:avLst/>
            </a:prstGeom>
            <a:solidFill>
              <a:srgbClr val="86888F"/>
            </a:solidFill>
            <a:ln w="1">
              <a:solidFill>
                <a:srgbClr val="86888F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4" name="Rectangle 24"/>
            <p:cNvSpPr>
              <a:spLocks noChangeArrowheads="1"/>
            </p:cNvSpPr>
            <p:nvPr/>
          </p:nvSpPr>
          <p:spPr bwMode="auto">
            <a:xfrm>
              <a:off x="528259" y="5712079"/>
              <a:ext cx="1426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0</a:t>
              </a:r>
              <a:endParaRPr lang="en-US" altLang="en-US" sz="2000"/>
            </a:p>
          </p:txBody>
        </p:sp>
        <p:sp>
          <p:nvSpPr>
            <p:cNvPr id="36885" name="Rectangle 25"/>
            <p:cNvSpPr>
              <a:spLocks noChangeArrowheads="1"/>
            </p:cNvSpPr>
            <p:nvPr/>
          </p:nvSpPr>
          <p:spPr bwMode="auto">
            <a:xfrm>
              <a:off x="472697" y="5254879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10</a:t>
              </a:r>
              <a:endParaRPr lang="en-US" altLang="en-US" sz="2000"/>
            </a:p>
          </p:txBody>
        </p:sp>
        <p:sp>
          <p:nvSpPr>
            <p:cNvPr id="36886" name="Rectangle 26"/>
            <p:cNvSpPr>
              <a:spLocks noChangeArrowheads="1"/>
            </p:cNvSpPr>
            <p:nvPr/>
          </p:nvSpPr>
          <p:spPr bwMode="auto">
            <a:xfrm>
              <a:off x="472697" y="4799266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20</a:t>
              </a:r>
              <a:endParaRPr lang="en-US" altLang="en-US" sz="2000"/>
            </a:p>
          </p:txBody>
        </p:sp>
        <p:sp>
          <p:nvSpPr>
            <p:cNvPr id="36887" name="Rectangle 27"/>
            <p:cNvSpPr>
              <a:spLocks noChangeArrowheads="1"/>
            </p:cNvSpPr>
            <p:nvPr/>
          </p:nvSpPr>
          <p:spPr bwMode="auto">
            <a:xfrm>
              <a:off x="472697" y="4343654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30</a:t>
              </a:r>
              <a:endParaRPr lang="en-US" altLang="en-US" sz="2000"/>
            </a:p>
          </p:txBody>
        </p:sp>
        <p:sp>
          <p:nvSpPr>
            <p:cNvPr id="36888" name="Rectangle 28"/>
            <p:cNvSpPr>
              <a:spLocks noChangeArrowheads="1"/>
            </p:cNvSpPr>
            <p:nvPr/>
          </p:nvSpPr>
          <p:spPr bwMode="auto">
            <a:xfrm>
              <a:off x="472697" y="3886454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40</a:t>
              </a:r>
              <a:endParaRPr lang="en-US" altLang="en-US" sz="2000"/>
            </a:p>
          </p:txBody>
        </p:sp>
        <p:sp>
          <p:nvSpPr>
            <p:cNvPr id="36889" name="Rectangle 29"/>
            <p:cNvSpPr>
              <a:spLocks noChangeArrowheads="1"/>
            </p:cNvSpPr>
            <p:nvPr/>
          </p:nvSpPr>
          <p:spPr bwMode="auto">
            <a:xfrm>
              <a:off x="472697" y="343084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50</a:t>
              </a:r>
              <a:endParaRPr lang="en-US" altLang="en-US" sz="2000"/>
            </a:p>
          </p:txBody>
        </p:sp>
        <p:sp>
          <p:nvSpPr>
            <p:cNvPr id="36890" name="Rectangle 30"/>
            <p:cNvSpPr>
              <a:spLocks noChangeArrowheads="1"/>
            </p:cNvSpPr>
            <p:nvPr/>
          </p:nvSpPr>
          <p:spPr bwMode="auto">
            <a:xfrm>
              <a:off x="472697" y="297364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60</a:t>
              </a:r>
              <a:endParaRPr lang="en-US" altLang="en-US" sz="2000"/>
            </a:p>
          </p:txBody>
        </p:sp>
        <p:sp>
          <p:nvSpPr>
            <p:cNvPr id="36891" name="Rectangle 31"/>
            <p:cNvSpPr>
              <a:spLocks noChangeArrowheads="1"/>
            </p:cNvSpPr>
            <p:nvPr/>
          </p:nvSpPr>
          <p:spPr bwMode="auto">
            <a:xfrm>
              <a:off x="472697" y="251644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70</a:t>
              </a:r>
              <a:endParaRPr lang="en-US" altLang="en-US" sz="2000"/>
            </a:p>
          </p:txBody>
        </p:sp>
        <p:sp>
          <p:nvSpPr>
            <p:cNvPr id="36892" name="Rectangle 32"/>
            <p:cNvSpPr>
              <a:spLocks noChangeArrowheads="1"/>
            </p:cNvSpPr>
            <p:nvPr/>
          </p:nvSpPr>
          <p:spPr bwMode="auto">
            <a:xfrm>
              <a:off x="472697" y="2060829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80</a:t>
              </a:r>
              <a:endParaRPr lang="en-US" altLang="en-US" sz="2000"/>
            </a:p>
          </p:txBody>
        </p:sp>
        <p:sp>
          <p:nvSpPr>
            <p:cNvPr id="36893" name="Rectangle 33"/>
            <p:cNvSpPr>
              <a:spLocks noChangeArrowheads="1"/>
            </p:cNvSpPr>
            <p:nvPr/>
          </p:nvSpPr>
          <p:spPr bwMode="auto">
            <a:xfrm>
              <a:off x="472697" y="1603629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90</a:t>
              </a:r>
              <a:endParaRPr lang="en-US" altLang="en-US" sz="2000"/>
            </a:p>
          </p:txBody>
        </p:sp>
        <p:sp>
          <p:nvSpPr>
            <p:cNvPr id="36894" name="Rectangle 34"/>
            <p:cNvSpPr>
              <a:spLocks noChangeArrowheads="1"/>
            </p:cNvSpPr>
            <p:nvPr/>
          </p:nvSpPr>
          <p:spPr bwMode="auto">
            <a:xfrm>
              <a:off x="1262709" y="5930900"/>
              <a:ext cx="3457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hangingPunct="1"/>
              <a:r>
                <a:rPr lang="en-US" altLang="en-US" sz="2000" b="1">
                  <a:solidFill>
                    <a:srgbClr val="002040"/>
                  </a:solidFill>
                </a:rPr>
                <a:t>AVG-Highly Cache-Sensitive</a:t>
              </a:r>
              <a:endParaRPr lang="en-US" altLang="en-US" sz="2000"/>
            </a:p>
          </p:txBody>
        </p:sp>
      </p:grpSp>
      <p:sp>
        <p:nvSpPr>
          <p:cNvPr id="3686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344613" y="908050"/>
            <a:ext cx="7562850" cy="544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Cache Miss Rate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5867400" y="3141663"/>
            <a:ext cx="3171825" cy="122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altLang="en-US">
                <a:latin typeface="Verdana" charset="0"/>
              </a:rPr>
              <a:t>CCWS less cache misses than other schedulers optimally replaced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-1612789">
            <a:off x="6284913" y="4979988"/>
            <a:ext cx="2016125" cy="1050925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Full Sensitivity Study in Paper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777875" y="1744663"/>
            <a:ext cx="4946650" cy="4116387"/>
          </a:xfrm>
          <a:custGeom>
            <a:avLst/>
            <a:gdLst>
              <a:gd name="T0" fmla="*/ 0 w 25984"/>
              <a:gd name="T1" fmla="*/ 4554 h 21696"/>
              <a:gd name="T2" fmla="*/ 4569 w 25984"/>
              <a:gd name="T3" fmla="*/ 0 h 21696"/>
              <a:gd name="T4" fmla="*/ 4942081 w 25984"/>
              <a:gd name="T5" fmla="*/ 0 h 21696"/>
              <a:gd name="T6" fmla="*/ 4946650 w 25984"/>
              <a:gd name="T7" fmla="*/ 4554 h 21696"/>
              <a:gd name="T8" fmla="*/ 4946650 w 25984"/>
              <a:gd name="T9" fmla="*/ 4111834 h 21696"/>
              <a:gd name="T10" fmla="*/ 4942081 w 25984"/>
              <a:gd name="T11" fmla="*/ 4116388 h 21696"/>
              <a:gd name="T12" fmla="*/ 4569 w 25984"/>
              <a:gd name="T13" fmla="*/ 4116388 h 21696"/>
              <a:gd name="T14" fmla="*/ 0 w 25984"/>
              <a:gd name="T15" fmla="*/ 4111834 h 21696"/>
              <a:gd name="T16" fmla="*/ 0 w 25984"/>
              <a:gd name="T17" fmla="*/ 4554 h 21696"/>
              <a:gd name="T18" fmla="*/ 9138 w 25984"/>
              <a:gd name="T19" fmla="*/ 4111834 h 21696"/>
              <a:gd name="T20" fmla="*/ 4569 w 25984"/>
              <a:gd name="T21" fmla="*/ 4107281 h 21696"/>
              <a:gd name="T22" fmla="*/ 4942081 w 25984"/>
              <a:gd name="T23" fmla="*/ 4107281 h 21696"/>
              <a:gd name="T24" fmla="*/ 4937512 w 25984"/>
              <a:gd name="T25" fmla="*/ 4111834 h 21696"/>
              <a:gd name="T26" fmla="*/ 4937512 w 25984"/>
              <a:gd name="T27" fmla="*/ 4554 h 21696"/>
              <a:gd name="T28" fmla="*/ 4942081 w 25984"/>
              <a:gd name="T29" fmla="*/ 9107 h 21696"/>
              <a:gd name="T30" fmla="*/ 4569 w 25984"/>
              <a:gd name="T31" fmla="*/ 9107 h 21696"/>
              <a:gd name="T32" fmla="*/ 9138 w 25984"/>
              <a:gd name="T33" fmla="*/ 4554 h 21696"/>
              <a:gd name="T34" fmla="*/ 9138 w 25984"/>
              <a:gd name="T35" fmla="*/ 4111834 h 216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984" h="2169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25960" y="0"/>
                </a:lnTo>
                <a:cubicBezTo>
                  <a:pt x="25974" y="0"/>
                  <a:pt x="25984" y="11"/>
                  <a:pt x="25984" y="24"/>
                </a:cubicBezTo>
                <a:lnTo>
                  <a:pt x="25984" y="21672"/>
                </a:lnTo>
                <a:cubicBezTo>
                  <a:pt x="25984" y="21686"/>
                  <a:pt x="25974" y="21696"/>
                  <a:pt x="25960" y="21696"/>
                </a:cubicBezTo>
                <a:lnTo>
                  <a:pt x="24" y="21696"/>
                </a:lnTo>
                <a:cubicBezTo>
                  <a:pt x="11" y="21696"/>
                  <a:pt x="0" y="21686"/>
                  <a:pt x="0" y="21672"/>
                </a:cubicBezTo>
                <a:lnTo>
                  <a:pt x="0" y="24"/>
                </a:lnTo>
                <a:close/>
                <a:moveTo>
                  <a:pt x="48" y="21672"/>
                </a:moveTo>
                <a:lnTo>
                  <a:pt x="24" y="21648"/>
                </a:lnTo>
                <a:lnTo>
                  <a:pt x="25960" y="21648"/>
                </a:lnTo>
                <a:lnTo>
                  <a:pt x="25936" y="21672"/>
                </a:lnTo>
                <a:lnTo>
                  <a:pt x="25936" y="24"/>
                </a:lnTo>
                <a:lnTo>
                  <a:pt x="25960" y="48"/>
                </a:lnTo>
                <a:lnTo>
                  <a:pt x="24" y="48"/>
                </a:lnTo>
                <a:lnTo>
                  <a:pt x="48" y="24"/>
                </a:lnTo>
                <a:lnTo>
                  <a:pt x="48" y="2167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71575" y="2200275"/>
            <a:ext cx="519113" cy="3652838"/>
          </a:xfrm>
          <a:prstGeom prst="rect">
            <a:avLst/>
          </a:prstGeom>
          <a:solidFill>
            <a:srgbClr val="8E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95450" y="3357563"/>
            <a:ext cx="520700" cy="24939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732088" y="4203700"/>
            <a:ext cx="519112" cy="1649413"/>
          </a:xfrm>
          <a:prstGeom prst="rect">
            <a:avLst/>
          </a:prstGeom>
          <a:solidFill>
            <a:srgbClr val="B9B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251200" y="4987925"/>
            <a:ext cx="519113" cy="8683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291013" y="5094288"/>
            <a:ext cx="519112" cy="766762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Rectangle 35"/>
          <p:cNvSpPr>
            <a:spLocks noChangeArrowheads="1"/>
          </p:cNvSpPr>
          <p:nvPr/>
        </p:nvSpPr>
        <p:spPr bwMode="auto">
          <a:xfrm rot="-5400000">
            <a:off x="7144" y="3437732"/>
            <a:ext cx="657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en-US" altLang="en-US" b="1">
                <a:solidFill>
                  <a:srgbClr val="002040"/>
                </a:solidFill>
              </a:rPr>
              <a:t>MPKI</a:t>
            </a:r>
            <a:endParaRPr lang="en-US" altLang="en-US"/>
          </a:p>
        </p:txBody>
      </p:sp>
      <p:cxnSp>
        <p:nvCxnSpPr>
          <p:cNvPr id="5150" name="Straight Arrow Connector 5149"/>
          <p:cNvCxnSpPr>
            <a:cxnSpLocks noChangeShapeType="1"/>
          </p:cNvCxnSpPr>
          <p:nvPr/>
        </p:nvCxnSpPr>
        <p:spPr bwMode="auto">
          <a:xfrm flipH="1">
            <a:off x="1171575" y="5094288"/>
            <a:ext cx="3638550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2" name="Chart 31"/>
          <p:cNvGraphicFramePr>
            <a:graphicFrameLocks noGrp="1"/>
          </p:cNvGraphicFramePr>
          <p:nvPr/>
        </p:nvGraphicFramePr>
        <p:xfrm>
          <a:off x="1604169" y="1566918"/>
          <a:ext cx="5892800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20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51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14388" y="1066800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Related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14388" y="2057400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Wavefront Scheduling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5988" y="2436813"/>
            <a:ext cx="7327900" cy="1131887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dirty="0" err="1" smtClean="0"/>
              <a:t>Gerogia</a:t>
            </a:r>
            <a:r>
              <a:rPr dirty="0" smtClean="0"/>
              <a:t> Tech - GPGPU Workshop 2010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UBC -</a:t>
            </a:r>
            <a:r>
              <a:rPr i="1" dirty="0"/>
              <a:t> </a:t>
            </a:r>
            <a:r>
              <a:rPr dirty="0" smtClean="0"/>
              <a:t>HPCA 2011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UT Austin</a:t>
            </a:r>
            <a:r>
              <a:rPr i="1" dirty="0" smtClean="0"/>
              <a:t> - </a:t>
            </a:r>
            <a:r>
              <a:rPr dirty="0" smtClean="0"/>
              <a:t>MICRO 2011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UT Austin/NVIDIA/UIUC/Virginia - ISCA 2011</a:t>
            </a:r>
            <a:endParaRPr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95338" y="3732213"/>
            <a:ext cx="75628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en-US" b="1">
                <a:latin typeface="Verdana" charset="0"/>
              </a:rPr>
              <a:t>OS-Level Scheduling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927100" y="4165600"/>
            <a:ext cx="7562850" cy="584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0" i="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  <a:defRPr/>
            </a:pPr>
            <a:r>
              <a:rPr dirty="0"/>
              <a:t>SFU – ASPLOPS </a:t>
            </a:r>
            <a:r>
              <a:rPr dirty="0" smtClean="0"/>
              <a:t>2010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Intel/MIT – ASPLOPS 2012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i="1" dirty="0" smtClean="0"/>
          </a:p>
        </p:txBody>
      </p:sp>
    </p:spTree>
    <p:extLst>
      <p:ext uri="{BB962C8B-B14F-4D97-AF65-F5344CB8AC3E}">
        <p14:creationId xmlns:p14="http://schemas.microsoft.com/office/powerpoint/2010/main" val="4779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14388" y="1069975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Conclusion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814388" y="1916113"/>
            <a:ext cx="7562850" cy="221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Different approach to fine-grained cache management</a:t>
            </a:r>
          </a:p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Good for power and performance</a:t>
            </a:r>
          </a:p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High level insight not tied specifics of a GPU</a:t>
            </a:r>
          </a:p>
          <a:p>
            <a:pPr marL="742950" lvl="1" indent="-285750" defTabSz="914400"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Any system with many threads sharing a cache can potentially benefit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24600" y="5373688"/>
            <a:ext cx="2303463" cy="1008062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Questions?</a:t>
            </a:r>
            <a:endParaRPr lang="en-US" sz="2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18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54966"/>
            <a:ext cx="9143999" cy="1735934"/>
          </a:xfrm>
        </p:spPr>
        <p:txBody>
          <a:bodyPr>
            <a:noAutofit/>
          </a:bodyPr>
          <a:lstStyle/>
          <a:p>
            <a:r>
              <a:rPr lang="en-US" sz="4000" dirty="0" smtClean="0"/>
              <a:t>Warped Gates: Gating Aware Scheduling </a:t>
            </a:r>
          </a:p>
          <a:p>
            <a:r>
              <a:rPr lang="en-US" sz="4000" dirty="0"/>
              <a:t>a</a:t>
            </a:r>
            <a:r>
              <a:rPr lang="en-US" sz="4000" dirty="0" smtClean="0"/>
              <a:t>nd Power Gating for GPGPUs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640666"/>
            <a:ext cx="9143999" cy="2132466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latin typeface="Myriad Pro"/>
                <a:cs typeface="Myriad Pro"/>
              </a:rPr>
              <a:t>Mohammad Abdel-</a:t>
            </a:r>
            <a:r>
              <a:rPr lang="en-US" i="1" dirty="0" err="1" smtClean="0">
                <a:latin typeface="Myriad Pro"/>
                <a:cs typeface="Myriad Pro"/>
              </a:rPr>
              <a:t>Majeed</a:t>
            </a:r>
            <a:r>
              <a:rPr lang="en-US" i="1" dirty="0" smtClean="0">
                <a:latin typeface="Myriad Pro"/>
                <a:cs typeface="Myriad Pro"/>
              </a:rPr>
              <a:t>*       </a:t>
            </a:r>
            <a:r>
              <a:rPr lang="en-US" b="1" i="1" dirty="0" smtClean="0">
                <a:latin typeface="Myriad Pro"/>
                <a:cs typeface="Myriad Pro"/>
              </a:rPr>
              <a:t>Daniel Wong</a:t>
            </a:r>
            <a:r>
              <a:rPr lang="en-US" i="1" dirty="0" smtClean="0">
                <a:latin typeface="Myriad Pro"/>
                <a:cs typeface="Myriad Pro"/>
              </a:rPr>
              <a:t>*       </a:t>
            </a:r>
          </a:p>
          <a:p>
            <a:r>
              <a:rPr lang="en-US" i="1" dirty="0" err="1" smtClean="0">
                <a:latin typeface="Myriad Pro"/>
                <a:cs typeface="Myriad Pro"/>
              </a:rPr>
              <a:t>Murali</a:t>
            </a:r>
            <a:r>
              <a:rPr lang="en-US" i="1" dirty="0" smtClean="0">
                <a:latin typeface="Myriad Pro"/>
                <a:cs typeface="Myriad Pro"/>
              </a:rPr>
              <a:t> </a:t>
            </a:r>
            <a:r>
              <a:rPr lang="en-US" i="1" dirty="0" err="1" smtClean="0">
                <a:latin typeface="Myriad Pro"/>
                <a:cs typeface="Myriad Pro"/>
              </a:rPr>
              <a:t>Annavaram</a:t>
            </a:r>
            <a:endParaRPr lang="en-US" i="1" dirty="0" smtClean="0">
              <a:latin typeface="Myriad Pro"/>
              <a:cs typeface="Myriad Pro"/>
            </a:endParaRPr>
          </a:p>
          <a:p>
            <a:endParaRPr lang="en-US" i="1" dirty="0" smtClean="0">
              <a:latin typeface="Myriad Pro"/>
              <a:cs typeface="Myriad Pro"/>
            </a:endParaRPr>
          </a:p>
          <a:p>
            <a:r>
              <a:rPr lang="en-US" i="1" dirty="0" smtClean="0">
                <a:latin typeface="Myriad Pro"/>
                <a:cs typeface="Myriad Pro"/>
              </a:rPr>
              <a:t>Ming Hsieh Department of Electrical Engineering</a:t>
            </a:r>
          </a:p>
          <a:p>
            <a:r>
              <a:rPr lang="en-US" i="1" dirty="0" smtClean="0">
                <a:latin typeface="Myriad Pro"/>
                <a:cs typeface="Myriad Pro"/>
              </a:rPr>
              <a:t>University of Southern California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MICRO-2013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7677" y="5907840"/>
            <a:ext cx="2020242" cy="4155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Myriad Pro"/>
                <a:cs typeface="Myriad Pro"/>
              </a:rPr>
              <a:t>* Equal Contribution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45352" y="100788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1F497D">
                    <a:lumMod val="75000"/>
                  </a:srgbClr>
                </a:solidFill>
                <a:cs typeface="Times New Roman"/>
              </a:rPr>
              <a:t>S</a:t>
            </a:r>
            <a:r>
              <a:rPr lang="en-US" sz="1100" smtClean="0">
                <a:solidFill>
                  <a:srgbClr val="1F497D">
                    <a:lumMod val="75000"/>
                  </a:srgbClr>
                </a:solidFill>
                <a:cs typeface="Times New Roman"/>
              </a:rPr>
              <a:t>upported </a:t>
            </a:r>
            <a:r>
              <a:rPr lang="en-US" sz="1100" dirty="0" smtClean="0">
                <a:solidFill>
                  <a:srgbClr val="1F497D">
                    <a:lumMod val="75000"/>
                  </a:srgbClr>
                </a:solidFill>
                <a:cs typeface="Times New Roman"/>
              </a:rPr>
              <a:t>by</a:t>
            </a:r>
            <a:endParaRPr lang="en-US" sz="1100" dirty="0">
              <a:solidFill>
                <a:srgbClr val="1F497D">
                  <a:lumMod val="75000"/>
                </a:srgbClr>
              </a:solidFill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5" y="360644"/>
            <a:ext cx="756019" cy="4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9"/>
    </mc:Choice>
    <mc:Fallback xmlns="">
      <p:transition xmlns:p14="http://schemas.microsoft.com/office/powerpoint/2010/main" spd="slow" advTm="19769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4872391" cy="5342466"/>
          </a:xfrm>
        </p:spPr>
        <p:txBody>
          <a:bodyPr/>
          <a:lstStyle/>
          <a:p>
            <a:r>
              <a:rPr lang="en-US" dirty="0"/>
              <a:t>Execution unit accounts for majority of energy consumption in </a:t>
            </a:r>
            <a:r>
              <a:rPr lang="en-US" dirty="0" smtClean="0"/>
              <a:t>GPGPU, </a:t>
            </a:r>
            <a:br>
              <a:rPr lang="en-US" dirty="0" smtClean="0"/>
            </a:br>
            <a:r>
              <a:rPr lang="en-US" dirty="0" smtClean="0"/>
              <a:t>even more </a:t>
            </a:r>
            <a:r>
              <a:rPr lang="en-US" dirty="0"/>
              <a:t>than </a:t>
            </a:r>
            <a:r>
              <a:rPr lang="en-US" dirty="0" err="1" smtClean="0"/>
              <a:t>Mem</a:t>
            </a:r>
            <a:r>
              <a:rPr lang="en-US" dirty="0" smtClean="0"/>
              <a:t> and </a:t>
            </a:r>
            <a:r>
              <a:rPr lang="en-US" dirty="0" err="1" smtClean="0"/>
              <a:t>Reg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Leakage energy is becoming a greater concern with technology scaling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4733967"/>
            <a:ext cx="8229600" cy="113538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latin typeface="Myriad Pro"/>
                <a:cs typeface="Myriad Pro"/>
              </a:rPr>
              <a:t>Traditional microprocessor power gating techniques are ineffective in GPGPUs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90" y="797456"/>
            <a:ext cx="3814409" cy="32064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29590" y="4003944"/>
            <a:ext cx="3814409" cy="577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990000"/>
                </a:solidFill>
                <a:latin typeface="Myriad Pro"/>
                <a:cs typeface="Myriad Pro"/>
              </a:rPr>
              <a:t>Component Energy Breakdown </a:t>
            </a:r>
            <a:br>
              <a:rPr lang="en-US" sz="1400" b="1" dirty="0" smtClean="0">
                <a:solidFill>
                  <a:srgbClr val="990000"/>
                </a:solidFill>
                <a:latin typeface="Myriad Pro"/>
                <a:cs typeface="Myriad Pro"/>
              </a:rPr>
            </a:br>
            <a:r>
              <a:rPr lang="en-US" sz="1400" b="1" dirty="0" smtClean="0">
                <a:solidFill>
                  <a:srgbClr val="990000"/>
                </a:solidFill>
                <a:latin typeface="Myriad Pro"/>
                <a:cs typeface="Myriad Pro"/>
              </a:rPr>
              <a:t>for GTX480</a:t>
            </a:r>
            <a:r>
              <a:rPr lang="en-US" sz="1400" b="1" baseline="30000" dirty="0" smtClean="0">
                <a:solidFill>
                  <a:srgbClr val="990000"/>
                </a:solidFill>
                <a:latin typeface="Myriad Pro"/>
                <a:cs typeface="Myriad Pro"/>
              </a:rPr>
              <a:t>[1]</a:t>
            </a:r>
            <a:endParaRPr lang="en-US" sz="1400" b="1" dirty="0" smtClean="0">
              <a:solidFill>
                <a:srgbClr val="990000"/>
              </a:solidFill>
              <a:latin typeface="Myriad Pro"/>
              <a:cs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5925372"/>
            <a:ext cx="9143998" cy="3790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800" dirty="0" smtClean="0">
                <a:solidFill>
                  <a:srgbClr val="990000"/>
                </a:solidFill>
                <a:latin typeface="Myriad Pro"/>
                <a:cs typeface="Myriad Pro"/>
              </a:rPr>
              <a:t>[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1] 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cs typeface="Myriad Pro"/>
              </a:rPr>
              <a:t>J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cs typeface="Myriad Pro"/>
              </a:rPr>
              <a:t>Leng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, T. Hetherington, A.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cs typeface="Myriad Pro"/>
              </a:rPr>
              <a:t>ElTantawy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, S.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cs typeface="Myriad Pro"/>
              </a:rPr>
              <a:t>Gilani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, N. S. Kim, T. M.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cs typeface="Myriad Pro"/>
              </a:rPr>
              <a:t>Aamodt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, and V. J.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cs typeface="Myriad Pro"/>
              </a:rPr>
              <a:t>Reddi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, “</a:t>
            </a:r>
            <a:r>
              <a:rPr lang="en-US" sz="800" dirty="0" err="1">
                <a:solidFill>
                  <a:srgbClr val="990000"/>
                </a:solidFill>
                <a:latin typeface="Myriad Pro"/>
                <a:cs typeface="Myriad Pro"/>
              </a:rPr>
              <a:t>GPUWattch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: enabling energy optimizations in GPGPUs,” presented at the ISCA '13: Proceedings of the 40th Annual International Symposium on Computer Architecture, 2013.</a:t>
            </a:r>
            <a:endParaRPr lang="en-US" sz="800" dirty="0" smtClean="0">
              <a:solidFill>
                <a:srgbClr val="990000"/>
              </a:solidFill>
              <a:latin typeface="Myriad Pro"/>
              <a:cs typeface="Myriad Pro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Overview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57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65"/>
    </mc:Choice>
    <mc:Fallback xmlns="">
      <p:transition xmlns:p14="http://schemas.microsoft.com/office/powerpoint/2010/main" spd="slow" advTm="49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Overview (GTX480)</a:t>
            </a:r>
            <a:endParaRPr lang="en-US" dirty="0"/>
          </a:p>
        </p:txBody>
      </p:sp>
      <p:graphicFrame>
        <p:nvGraphicFramePr>
          <p:cNvPr id="100" name="Table 99"/>
          <p:cNvGraphicFramePr>
            <a:graphicFrameLocks noGrp="1"/>
          </p:cNvGraphicFramePr>
          <p:nvPr>
            <p:extLst/>
          </p:nvPr>
        </p:nvGraphicFramePr>
        <p:xfrm>
          <a:off x="289000" y="1146628"/>
          <a:ext cx="1409157" cy="947940"/>
        </p:xfrm>
        <a:graphic>
          <a:graphicData uri="http://schemas.openxmlformats.org/drawingml/2006/table">
            <a:tbl>
              <a:tblPr firstRow="1" bandRow="1"/>
              <a:tblGrid>
                <a:gridCol w="247813"/>
                <a:gridCol w="863857"/>
                <a:gridCol w="297487"/>
              </a:tblGrid>
              <a:tr h="2061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V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Dec_INST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R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931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V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Dec_INST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R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676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V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 Dec_INST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  R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35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135" name="Rounded Rectangle 134"/>
          <p:cNvSpPr/>
          <p:nvPr/>
        </p:nvSpPr>
        <p:spPr>
          <a:xfrm>
            <a:off x="4067994" y="1053853"/>
            <a:ext cx="3018836" cy="4075306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Myriad Pro"/>
              <a:cs typeface="Myriad Pro"/>
            </a:endParaRPr>
          </a:p>
        </p:txBody>
      </p:sp>
      <p:grpSp>
        <p:nvGrpSpPr>
          <p:cNvPr id="136" name="Group 23"/>
          <p:cNvGrpSpPr/>
          <p:nvPr/>
        </p:nvGrpSpPr>
        <p:grpSpPr>
          <a:xfrm>
            <a:off x="5402286" y="1226049"/>
            <a:ext cx="733861" cy="3702215"/>
            <a:chOff x="3048000" y="2057400"/>
            <a:chExt cx="838200" cy="3276600"/>
          </a:xfrm>
        </p:grpSpPr>
        <p:sp>
          <p:nvSpPr>
            <p:cNvPr id="179" name="Rounded Rectangle 178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137" name="Group 24"/>
          <p:cNvGrpSpPr/>
          <p:nvPr/>
        </p:nvGrpSpPr>
        <p:grpSpPr>
          <a:xfrm>
            <a:off x="6202861" y="1226049"/>
            <a:ext cx="733861" cy="3702215"/>
            <a:chOff x="3048000" y="2057400"/>
            <a:chExt cx="838200" cy="3276600"/>
          </a:xfrm>
        </p:grpSpPr>
        <p:sp>
          <p:nvSpPr>
            <p:cNvPr id="162" name="Rounded Rectangle 161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138" name="Group 148"/>
          <p:cNvGrpSpPr/>
          <p:nvPr/>
        </p:nvGrpSpPr>
        <p:grpSpPr>
          <a:xfrm>
            <a:off x="4740700" y="1226049"/>
            <a:ext cx="600431" cy="3702215"/>
            <a:chOff x="3581400" y="2057400"/>
            <a:chExt cx="685800" cy="3276600"/>
          </a:xfrm>
        </p:grpSpPr>
        <p:sp>
          <p:nvSpPr>
            <p:cNvPr id="145" name="Rounded Rectangle 144"/>
            <p:cNvSpPr/>
            <p:nvPr/>
          </p:nvSpPr>
          <p:spPr>
            <a:xfrm>
              <a:off x="3581400" y="2057400"/>
              <a:ext cx="6858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657601" y="21336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657601" y="23148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657601" y="25082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3657601" y="26895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663950" y="28765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663950" y="30578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663950" y="32512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663950" y="34324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3663950" y="36258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3663950" y="38071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663950" y="40005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3663950" y="41817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3663950" y="436880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663950" y="455009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663950" y="4743450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3663950" y="4924742"/>
              <a:ext cx="533400" cy="1205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>
              <a:spAutoFit/>
            </a:bodyPr>
            <a:lstStyle/>
            <a:p>
              <a:pPr algn="ctr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LD/ST</a:t>
              </a:r>
              <a:endParaRPr lang="en-US" sz="8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139" name="Group 160"/>
          <p:cNvGrpSpPr/>
          <p:nvPr/>
        </p:nvGrpSpPr>
        <p:grpSpPr>
          <a:xfrm>
            <a:off x="4234781" y="1240399"/>
            <a:ext cx="433645" cy="3695040"/>
            <a:chOff x="3162300" y="2070100"/>
            <a:chExt cx="495300" cy="3270250"/>
          </a:xfrm>
        </p:grpSpPr>
        <p:sp>
          <p:nvSpPr>
            <p:cNvPr id="140" name="Rounded Rectangle 139"/>
            <p:cNvSpPr/>
            <p:nvPr/>
          </p:nvSpPr>
          <p:spPr>
            <a:xfrm>
              <a:off x="3162300" y="2070100"/>
              <a:ext cx="495300" cy="327025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3225800" y="212725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SFU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3225800" y="288290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SFU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3225800" y="363220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SFU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3219450" y="4381500"/>
              <a:ext cx="381000" cy="698500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SFU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190999" y="4634098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 SFU         LD/ST             SP0                  SP1</a:t>
            </a:r>
            <a:endParaRPr lang="en-US" sz="12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grpSp>
        <p:nvGrpSpPr>
          <p:cNvPr id="121" name="Group 174"/>
          <p:cNvGrpSpPr/>
          <p:nvPr/>
        </p:nvGrpSpPr>
        <p:grpSpPr>
          <a:xfrm>
            <a:off x="7482316" y="1300908"/>
            <a:ext cx="1495409" cy="1530262"/>
            <a:chOff x="4861708" y="2123653"/>
            <a:chExt cx="1708024" cy="1354340"/>
          </a:xfrm>
        </p:grpSpPr>
        <p:sp>
          <p:nvSpPr>
            <p:cNvPr id="124" name="Rounded Rectangle 123"/>
            <p:cNvSpPr/>
            <p:nvPr/>
          </p:nvSpPr>
          <p:spPr>
            <a:xfrm>
              <a:off x="4861708" y="2123653"/>
              <a:ext cx="1708024" cy="135434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5009683" y="2517582"/>
              <a:ext cx="641223" cy="52045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INT Unit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5009683" y="2215672"/>
              <a:ext cx="1434853" cy="184019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Operands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5032693" y="3187542"/>
              <a:ext cx="1434853" cy="184019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Result Queue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740027" y="2523340"/>
              <a:ext cx="641223" cy="52045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FP Unit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9" name="Down Arrow 128"/>
            <p:cNvSpPr/>
            <p:nvPr/>
          </p:nvSpPr>
          <p:spPr>
            <a:xfrm>
              <a:off x="5254091" y="2416944"/>
              <a:ext cx="45719" cy="103517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30" name="Down Arrow 129"/>
            <p:cNvSpPr/>
            <p:nvPr/>
          </p:nvSpPr>
          <p:spPr>
            <a:xfrm>
              <a:off x="6018937" y="2396824"/>
              <a:ext cx="60384" cy="12077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31" name="Down Arrow 130"/>
            <p:cNvSpPr/>
            <p:nvPr/>
          </p:nvSpPr>
          <p:spPr>
            <a:xfrm>
              <a:off x="5268474" y="3061026"/>
              <a:ext cx="45719" cy="103517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32" name="Down Arrow 131"/>
            <p:cNvSpPr/>
            <p:nvPr/>
          </p:nvSpPr>
          <p:spPr>
            <a:xfrm>
              <a:off x="6024695" y="3066784"/>
              <a:ext cx="60384" cy="12077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</p:grpSp>
      <p:cxnSp>
        <p:nvCxnSpPr>
          <p:cNvPr id="122" name="Straight Connector 121"/>
          <p:cNvCxnSpPr/>
          <p:nvPr/>
        </p:nvCxnSpPr>
        <p:spPr>
          <a:xfrm flipV="1">
            <a:off x="6866153" y="1440067"/>
            <a:ext cx="637384" cy="317192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3" name="Straight Connector 122"/>
          <p:cNvCxnSpPr/>
          <p:nvPr/>
        </p:nvCxnSpPr>
        <p:spPr>
          <a:xfrm>
            <a:off x="6851048" y="2078907"/>
            <a:ext cx="663917" cy="618536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2" name="Rounded Rectangle 111"/>
          <p:cNvSpPr/>
          <p:nvPr/>
        </p:nvSpPr>
        <p:spPr>
          <a:xfrm>
            <a:off x="2102320" y="2353431"/>
            <a:ext cx="1442546" cy="62956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Warp Scheduler</a:t>
            </a:r>
          </a:p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(2-level)</a:t>
            </a:r>
            <a:endParaRPr lang="en-US" sz="14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077152" y="3171925"/>
            <a:ext cx="1442546" cy="588469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Register File</a:t>
            </a:r>
          </a:p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128KB</a:t>
            </a:r>
            <a:endParaRPr lang="en-US" sz="14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2092251" y="3915511"/>
            <a:ext cx="1442546" cy="344433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Execution Units</a:t>
            </a:r>
            <a:endParaRPr lang="en-US" sz="14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sp>
        <p:nvSpPr>
          <p:cNvPr id="115" name="Down Arrow 114"/>
          <p:cNvSpPr/>
          <p:nvPr/>
        </p:nvSpPr>
        <p:spPr>
          <a:xfrm>
            <a:off x="2774501" y="3016469"/>
            <a:ext cx="45316" cy="14620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Myriad Pro"/>
              <a:cs typeface="Myriad Pro"/>
            </a:endParaRPr>
          </a:p>
        </p:txBody>
      </p:sp>
      <p:sp>
        <p:nvSpPr>
          <p:cNvPr id="116" name="Down Arrow 115"/>
          <p:cNvSpPr/>
          <p:nvPr/>
        </p:nvSpPr>
        <p:spPr>
          <a:xfrm>
            <a:off x="2771990" y="3754042"/>
            <a:ext cx="47827" cy="15924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Myriad Pro"/>
              <a:cs typeface="Myriad Pro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097292" y="4288153"/>
            <a:ext cx="1442546" cy="695324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64KB shared Memory/L1 cache</a:t>
            </a:r>
            <a:endParaRPr lang="en-US" sz="14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966373" y="949039"/>
            <a:ext cx="1661572" cy="4168259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SM</a:t>
            </a:r>
            <a:endParaRPr lang="en-US" sz="14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2107361" y="1287222"/>
            <a:ext cx="1442546" cy="272914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Instruction Cache</a:t>
            </a:r>
            <a:endParaRPr lang="en-US" sz="14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3538053" y="1370292"/>
            <a:ext cx="575610" cy="2560803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3538053" y="4239508"/>
            <a:ext cx="658788" cy="673102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03" name="Group 113"/>
          <p:cNvGrpSpPr/>
          <p:nvPr/>
        </p:nvGrpSpPr>
        <p:grpSpPr>
          <a:xfrm>
            <a:off x="1698162" y="1179102"/>
            <a:ext cx="1828464" cy="1186204"/>
            <a:chOff x="1104408" y="1876301"/>
            <a:chExt cx="1900051" cy="1187533"/>
          </a:xfrm>
        </p:grpSpPr>
        <p:sp>
          <p:nvSpPr>
            <p:cNvPr id="104" name="Rounded Rectangle 103"/>
            <p:cNvSpPr/>
            <p:nvPr/>
          </p:nvSpPr>
          <p:spPr>
            <a:xfrm>
              <a:off x="1518429" y="2244436"/>
              <a:ext cx="1486030" cy="819398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algn="ctr" defTabSz="914400"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Fetch and decode</a:t>
              </a:r>
              <a:endParaRPr lang="en-US" sz="14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658954" y="2586836"/>
              <a:ext cx="1179251" cy="322613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lIns="0" tIns="0" rIns="0" bIns="0" rtlCol="0" anchor="t" anchorCtr="0"/>
            <a:lstStyle/>
            <a:p>
              <a:pPr algn="ctr" defTabSz="914400"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I_Buffer</a:t>
              </a:r>
              <a:endParaRPr lang="en-US" sz="14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1104408" y="1876301"/>
              <a:ext cx="581891" cy="724395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>
            <a:xfrm>
              <a:off x="1116283" y="2802577"/>
              <a:ext cx="563848" cy="89985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93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Overview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58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457199" y="5235223"/>
            <a:ext cx="8520525" cy="9303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 accounts for 98% of Execution Unit Leakage Energy</a:t>
            </a:r>
          </a:p>
          <a:p>
            <a:r>
              <a:rPr lang="en-US" dirty="0" smtClean="0"/>
              <a:t>Execution units account for 68% of total on chip 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2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49"/>
    </mc:Choice>
    <mc:Fallback xmlns="">
      <p:transition xmlns:p14="http://schemas.microsoft.com/office/powerpoint/2010/main" spd="slow" advTm="93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9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Gating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Cuts off leakage current that flows </a:t>
            </a:r>
            <a:r>
              <a:rPr lang="en-US" sz="2100" dirty="0" smtClean="0"/>
              <a:t>through a </a:t>
            </a:r>
            <a:r>
              <a:rPr lang="en-US" sz="2100" dirty="0"/>
              <a:t>circuit </a:t>
            </a:r>
            <a:r>
              <a:rPr lang="en-US" sz="2100" dirty="0" smtClean="0"/>
              <a:t>block</a:t>
            </a:r>
          </a:p>
          <a:p>
            <a:r>
              <a:rPr lang="en-US" sz="2100" dirty="0" smtClean="0"/>
              <a:t>Power gate at SP granularity</a:t>
            </a:r>
            <a:endParaRPr lang="en-US" sz="2100" dirty="0"/>
          </a:p>
          <a:p>
            <a:r>
              <a:rPr lang="en-US" sz="2100" dirty="0"/>
              <a:t>Important Parameters:</a:t>
            </a:r>
          </a:p>
          <a:p>
            <a:pPr lvl="1"/>
            <a:r>
              <a:rPr lang="en-US" sz="2100" dirty="0"/>
              <a:t>Wakeup Delay – Time to return to </a:t>
            </a:r>
            <a:r>
              <a:rPr lang="en-US" sz="2100" dirty="0" err="1"/>
              <a:t>Vdd</a:t>
            </a:r>
            <a:r>
              <a:rPr lang="en-US" sz="2100" dirty="0"/>
              <a:t> (3 cycles)</a:t>
            </a:r>
          </a:p>
          <a:p>
            <a:pPr lvl="1"/>
            <a:r>
              <a:rPr lang="en-US" sz="2100" dirty="0"/>
              <a:t>Breakeven Time – # of consecutive power gated cycles required to compensate </a:t>
            </a:r>
            <a:r>
              <a:rPr lang="en-US" sz="2100" dirty="0" smtClean="0"/>
              <a:t>PG </a:t>
            </a:r>
            <a:r>
              <a:rPr lang="en-US" sz="2100" dirty="0"/>
              <a:t>energy overhead (9-24 cycles</a:t>
            </a:r>
            <a:r>
              <a:rPr lang="en-US" sz="2100" dirty="0" smtClean="0"/>
              <a:t>)</a:t>
            </a:r>
          </a:p>
          <a:p>
            <a:pPr lvl="1"/>
            <a:r>
              <a:rPr lang="en-US" sz="2100" dirty="0" smtClean="0"/>
              <a:t>Idle Detect - # of idle cycles before power gating</a:t>
            </a:r>
            <a:r>
              <a:rPr lang="en-US" sz="2100" baseline="30000" dirty="0" smtClean="0"/>
              <a:t>[2]</a:t>
            </a:r>
            <a:endParaRPr lang="en-US" sz="2100" dirty="0"/>
          </a:p>
        </p:txBody>
      </p:sp>
      <p:sp>
        <p:nvSpPr>
          <p:cNvPr id="43" name="TextBox 42"/>
          <p:cNvSpPr txBox="1"/>
          <p:nvPr/>
        </p:nvSpPr>
        <p:spPr>
          <a:xfrm>
            <a:off x="1980227" y="6008493"/>
            <a:ext cx="698292" cy="32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100" b="1" kern="0" dirty="0" smtClean="0">
                <a:solidFill>
                  <a:sysClr val="windowText" lastClr="000000"/>
                </a:solidFill>
              </a:rPr>
              <a:t>Time</a:t>
            </a:r>
            <a:endParaRPr lang="en-US" sz="1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0188" y="3815263"/>
            <a:ext cx="430887" cy="16083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914400"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Static Energy</a:t>
            </a:r>
            <a:endParaRPr lang="en-US" sz="1600" b="1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cxnSp>
        <p:nvCxnSpPr>
          <p:cNvPr id="61" name="Straight Arrow Connector 4"/>
          <p:cNvCxnSpPr/>
          <p:nvPr/>
        </p:nvCxnSpPr>
        <p:spPr>
          <a:xfrm>
            <a:off x="783157" y="5781429"/>
            <a:ext cx="309243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2" name="Straight Arrow Connector 5"/>
          <p:cNvCxnSpPr/>
          <p:nvPr/>
        </p:nvCxnSpPr>
        <p:spPr>
          <a:xfrm flipV="1">
            <a:off x="783157" y="3201157"/>
            <a:ext cx="0" cy="25802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81" name="Group 80"/>
          <p:cNvGrpSpPr/>
          <p:nvPr/>
        </p:nvGrpSpPr>
        <p:grpSpPr>
          <a:xfrm>
            <a:off x="2079984" y="4934222"/>
            <a:ext cx="498780" cy="1190957"/>
            <a:chOff x="3376285" y="5115217"/>
            <a:chExt cx="404668" cy="966242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3538152" y="5115217"/>
              <a:ext cx="0" cy="73269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3376285" y="5743242"/>
              <a:ext cx="404668" cy="33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000" kern="0" dirty="0" smtClean="0">
                  <a:solidFill>
                    <a:sysClr val="windowText" lastClr="000000"/>
                  </a:solidFill>
                </a:rPr>
                <a:t>t2</a:t>
              </a:r>
              <a:endParaRPr lang="en-US" sz="10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83157" y="3846225"/>
            <a:ext cx="2931944" cy="2278954"/>
            <a:chOff x="2324149" y="4232508"/>
            <a:chExt cx="2378732" cy="1848951"/>
          </a:xfrm>
        </p:grpSpPr>
        <p:sp>
          <p:nvSpPr>
            <p:cNvPr id="46" name="TextBox 45"/>
            <p:cNvSpPr txBox="1"/>
            <p:nvPr/>
          </p:nvSpPr>
          <p:spPr>
            <a:xfrm>
              <a:off x="2324149" y="5738218"/>
              <a:ext cx="404668" cy="33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000" kern="0" dirty="0" smtClean="0">
                  <a:solidFill>
                    <a:sysClr val="windowText" lastClr="000000"/>
                  </a:solidFill>
                </a:rPr>
                <a:t>t0</a:t>
              </a:r>
              <a:endParaRPr lang="en-US" sz="1000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4185621" y="4337178"/>
              <a:ext cx="0" cy="146539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 flipV="1">
              <a:off x="4526813" y="4232508"/>
              <a:ext cx="0" cy="157006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2621434" y="5470625"/>
              <a:ext cx="379" cy="32191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2469413" y="5743242"/>
              <a:ext cx="404668" cy="33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000" kern="0" dirty="0" smtClean="0">
                  <a:solidFill>
                    <a:sysClr val="windowText" lastClr="000000"/>
                  </a:solidFill>
                </a:rPr>
                <a:t>t1</a:t>
              </a:r>
              <a:endParaRPr lang="en-US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23753" y="5743242"/>
              <a:ext cx="404668" cy="33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000" kern="0" dirty="0" smtClean="0">
                  <a:solidFill>
                    <a:sysClr val="windowText" lastClr="000000"/>
                  </a:solidFill>
                </a:rPr>
                <a:t>t3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98213" y="5743242"/>
              <a:ext cx="404668" cy="338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000" kern="0" dirty="0" smtClean="0">
                  <a:solidFill>
                    <a:sysClr val="windowText" lastClr="000000"/>
                  </a:solidFill>
                </a:rPr>
                <a:t>t4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83157" y="4619675"/>
            <a:ext cx="2693411" cy="307777"/>
            <a:chOff x="2324149" y="4860021"/>
            <a:chExt cx="2185206" cy="249704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324149" y="5069874"/>
              <a:ext cx="2185206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ot"/>
              <a:tailEnd type="none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2469413" y="4860021"/>
              <a:ext cx="971203" cy="249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Eoverhead</a:t>
              </a:r>
              <a:endParaRPr lang="en-US" sz="1400" b="1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510472" y="3656981"/>
            <a:ext cx="579183" cy="30348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US" sz="10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91763" y="4897288"/>
            <a:ext cx="3743816" cy="900963"/>
            <a:chOff x="2412263" y="5085252"/>
            <a:chExt cx="3037416" cy="730965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2486016" y="5483269"/>
              <a:ext cx="135797" cy="33294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55" name="Straight Connector 46"/>
            <p:cNvCxnSpPr/>
            <p:nvPr/>
          </p:nvCxnSpPr>
          <p:spPr>
            <a:xfrm>
              <a:off x="2621813" y="5483269"/>
              <a:ext cx="152400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 flipV="1">
              <a:off x="4145813" y="5102269"/>
              <a:ext cx="381000" cy="3810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4526813" y="5085252"/>
              <a:ext cx="161867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71" name="Curved Connector 70"/>
            <p:cNvCxnSpPr/>
            <p:nvPr/>
          </p:nvCxnSpPr>
          <p:spPr>
            <a:xfrm flipH="1" flipV="1">
              <a:off x="4571263" y="5101321"/>
              <a:ext cx="209550" cy="33655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355362" y="5456921"/>
              <a:ext cx="1094317" cy="299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Overhead to sleep </a:t>
              </a:r>
            </a:p>
            <a:p>
              <a:pPr algn="ctr" defTabSz="914400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and Wakeup</a:t>
              </a:r>
              <a:endParaRPr lang="en-US" sz="1200" b="1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59" name="Curved Connector 58"/>
            <p:cNvCxnSpPr>
              <a:stCxn id="60" idx="2"/>
            </p:cNvCxnSpPr>
            <p:nvPr/>
          </p:nvCxnSpPr>
          <p:spPr>
            <a:xfrm flipH="1">
              <a:off x="2621814" y="5298470"/>
              <a:ext cx="353394" cy="15845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2412263" y="5148647"/>
              <a:ext cx="1125890" cy="1498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Overhead to Sleep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33506" y="3801429"/>
            <a:ext cx="2916785" cy="1980000"/>
            <a:chOff x="2446130" y="4196164"/>
            <a:chExt cx="2366433" cy="1606405"/>
          </a:xfrm>
        </p:grpSpPr>
        <p:grpSp>
          <p:nvGrpSpPr>
            <p:cNvPr id="5" name="Group 4"/>
            <p:cNvGrpSpPr/>
            <p:nvPr/>
          </p:nvGrpSpPr>
          <p:grpSpPr>
            <a:xfrm>
              <a:off x="2486016" y="4196164"/>
              <a:ext cx="2326547" cy="1606405"/>
              <a:chOff x="2486016" y="4196164"/>
              <a:chExt cx="2326547" cy="160640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486016" y="5802569"/>
                <a:ext cx="24280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</p:cxnSp>
          <p:sp>
            <p:nvSpPr>
              <p:cNvPr id="68" name="Freeform 67"/>
              <p:cNvSpPr/>
              <p:nvPr/>
            </p:nvSpPr>
            <p:spPr>
              <a:xfrm>
                <a:off x="2728816" y="4196164"/>
                <a:ext cx="1942405" cy="1606405"/>
              </a:xfrm>
              <a:custGeom>
                <a:avLst/>
                <a:gdLst>
                  <a:gd name="connsiteX0" fmla="*/ 0 w 1670050"/>
                  <a:gd name="connsiteY0" fmla="*/ 1169458 h 1169458"/>
                  <a:gd name="connsiteX1" fmla="*/ 450850 w 1670050"/>
                  <a:gd name="connsiteY1" fmla="*/ 972608 h 1169458"/>
                  <a:gd name="connsiteX2" fmla="*/ 1085850 w 1670050"/>
                  <a:gd name="connsiteY2" fmla="*/ 159808 h 1169458"/>
                  <a:gd name="connsiteX3" fmla="*/ 1670050 w 1670050"/>
                  <a:gd name="connsiteY3" fmla="*/ 13758 h 116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0050" h="1169458">
                    <a:moveTo>
                      <a:pt x="0" y="1169458"/>
                    </a:moveTo>
                    <a:cubicBezTo>
                      <a:pt x="134937" y="1155170"/>
                      <a:pt x="269875" y="1140883"/>
                      <a:pt x="450850" y="972608"/>
                    </a:cubicBezTo>
                    <a:cubicBezTo>
                      <a:pt x="631825" y="804333"/>
                      <a:pt x="882650" y="319616"/>
                      <a:pt x="1085850" y="159808"/>
                    </a:cubicBezTo>
                    <a:cubicBezTo>
                      <a:pt x="1289050" y="0"/>
                      <a:pt x="1566333" y="35983"/>
                      <a:pt x="1670050" y="13758"/>
                    </a:cubicBezTo>
                  </a:path>
                </a:pathLst>
              </a:custGeom>
              <a:noFill/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4520463" y="4231371"/>
                <a:ext cx="29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9BBB59"/>
                </a:solidFill>
                <a:prstDash val="solid"/>
              </a:ln>
              <a:effectLst/>
            </p:spPr>
          </p:cxnSp>
        </p:grpSp>
        <p:cxnSp>
          <p:nvCxnSpPr>
            <p:cNvPr id="75" name="Curved Connector 74"/>
            <p:cNvCxnSpPr>
              <a:stCxn id="76" idx="2"/>
            </p:cNvCxnSpPr>
            <p:nvPr/>
          </p:nvCxnSpPr>
          <p:spPr>
            <a:xfrm>
              <a:off x="3122405" y="4582962"/>
              <a:ext cx="574674" cy="26245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2446130" y="4233377"/>
              <a:ext cx="1352550" cy="3495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Cumulative energy savings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042419" y="4062649"/>
            <a:ext cx="3101580" cy="1577928"/>
            <a:chOff x="6141196" y="4260203"/>
            <a:chExt cx="3101580" cy="1577928"/>
          </a:xfrm>
        </p:grpSpPr>
        <p:sp>
          <p:nvSpPr>
            <p:cNvPr id="116" name="Oval 115"/>
            <p:cNvSpPr/>
            <p:nvPr/>
          </p:nvSpPr>
          <p:spPr>
            <a:xfrm>
              <a:off x="7329239" y="4799227"/>
              <a:ext cx="974256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Wakeup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121" name="Straight Arrow Connector 120"/>
            <p:cNvCxnSpPr>
              <a:stCxn id="118" idx="6"/>
              <a:endCxn id="116" idx="1"/>
            </p:cNvCxnSpPr>
            <p:nvPr/>
          </p:nvCxnSpPr>
          <p:spPr>
            <a:xfrm>
              <a:off x="6144242" y="4747879"/>
              <a:ext cx="1327673" cy="106878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2" name="Straight Arrow Connector 121"/>
            <p:cNvCxnSpPr>
              <a:stCxn id="119" idx="6"/>
              <a:endCxn id="116" idx="3"/>
            </p:cNvCxnSpPr>
            <p:nvPr/>
          </p:nvCxnSpPr>
          <p:spPr>
            <a:xfrm flipV="1">
              <a:off x="6141196" y="5122881"/>
              <a:ext cx="1330719" cy="379391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>
            <a:xfrm flipH="1">
              <a:off x="6675664" y="4862194"/>
              <a:ext cx="10829" cy="448026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124" name="Straight Arrow Connector 123"/>
            <p:cNvCxnSpPr>
              <a:stCxn id="116" idx="0"/>
              <a:endCxn id="114" idx="5"/>
            </p:cNvCxnSpPr>
            <p:nvPr/>
          </p:nvCxnSpPr>
          <p:spPr>
            <a:xfrm flipH="1" flipV="1">
              <a:off x="7564827" y="4260203"/>
              <a:ext cx="251540" cy="539024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7" name="Straight Arrow Connector 126"/>
            <p:cNvCxnSpPr>
              <a:stCxn id="117" idx="7"/>
              <a:endCxn id="116" idx="4"/>
            </p:cNvCxnSpPr>
            <p:nvPr/>
          </p:nvCxnSpPr>
          <p:spPr>
            <a:xfrm flipV="1">
              <a:off x="7333838" y="5178411"/>
              <a:ext cx="482529" cy="659720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7726267" y="4270075"/>
              <a:ext cx="151650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Cycles&gt;wakeup_delay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000971" y="3606464"/>
            <a:ext cx="1643094" cy="2045880"/>
            <a:chOff x="5099748" y="3804018"/>
            <a:chExt cx="1643094" cy="2045880"/>
          </a:xfrm>
        </p:grpSpPr>
        <p:sp>
          <p:nvSpPr>
            <p:cNvPr id="115" name="Oval 114"/>
            <p:cNvSpPr/>
            <p:nvPr/>
          </p:nvSpPr>
          <p:spPr>
            <a:xfrm>
              <a:off x="5099748" y="4064567"/>
              <a:ext cx="1365182" cy="1785331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algn="ctr" defTabSz="914400"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Uncompensated</a:t>
              </a:r>
              <a:endParaRPr lang="en-US" sz="11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5457071" y="4558287"/>
              <a:ext cx="687171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Cycle 1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374618" y="5312680"/>
              <a:ext cx="766578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Cycle 1+BET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H="1">
              <a:off x="5757908" y="4973032"/>
              <a:ext cx="19851" cy="304101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125" name="Straight Arrow Connector 124"/>
            <p:cNvCxnSpPr>
              <a:stCxn id="114" idx="2"/>
              <a:endCxn id="115" idx="7"/>
            </p:cNvCxnSpPr>
            <p:nvPr/>
          </p:nvCxnSpPr>
          <p:spPr>
            <a:xfrm flipH="1">
              <a:off x="6265004" y="4126141"/>
              <a:ext cx="358889" cy="199882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5414310" y="3804018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Cycles&gt;idle_detect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165727" y="5585047"/>
            <a:ext cx="2240635" cy="379184"/>
            <a:chOff x="5264504" y="5782601"/>
            <a:chExt cx="2240635" cy="379184"/>
          </a:xfrm>
        </p:grpSpPr>
        <p:sp>
          <p:nvSpPr>
            <p:cNvPr id="117" name="Oval 116"/>
            <p:cNvSpPr/>
            <p:nvPr/>
          </p:nvSpPr>
          <p:spPr>
            <a:xfrm>
              <a:off x="6335420" y="5782601"/>
              <a:ext cx="1169719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Compensated</a:t>
              </a:r>
              <a:endParaRPr lang="en-US" sz="11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126" name="Straight Arrow Connector 125"/>
            <p:cNvCxnSpPr>
              <a:stCxn id="115" idx="4"/>
              <a:endCxn id="117" idx="2"/>
            </p:cNvCxnSpPr>
            <p:nvPr/>
          </p:nvCxnSpPr>
          <p:spPr>
            <a:xfrm>
              <a:off x="5768228" y="5849898"/>
              <a:ext cx="567192" cy="122295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3" name="TextBox 112"/>
            <p:cNvSpPr txBox="1"/>
            <p:nvPr/>
          </p:nvSpPr>
          <p:spPr>
            <a:xfrm>
              <a:off x="5264504" y="5949779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Cycles&gt;BET time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525116" y="3473894"/>
            <a:ext cx="1102373" cy="644285"/>
            <a:chOff x="6623893" y="3671448"/>
            <a:chExt cx="1102373" cy="644285"/>
          </a:xfrm>
        </p:grpSpPr>
        <p:sp>
          <p:nvSpPr>
            <p:cNvPr id="114" name="Oval 113"/>
            <p:cNvSpPr/>
            <p:nvPr/>
          </p:nvSpPr>
          <p:spPr>
            <a:xfrm>
              <a:off x="6623893" y="3936549"/>
              <a:ext cx="1102373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Idle_detect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107" name="Curved Connector 106"/>
            <p:cNvCxnSpPr/>
            <p:nvPr/>
          </p:nvCxnSpPr>
          <p:spPr>
            <a:xfrm rot="16200000" flipH="1" flipV="1">
              <a:off x="7081960" y="3792086"/>
              <a:ext cx="55530" cy="344452"/>
            </a:xfrm>
            <a:prstGeom prst="curvedConnector3">
              <a:avLst>
                <a:gd name="adj1" fmla="val -366092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8" name="TextBox 107"/>
            <p:cNvSpPr txBox="1"/>
            <p:nvPr/>
          </p:nvSpPr>
          <p:spPr>
            <a:xfrm>
              <a:off x="7279219" y="3671448"/>
              <a:ext cx="3255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Busy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13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Overview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59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72957" y="5860913"/>
            <a:ext cx="1778000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Breakeven Time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2279497" y="5860913"/>
            <a:ext cx="399022" cy="14758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18" idx="6"/>
            <a:endCxn id="116" idx="1"/>
          </p:cNvCxnSpPr>
          <p:nvPr/>
        </p:nvCxnSpPr>
        <p:spPr>
          <a:xfrm>
            <a:off x="6045465" y="4550325"/>
            <a:ext cx="1327673" cy="106878"/>
          </a:xfrm>
          <a:prstGeom prst="straightConnector1">
            <a:avLst/>
          </a:prstGeom>
          <a:ln w="38100" cmpd="sng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19" idx="6"/>
            <a:endCxn id="116" idx="3"/>
          </p:cNvCxnSpPr>
          <p:nvPr/>
        </p:nvCxnSpPr>
        <p:spPr>
          <a:xfrm flipV="1">
            <a:off x="6042419" y="4925327"/>
            <a:ext cx="1330719" cy="379391"/>
          </a:xfrm>
          <a:prstGeom prst="straightConnector1">
            <a:avLst/>
          </a:prstGeom>
          <a:ln w="38100" cmpd="sng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575002" y="4664502"/>
            <a:ext cx="10829" cy="448026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ysDash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8023811" y="5423572"/>
            <a:ext cx="1157441" cy="7754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800" dirty="0" smtClean="0">
                <a:solidFill>
                  <a:srgbClr val="990000"/>
                </a:solidFill>
                <a:latin typeface="Myriad Pro"/>
                <a:cs typeface="Myriad Pro"/>
              </a:rPr>
              <a:t>[2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] Z. Hu, 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cs typeface="Myriad Pro"/>
              </a:rPr>
              <a:t>et. al. </a:t>
            </a:r>
            <a:r>
              <a:rPr lang="en-US" sz="800" dirty="0" err="1" smtClean="0">
                <a:solidFill>
                  <a:srgbClr val="990000"/>
                </a:solidFill>
                <a:latin typeface="Myriad Pro"/>
                <a:cs typeface="Myriad Pro"/>
              </a:rPr>
              <a:t>Microarchitectural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cs typeface="Myriad Pro"/>
              </a:rPr>
              <a:t> 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techniques for power gating of execution units. 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cs typeface="Myriad Pro"/>
              </a:rPr>
              <a:t> In ISLPED 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’04.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1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67"/>
    </mc:Choice>
    <mc:Fallback xmlns="">
      <p:transition xmlns:p14="http://schemas.microsoft.com/office/powerpoint/2010/main" spd="slow" advTm="119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3" grpId="0"/>
      <p:bldP spid="44" grpId="0"/>
      <p:bldP spid="72" grpId="0" animBg="1"/>
      <p:bldP spid="82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Address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6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920546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996746" y="2455743"/>
            <a:ext cx="761206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072946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149146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223758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299958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376158" y="245574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757158" y="2455743"/>
            <a:ext cx="456406" cy="306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32167" y="2075934"/>
            <a:ext cx="306389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834946" y="2455743"/>
            <a:ext cx="456406" cy="306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09955" y="2075934"/>
            <a:ext cx="30638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27906" y="1923534"/>
            <a:ext cx="1246676" cy="9906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5157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5919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6681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7443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819003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895203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971403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67000" y="1905000"/>
            <a:ext cx="1202827" cy="9906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52400" y="1905000"/>
            <a:ext cx="89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block 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6200" y="1944469"/>
            <a:ext cx="105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thread block Y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30491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125391" y="2437209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52016" y="3733800"/>
            <a:ext cx="2817811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1300355" y="2914134"/>
            <a:ext cx="609601" cy="1200666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  <a:headEnd type="triangl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909956" y="2818606"/>
            <a:ext cx="1365056" cy="1296194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05400" y="1676400"/>
            <a:ext cx="38473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thread in the different thread blocks (even from different kernels) can access a region called “global memory” (CUDA/</a:t>
            </a:r>
            <a:r>
              <a:rPr lang="en-US" sz="2400" dirty="0" err="1"/>
              <a:t>OpenCL</a:t>
            </a:r>
            <a:r>
              <a:rPr lang="en-US" sz="2400" dirty="0"/>
              <a:t>). </a:t>
            </a:r>
          </a:p>
          <a:p>
            <a:endParaRPr lang="en-US" sz="2400" dirty="0"/>
          </a:p>
          <a:p>
            <a:r>
              <a:rPr lang="en-US" sz="2400" dirty="0"/>
              <a:t>Commonly in GPGPU workloads threads write their own portion of global memory.  Avoids need for synchronization—slow; also unpredictable thread block scheduling.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08343" y="4114800"/>
            <a:ext cx="422467" cy="133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normAutofit fontScale="77500" lnSpcReduction="20000"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0x42</a:t>
            </a:r>
          </a:p>
        </p:txBody>
      </p:sp>
    </p:spTree>
    <p:extLst>
      <p:ext uri="{BB962C8B-B14F-4D97-AF65-F5344CB8AC3E}">
        <p14:creationId xmlns:p14="http://schemas.microsoft.com/office/powerpoint/2010/main" val="13419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Power Gating Challenges in GPGPUs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Challenges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60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668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9"/>
    </mc:Choice>
    <mc:Fallback xmlns="">
      <p:transition xmlns:p14="http://schemas.microsoft.com/office/powerpoint/2010/main" spd="slow" advTm="4059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Gating Challenges in GPGPUs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microprocessors experience idle periods many 10s of cycles long</a:t>
            </a:r>
            <a:r>
              <a:rPr lang="en-US" baseline="30000" dirty="0" smtClean="0"/>
              <a:t>[3]</a:t>
            </a:r>
          </a:p>
          <a:p>
            <a:r>
              <a:rPr lang="en-US" dirty="0" smtClean="0"/>
              <a:t>Int. Unit Idle </a:t>
            </a:r>
            <a:r>
              <a:rPr lang="en-US" dirty="0"/>
              <a:t>period length distribution for </a:t>
            </a:r>
            <a:r>
              <a:rPr lang="en-US" dirty="0" smtClean="0">
                <a:latin typeface="Courier"/>
                <a:cs typeface="Courier"/>
              </a:rPr>
              <a:t>hotspot</a:t>
            </a:r>
            <a:endParaRPr lang="en-US" dirty="0"/>
          </a:p>
          <a:p>
            <a:pPr lvl="1"/>
            <a:r>
              <a:rPr lang="en-US" dirty="0" smtClean="0"/>
              <a:t>Assume 5 idle detect, 14 BET</a:t>
            </a:r>
            <a:endParaRPr lang="en-US" dirty="0"/>
          </a:p>
        </p:txBody>
      </p:sp>
      <p:pic>
        <p:nvPicPr>
          <p:cNvPr id="4" name="Picture 3" descr="OffPeriod-TwoLeve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93" y="3502379"/>
            <a:ext cx="45720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7500" y="2910069"/>
            <a:ext cx="1778000" cy="355600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Lost Opportunity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00" y="2732269"/>
            <a:ext cx="2501900" cy="355600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Energy Loss or Neutral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2700" y="2910069"/>
            <a:ext cx="1955800" cy="355600"/>
          </a:xfrm>
          <a:prstGeom prst="rect">
            <a:avLst/>
          </a:prstGeom>
          <a:ln>
            <a:solidFill>
              <a:srgbClr val="990000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Energy Savings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63900" y="3265669"/>
            <a:ext cx="266700" cy="4572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4870450" y="3087869"/>
            <a:ext cx="19050" cy="6350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121400" y="3265669"/>
            <a:ext cx="660400" cy="4572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20803" y="5820011"/>
            <a:ext cx="1860450" cy="3790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800" dirty="0" smtClean="0">
                <a:solidFill>
                  <a:srgbClr val="990000"/>
                </a:solidFill>
                <a:latin typeface="Myriad Pro"/>
                <a:cs typeface="Myriad Pro"/>
              </a:rPr>
              <a:t>[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3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cs typeface="Myriad Pro"/>
              </a:rPr>
              <a:t>] 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S. </a:t>
            </a:r>
            <a:r>
              <a:rPr lang="en-US" sz="800" dirty="0" err="1">
                <a:solidFill>
                  <a:srgbClr val="990000"/>
                </a:solidFill>
                <a:latin typeface="Myriad Pro"/>
                <a:cs typeface="Myriad Pro"/>
              </a:rPr>
              <a:t>Dropsho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, 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cs typeface="Myriad Pro"/>
              </a:rPr>
              <a:t>et. al. </a:t>
            </a:r>
            <a:r>
              <a:rPr lang="en-US" sz="800" dirty="0">
                <a:solidFill>
                  <a:srgbClr val="990000"/>
                </a:solidFill>
                <a:latin typeface="Myriad Pro"/>
                <a:cs typeface="Myriad Pro"/>
              </a:rPr>
              <a:t>Managing static leakage energy in microprocessor functional units. In Proceedings of the </a:t>
            </a:r>
            <a:r>
              <a:rPr lang="en-US" sz="800" dirty="0" smtClean="0">
                <a:solidFill>
                  <a:srgbClr val="990000"/>
                </a:solidFill>
                <a:latin typeface="Myriad Pro"/>
                <a:cs typeface="Myriad Pro"/>
              </a:rPr>
              <a:t>MICRO 35, 2012</a:t>
            </a:r>
            <a:endParaRPr lang="en-US" sz="800" dirty="0">
              <a:solidFill>
                <a:srgbClr val="990000"/>
              </a:solidFill>
              <a:latin typeface="Myriad Pro"/>
              <a:cs typeface="Myriad Pro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Challenges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61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5789776" y="3722869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66276"/>
            <a:ext cx="8229600" cy="113538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latin typeface="Myriad Pro"/>
                <a:cs typeface="Myriad Pro"/>
              </a:rPr>
              <a:t>Need to increase idle period length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9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13"/>
    </mc:Choice>
    <mc:Fallback xmlns="">
      <p:transition xmlns:p14="http://schemas.microsoft.com/office/powerpoint/2010/main" spd="slow" advTm="83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8229600" cy="534246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Idle periods</a:t>
            </a:r>
            <a:br>
              <a:rPr lang="en-US" sz="2400" dirty="0" smtClean="0"/>
            </a:br>
            <a:r>
              <a:rPr lang="en-US" sz="2400" dirty="0" smtClean="0"/>
              <a:t>interrupted</a:t>
            </a:r>
            <a:br>
              <a:rPr lang="en-US" sz="2400" dirty="0" smtClean="0"/>
            </a:br>
            <a:r>
              <a:rPr lang="en-US" sz="2400" dirty="0" smtClean="0"/>
              <a:t>by instructions</a:t>
            </a:r>
            <a:br>
              <a:rPr lang="en-US" sz="2400" dirty="0" smtClean="0"/>
            </a:br>
            <a:r>
              <a:rPr lang="en-US" sz="2400" dirty="0" smtClean="0"/>
              <a:t>that are greedily</a:t>
            </a:r>
            <a:br>
              <a:rPr lang="en-US" sz="2400" dirty="0" smtClean="0"/>
            </a:br>
            <a:r>
              <a:rPr lang="en-US" sz="2400" dirty="0" smtClean="0"/>
              <a:t>scheduled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202067" y="2705127"/>
            <a:ext cx="2735661" cy="2651760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Scheduler Effect on Power Gating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2067" y="5084377"/>
            <a:ext cx="137059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latin typeface="Myriad Pro"/>
                <a:cs typeface="Myriad Pro"/>
              </a:rPr>
              <a:t>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660" y="5084377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latin typeface="Myriad Pro"/>
                <a:cs typeface="Myriad Pro"/>
              </a:rPr>
              <a:t>FP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1475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FP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2068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INT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661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INT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254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FP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6207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INT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461" y="1332167"/>
            <a:ext cx="914400" cy="74608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rgbClr val="990000"/>
                </a:solidFill>
                <a:latin typeface="Myriad Pro"/>
                <a:cs typeface="Myriad Pro"/>
              </a:rPr>
              <a:t>Ready Warps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882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INT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206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661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772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0882" y="1102972"/>
            <a:ext cx="8229600" cy="1135383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latin typeface="Myriad Pro"/>
                <a:cs typeface="Myriad Pro"/>
              </a:rPr>
              <a:t>Need to coalesce warp issues </a:t>
            </a:r>
            <a:br>
              <a:rPr lang="en-US" sz="3200" b="1" dirty="0" smtClean="0">
                <a:solidFill>
                  <a:srgbClr val="990000"/>
                </a:solidFill>
                <a:latin typeface="Myriad Pro"/>
                <a:cs typeface="Myriad Pro"/>
              </a:rPr>
            </a:br>
            <a:r>
              <a:rPr lang="en-US" sz="3200" b="1" dirty="0" smtClean="0">
                <a:solidFill>
                  <a:srgbClr val="990000"/>
                </a:solidFill>
                <a:latin typeface="Myriad Pro"/>
                <a:cs typeface="Myriad Pro"/>
              </a:rPr>
              <a:t>by resource type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Challenges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62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0131" y="3598598"/>
            <a:ext cx="422685" cy="40972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8833" y="3326456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rgbClr val="990000"/>
                </a:solidFill>
                <a:latin typeface="Myriad Pro"/>
                <a:cs typeface="Myriad Pro"/>
              </a:rPr>
              <a:t>Idle Periods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6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7"/>
    </mc:Choice>
    <mc:Fallback xmlns="">
      <p:transition xmlns:p14="http://schemas.microsoft.com/office/powerpoint/2010/main" spd="slow" advTm="26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00278 0.12061 C 0.00278 0.14769 0.26302 0.1463 0.29982 0.1463 L 0.29896 0.5571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2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379E-6 -4.84498E-6 L -0.1498 -4.8449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28039E-6 L -0.2995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L -0.4495 -0.0004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0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7494 -1.78977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70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042E-6 -0.00046 L -0.59927 -1.78977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2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4978 1.28039E-6 L -0.14735 0.12109 C -0.14735 0.15374 0.19906 0.14679 0.29937 0.14679 L 0.29868 0.49224 " pathEditMode="relative" rAng="0" ptsTypes="FfFF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57" y="246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9955 1.28039E-6 L -0.29573 0.11808 C -0.24592 0.14262 -0.05362 0.14286 -0.00052 0.14772 L -0.00052 0.42764 " pathEditMode="relative" rAng="0" ptsTypes="FfFF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3" y="213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4495 1.28039E-6 L -0.44672 0.12063 C -0.44672 0.15374 -0.35127 0.14841 -0.27178 0.14841 L -0.15151 0.14772 L -0.1496 0.36675 " pathEditMode="relative" rAng="0" ptsTypes="FfFAF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95" y="18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6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59927 1.28039E-6 L -0.59545 0.12827 C -0.59545 0.16092 -0.26171 0.14656 -0.15081 0.14656 L -0.14977 0.30053 " pathEditMode="relative" rAng="0" ptsTypes="FfFF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5" y="150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6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7494 1.28039E-6 L -0.74558 0.12063 C -0.74558 0.1542 -0.5276 0.14772 -0.45141 0.14772 L -0.45141 0.23454 " pathEditMode="relative" rAng="0" ptsTypes="FfFF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1" y="11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7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4" grpId="0" animBg="1"/>
      <p:bldP spid="20" grpId="0" animBg="1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GATES:</a:t>
            </a:r>
          </a:p>
          <a:p>
            <a:pPr marL="0" indent="0">
              <a:buNone/>
            </a:pPr>
            <a:r>
              <a:rPr lang="en-US" sz="3600" b="1" dirty="0" smtClean="0"/>
              <a:t>Gating Aware Two-level Scheduler</a:t>
            </a:r>
          </a:p>
          <a:p>
            <a:r>
              <a:rPr lang="en-US" sz="2400" dirty="0"/>
              <a:t>Issue warps based on execution unit resource type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GATES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63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512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1"/>
    </mc:Choice>
    <mc:Fallback xmlns="">
      <p:transition xmlns:p14="http://schemas.microsoft.com/office/powerpoint/2010/main" spd="slow" advTm="8601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02067" y="2705127"/>
            <a:ext cx="2735661" cy="2651760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Gating Aware Two-level Scheduler (GATES)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2067" y="5084377"/>
            <a:ext cx="137059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latin typeface="Myriad Pro"/>
                <a:cs typeface="Myriad Pro"/>
              </a:rPr>
              <a:t>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660" y="5084377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latin typeface="Myriad Pro"/>
                <a:cs typeface="Myriad Pro"/>
              </a:rPr>
              <a:t>FP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1475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INT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2068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INT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661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INT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254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FP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6207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FP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461" y="1332167"/>
            <a:ext cx="914400" cy="74608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rgbClr val="990000"/>
                </a:solidFill>
                <a:latin typeface="Myriad Pro"/>
                <a:cs typeface="Myriad Pro"/>
              </a:rPr>
              <a:t>Ready Warps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882" y="1102972"/>
            <a:ext cx="1370593" cy="44056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INT</a:t>
            </a:r>
            <a:endParaRPr lang="en-US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206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661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7728" y="2705127"/>
            <a:ext cx="0" cy="2651760"/>
          </a:xfrm>
          <a:prstGeom prst="line">
            <a:avLst/>
          </a:prstGeom>
          <a:ln w="762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GATES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64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0131" y="3598598"/>
            <a:ext cx="422685" cy="409721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8833" y="3326456"/>
            <a:ext cx="136506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rgbClr val="990000"/>
                </a:solidFill>
                <a:latin typeface="Myriad Pro"/>
                <a:cs typeface="Myriad Pro"/>
              </a:rPr>
              <a:t>Idle Period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8229600" cy="534246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Idle periods</a:t>
            </a:r>
            <a:br>
              <a:rPr lang="en-US" sz="2400" dirty="0" smtClean="0"/>
            </a:br>
            <a:r>
              <a:rPr lang="en-US" sz="2400" dirty="0" smtClean="0"/>
              <a:t>are coalesced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4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5"/>
    </mc:Choice>
    <mc:Fallback xmlns="">
      <p:transition xmlns:p14="http://schemas.microsoft.com/office/powerpoint/2010/main" spd="slow" advTm="16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00278 0.12061 C 0.00278 0.14769 0.26302 0.1463 0.29982 0.1463 L 0.29896 0.5571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2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379E-6 -4.84498E-6 L -0.1498 -4.8449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28039E-6 L -0.2995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L -0.4495 -0.0004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0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7494 -1.78977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70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042E-6 -0.00046 L -0.59927 -1.78977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2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4982 -4.07407E-6 L -0.14826 0.12107 C -0.14826 0.15371 0.08299 0.14676 0.15018 0.14676 L 0.14966 0.4919 " pathEditMode="relative" rAng="0" ptsTypes="FfFF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5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9955 1.28039E-6 L -0.29573 0.11808 C -0.24592 0.14262 -0.05362 0.14286 -0.00052 0.14772 L -0.00052 0.42764 " pathEditMode="relative" rAng="0" ptsTypes="FfFF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3" y="213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4495 1.28039E-6 L -0.44672 0.12063 C -0.44672 0.15374 -0.35127 0.14841 -0.27178 0.14841 L -0.15151 0.14772 L -0.1496 0.36675 " pathEditMode="relative" rAng="0" ptsTypes="FfFAF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95" y="18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6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59927 1.28039E-6 L -0.59545 0.12827 C -0.59545 0.16092 -0.26171 0.14656 -0.15081 0.14656 L -0.14977 0.30053 " pathEditMode="relative" rAng="0" ptsTypes="FfFF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5" y="150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6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74965 -4.07407E-6 L -0.74392 0.12061 C -0.74392 0.15417 -0.41562 0.14769 -0.30086 0.14769 L -0.30086 0.23449 " pathEditMode="relative" rAng="0" ptsTypes="FfFF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20" grpId="0" animBg="1"/>
      <p:bldP spid="21" grpId="0"/>
      <p:bldP spid="22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39" y="2966799"/>
            <a:ext cx="4406426" cy="3185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Gating Aware Two-level </a:t>
            </a:r>
            <a:r>
              <a:rPr lang="en-US" dirty="0" smtClean="0"/>
              <a:t>Scheduler (GATES)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 instruction type active warps subset</a:t>
            </a:r>
          </a:p>
          <a:p>
            <a:r>
              <a:rPr lang="en-US" sz="2400" dirty="0" smtClean="0"/>
              <a:t>Instruction Issue Priority </a:t>
            </a:r>
          </a:p>
          <a:p>
            <a:r>
              <a:rPr lang="en-US" sz="2400" dirty="0" smtClean="0"/>
              <a:t>Dynamic priority switching</a:t>
            </a:r>
          </a:p>
          <a:p>
            <a:pPr lvl="1"/>
            <a:r>
              <a:rPr lang="en-US" sz="2400" dirty="0" smtClean="0"/>
              <a:t>Switch highest priority when it out of ready warps</a:t>
            </a:r>
            <a:endParaRPr lang="en-US" sz="2400" dirty="0"/>
          </a:p>
        </p:txBody>
      </p:sp>
      <p:pic>
        <p:nvPicPr>
          <p:cNvPr id="4" name="Picture 3" descr="TwoLevelDiagra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3" y="2969155"/>
            <a:ext cx="3038962" cy="3183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373" y="2613555"/>
            <a:ext cx="3038962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Two-level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6720" y="2613555"/>
            <a:ext cx="3513752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GATES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4443" y="4503208"/>
            <a:ext cx="2259738" cy="557426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0734" y="5060634"/>
            <a:ext cx="3383891" cy="469152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GATES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65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1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84"/>
    </mc:Choice>
    <mc:Fallback xmlns="">
      <p:transition xmlns:p14="http://schemas.microsoft.com/office/powerpoint/2010/main" spd="slow" advTm="49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05934"/>
            <a:ext cx="8229600" cy="534246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~3x increase in positive power gating events </a:t>
            </a:r>
          </a:p>
          <a:p>
            <a:r>
              <a:rPr lang="en-US" dirty="0" smtClean="0"/>
              <a:t>~2x increase in negative power gating events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GATES on Idle Period Length</a:t>
            </a:r>
            <a:endParaRPr lang="en-US" dirty="0"/>
          </a:p>
        </p:txBody>
      </p:sp>
      <p:pic>
        <p:nvPicPr>
          <p:cNvPr id="4" name="Picture 3" descr="OffPeriod-EA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31539"/>
            <a:ext cx="4572000" cy="2743200"/>
          </a:xfrm>
          <a:prstGeom prst="rect">
            <a:avLst/>
          </a:prstGeom>
        </p:spPr>
      </p:pic>
      <p:pic>
        <p:nvPicPr>
          <p:cNvPr id="5" name="Picture 4" descr="OffPeriod-TwoLeve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39"/>
            <a:ext cx="4572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124775"/>
            <a:ext cx="8229600" cy="1135383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cs typeface="Arial"/>
              </a:rPr>
              <a:t>Need to further stretch idle periods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2539" y="4974739"/>
            <a:ext cx="3325092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Two-level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4223" y="4974739"/>
            <a:ext cx="3258255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GATES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8069000" y="245659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491312" y="245659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6260170" y="245659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682482" y="245659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GATES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66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5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19"/>
    </mc:Choice>
    <mc:Fallback xmlns="">
      <p:transition xmlns:p14="http://schemas.microsoft.com/office/powerpoint/2010/main" spd="slow" advTm="28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6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Blackout Power Gating</a:t>
            </a:r>
          </a:p>
          <a:p>
            <a:r>
              <a:rPr lang="en-US" sz="2400" dirty="0" smtClean="0"/>
              <a:t>Forced </a:t>
            </a:r>
            <a:r>
              <a:rPr lang="en-US" sz="2400" dirty="0"/>
              <a:t>idleness </a:t>
            </a:r>
            <a:r>
              <a:rPr lang="en-US" sz="2400" dirty="0" smtClean="0"/>
              <a:t>of execution units to meet BET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Blackout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67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672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xmlns:p14="http://schemas.microsoft.com/office/powerpoint/2010/main" spd="slow" advTm="5976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Power Gating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 idleness until break even time has </a:t>
            </a:r>
            <a:r>
              <a:rPr lang="en-US" dirty="0" smtClean="0"/>
              <a:t>passed</a:t>
            </a:r>
          </a:p>
          <a:p>
            <a:pPr lvl="1"/>
            <a:r>
              <a:rPr lang="en-US" dirty="0" smtClean="0"/>
              <a:t>Even when there are pending instructions</a:t>
            </a:r>
            <a:endParaRPr lang="en-US" dirty="0"/>
          </a:p>
          <a:p>
            <a:r>
              <a:rPr lang="en-US" dirty="0" smtClean="0"/>
              <a:t>Would this not cause performance loss?</a:t>
            </a:r>
          </a:p>
          <a:p>
            <a:pPr lvl="1"/>
            <a:r>
              <a:rPr lang="en-US" dirty="0" smtClean="0"/>
              <a:t>No, because of GPGPU-specific </a:t>
            </a:r>
            <a:r>
              <a:rPr lang="en-US" dirty="0"/>
              <a:t>large heterogeneity of execution </a:t>
            </a:r>
            <a:r>
              <a:rPr lang="en-US" dirty="0" smtClean="0"/>
              <a:t>units</a:t>
            </a:r>
            <a:r>
              <a:rPr lang="en-US" dirty="0"/>
              <a:t> </a:t>
            </a:r>
            <a:r>
              <a:rPr lang="en-US" dirty="0" smtClean="0"/>
              <a:t>and good mix of instruction types</a:t>
            </a:r>
            <a:endParaRPr lang="en-US" dirty="0"/>
          </a:p>
          <a:p>
            <a:endParaRPr lang="en-US" dirty="0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Blackout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68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807504" y="4092448"/>
            <a:ext cx="3101580" cy="1577928"/>
            <a:chOff x="6141196" y="4260203"/>
            <a:chExt cx="3101580" cy="1577928"/>
          </a:xfrm>
        </p:grpSpPr>
        <p:sp>
          <p:nvSpPr>
            <p:cNvPr id="59" name="Oval 58"/>
            <p:cNvSpPr/>
            <p:nvPr/>
          </p:nvSpPr>
          <p:spPr>
            <a:xfrm>
              <a:off x="7329239" y="4799227"/>
              <a:ext cx="974256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Wakeup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60" name="Straight Arrow Connector 59"/>
            <p:cNvCxnSpPr>
              <a:stCxn id="68" idx="6"/>
              <a:endCxn id="59" idx="1"/>
            </p:cNvCxnSpPr>
            <p:nvPr/>
          </p:nvCxnSpPr>
          <p:spPr>
            <a:xfrm>
              <a:off x="6144242" y="4747879"/>
              <a:ext cx="1327673" cy="106878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1" name="Straight Arrow Connector 60"/>
            <p:cNvCxnSpPr>
              <a:stCxn id="69" idx="6"/>
              <a:endCxn id="59" idx="3"/>
            </p:cNvCxnSpPr>
            <p:nvPr/>
          </p:nvCxnSpPr>
          <p:spPr>
            <a:xfrm flipV="1">
              <a:off x="6141196" y="5122881"/>
              <a:ext cx="1330719" cy="379391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6675664" y="4862194"/>
              <a:ext cx="10829" cy="448026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63" name="Straight Arrow Connector 62"/>
            <p:cNvCxnSpPr>
              <a:stCxn id="59" idx="0"/>
              <a:endCxn id="78" idx="5"/>
            </p:cNvCxnSpPr>
            <p:nvPr/>
          </p:nvCxnSpPr>
          <p:spPr>
            <a:xfrm flipH="1" flipV="1">
              <a:off x="7564827" y="4260203"/>
              <a:ext cx="251540" cy="539024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4" name="Straight Arrow Connector 63"/>
            <p:cNvCxnSpPr>
              <a:stCxn id="74" idx="7"/>
              <a:endCxn id="59" idx="4"/>
            </p:cNvCxnSpPr>
            <p:nvPr/>
          </p:nvCxnSpPr>
          <p:spPr>
            <a:xfrm flipV="1">
              <a:off x="7333838" y="5178411"/>
              <a:ext cx="482529" cy="659720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726267" y="4270075"/>
              <a:ext cx="151650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Cycles&gt;wakeup_delay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66056" y="3636263"/>
            <a:ext cx="1643094" cy="2045880"/>
            <a:chOff x="5099748" y="3804018"/>
            <a:chExt cx="1643094" cy="2045880"/>
          </a:xfrm>
        </p:grpSpPr>
        <p:sp>
          <p:nvSpPr>
            <p:cNvPr id="67" name="Oval 66"/>
            <p:cNvSpPr/>
            <p:nvPr/>
          </p:nvSpPr>
          <p:spPr>
            <a:xfrm>
              <a:off x="5099748" y="4064567"/>
              <a:ext cx="1365182" cy="1785331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algn="ctr" defTabSz="914400"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Uncompensated</a:t>
              </a:r>
              <a:endParaRPr lang="en-US" sz="11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457071" y="4558287"/>
              <a:ext cx="687171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Cycle 1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374618" y="5312680"/>
              <a:ext cx="766578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Cycle 1+BET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5757908" y="4973032"/>
              <a:ext cx="19851" cy="304101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71" name="Straight Arrow Connector 70"/>
            <p:cNvCxnSpPr>
              <a:stCxn id="78" idx="2"/>
              <a:endCxn id="67" idx="7"/>
            </p:cNvCxnSpPr>
            <p:nvPr/>
          </p:nvCxnSpPr>
          <p:spPr>
            <a:xfrm flipH="1">
              <a:off x="6265004" y="4126141"/>
              <a:ext cx="358889" cy="199882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5414310" y="3804018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Cycles&gt;idle_detect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930812" y="5524109"/>
            <a:ext cx="2240635" cy="469921"/>
            <a:chOff x="5264504" y="5691864"/>
            <a:chExt cx="2240635" cy="469921"/>
          </a:xfrm>
        </p:grpSpPr>
        <p:sp>
          <p:nvSpPr>
            <p:cNvPr id="74" name="Oval 73"/>
            <p:cNvSpPr/>
            <p:nvPr/>
          </p:nvSpPr>
          <p:spPr>
            <a:xfrm>
              <a:off x="6335420" y="5782601"/>
              <a:ext cx="1169719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Compensated</a:t>
              </a:r>
              <a:endParaRPr lang="en-US" sz="11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75" name="Straight Arrow Connector 74"/>
            <p:cNvCxnSpPr>
              <a:endCxn id="74" idx="2"/>
            </p:cNvCxnSpPr>
            <p:nvPr/>
          </p:nvCxnSpPr>
          <p:spPr>
            <a:xfrm>
              <a:off x="6141196" y="5691864"/>
              <a:ext cx="194224" cy="280329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5264504" y="5949779"/>
              <a:ext cx="1328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Cycles&gt;BET time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290201" y="3503693"/>
            <a:ext cx="1102373" cy="644285"/>
            <a:chOff x="6623893" y="3671448"/>
            <a:chExt cx="1102373" cy="644285"/>
          </a:xfrm>
        </p:grpSpPr>
        <p:sp>
          <p:nvSpPr>
            <p:cNvPr id="78" name="Oval 77"/>
            <p:cNvSpPr/>
            <p:nvPr/>
          </p:nvSpPr>
          <p:spPr>
            <a:xfrm>
              <a:off x="6623893" y="3936549"/>
              <a:ext cx="1102373" cy="3791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Idle_detect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79" name="Curved Connector 78"/>
            <p:cNvCxnSpPr/>
            <p:nvPr/>
          </p:nvCxnSpPr>
          <p:spPr>
            <a:xfrm rot="16200000" flipH="1" flipV="1">
              <a:off x="7081960" y="3792086"/>
              <a:ext cx="55530" cy="344452"/>
            </a:xfrm>
            <a:prstGeom prst="curvedConnector3">
              <a:avLst>
                <a:gd name="adj1" fmla="val -366092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80" name="TextBox 79"/>
            <p:cNvSpPr txBox="1"/>
            <p:nvPr/>
          </p:nvSpPr>
          <p:spPr>
            <a:xfrm>
              <a:off x="7279219" y="3671448"/>
              <a:ext cx="3255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Busy</a:t>
              </a:r>
              <a:endParaRPr lang="en-US" sz="1200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43592" y="41581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cs typeface="Arial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40860" y="46689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cs typeface="Arial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9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54"/>
    </mc:Choice>
    <mc:Fallback xmlns="">
      <p:transition xmlns:p14="http://schemas.microsoft.com/office/powerpoint/2010/main" spd="slow" advTm="45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31" grpId="0"/>
      <p:bldP spid="31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ffPeriod-EA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177"/>
            <a:ext cx="4572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Power Gating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~2.4x increase in positive PG events over GATES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(GATES ~3x </a:t>
            </a:r>
            <a:r>
              <a:rPr lang="en-US" dirty="0" err="1" smtClean="0"/>
              <a:t>w.r.t</a:t>
            </a:r>
            <a:r>
              <a:rPr lang="en-US" dirty="0" smtClean="0"/>
              <a:t>. baseline)</a:t>
            </a:r>
          </a:p>
        </p:txBody>
      </p:sp>
      <p:pic>
        <p:nvPicPr>
          <p:cNvPr id="4" name="Picture 3" descr="OffPeriod-Blackou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2720"/>
            <a:ext cx="4572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539" y="4838659"/>
            <a:ext cx="3325092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GATES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4223" y="4838659"/>
            <a:ext cx="3258255" cy="36681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GATES + Blackout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8069000" y="232051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491312" y="2320518"/>
            <a:ext cx="803475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260170" y="232051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682482" y="2320518"/>
            <a:ext cx="1801246" cy="1758656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Blackout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69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4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5"/>
    </mc:Choice>
    <mc:Fallback xmlns="">
      <p:transition xmlns:p14="http://schemas.microsoft.com/office/powerpoint/2010/main" spd="slow" advTm="19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Shared (Local) Address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7</a:t>
            </a:fld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733800" y="1447800"/>
            <a:ext cx="502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thread in the same thread block (work group) can access a memory region called “shared memory” (CUDA) “local memory” (</a:t>
            </a:r>
            <a:r>
              <a:rPr lang="en-US" sz="2400" dirty="0" err="1"/>
              <a:t>OpenCL</a:t>
            </a:r>
            <a:r>
              <a:rPr lang="en-US" sz="2400" dirty="0"/>
              <a:t>).   </a:t>
            </a:r>
          </a:p>
          <a:p>
            <a:endParaRPr lang="en-US" sz="2400" dirty="0"/>
          </a:p>
          <a:p>
            <a:r>
              <a:rPr lang="en-US" sz="2400" dirty="0"/>
              <a:t>Shared memory address space is limited in size (16 to 48 KB).</a:t>
            </a:r>
          </a:p>
          <a:p>
            <a:endParaRPr lang="en-US" sz="2400" dirty="0"/>
          </a:p>
          <a:p>
            <a:r>
              <a:rPr lang="en-US" sz="2400" dirty="0"/>
              <a:t>Used as a software managed “cache” to avoid off-chip memory accesses.</a:t>
            </a:r>
          </a:p>
          <a:p>
            <a:endParaRPr lang="en-US" sz="2400" dirty="0"/>
          </a:p>
          <a:p>
            <a:r>
              <a:rPr lang="en-US" sz="2400" dirty="0"/>
              <a:t>Synchronize threads in a thread block using __</a:t>
            </a:r>
            <a:r>
              <a:rPr lang="en-US" sz="2400" dirty="0" err="1"/>
              <a:t>syncthreads</a:t>
            </a:r>
            <a:r>
              <a:rPr lang="en-US" sz="2400" dirty="0"/>
              <a:t>();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81000" y="2286000"/>
            <a:ext cx="2636521" cy="2209800"/>
            <a:chOff x="696310" y="2590800"/>
            <a:chExt cx="1818290" cy="1524000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>
              <a:off x="11491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225346" y="3141543"/>
              <a:ext cx="761206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13015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1377746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14523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15285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1604758" y="3141543"/>
              <a:ext cx="761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1985758" y="3141543"/>
              <a:ext cx="456406" cy="3063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60767" y="2761734"/>
              <a:ext cx="306389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2063546" y="3141543"/>
              <a:ext cx="456406" cy="3063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8555" y="2761734"/>
              <a:ext cx="306389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256506" y="2609334"/>
              <a:ext cx="1246676" cy="990600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6310" y="2590800"/>
              <a:ext cx="683172" cy="44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thread block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93621" y="3733800"/>
              <a:ext cx="1220979" cy="381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 flipV="1">
              <a:off x="1605155" y="3522940"/>
              <a:ext cx="71245" cy="30559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757556" y="3522940"/>
              <a:ext cx="380999" cy="28706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ot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562100" y="3828534"/>
              <a:ext cx="422467" cy="133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>
              <a:norm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0x42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0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</a:t>
            </a:r>
            <a:r>
              <a:rPr lang="nl-NL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Blackout</a:t>
            </a:r>
          </a:p>
          <a:p>
            <a:pPr lvl="1"/>
            <a:r>
              <a:rPr lang="en-US" dirty="0" smtClean="0"/>
              <a:t>GATES and Blackout is independent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lead to overaggressive</a:t>
            </a:r>
            <a:br>
              <a:rPr lang="en-US" dirty="0" smtClean="0"/>
            </a:br>
            <a:r>
              <a:rPr lang="en-US" dirty="0" smtClean="0"/>
              <a:t>power gating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Blackout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70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4901927" y="2302752"/>
            <a:ext cx="733861" cy="3702215"/>
            <a:chOff x="3048000" y="2057400"/>
            <a:chExt cx="838200" cy="3276600"/>
          </a:xfrm>
        </p:grpSpPr>
        <p:sp>
          <p:nvSpPr>
            <p:cNvPr id="8" name="Rounded Rectangle 7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02502" y="2302752"/>
            <a:ext cx="733861" cy="3702215"/>
            <a:chOff x="3048000" y="2057400"/>
            <a:chExt cx="838200" cy="3276600"/>
          </a:xfrm>
        </p:grpSpPr>
        <p:sp>
          <p:nvSpPr>
            <p:cNvPr id="26" name="Rounded Rectangle 25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901926" y="5710801"/>
            <a:ext cx="153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     SP0                  SP1</a:t>
            </a:r>
            <a:endParaRPr lang="en-US" sz="12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452161" y="2302752"/>
            <a:ext cx="2372779" cy="62956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Warp Scheduler</a:t>
            </a:r>
          </a:p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(GATES)</a:t>
            </a:r>
            <a:endParaRPr lang="en-US" sz="14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45831" y="1712708"/>
            <a:ext cx="1064704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Idle Detect</a:t>
            </a:r>
          </a:p>
        </p:txBody>
      </p:sp>
      <p:cxnSp>
        <p:nvCxnSpPr>
          <p:cNvPr id="96" name="Straight Arrow Connector 95"/>
          <p:cNvCxnSpPr>
            <a:stCxn id="95" idx="1"/>
          </p:cNvCxnSpPr>
          <p:nvPr/>
        </p:nvCxnSpPr>
        <p:spPr>
          <a:xfrm flipH="1">
            <a:off x="6436363" y="1890508"/>
            <a:ext cx="609468" cy="43049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5" idx="1"/>
            <a:endCxn id="8" idx="0"/>
          </p:cNvCxnSpPr>
          <p:nvPr/>
        </p:nvCxnSpPr>
        <p:spPr>
          <a:xfrm flipH="1">
            <a:off x="5268858" y="1890508"/>
            <a:ext cx="1776973" cy="41224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904917" y="2305742"/>
            <a:ext cx="733861" cy="3702215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Myriad Pro"/>
              <a:cs typeface="Myriad Pro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712488" y="2305742"/>
            <a:ext cx="733861" cy="3702215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Myriad Pro"/>
              <a:cs typeface="Myriad Pro"/>
            </a:endParaRPr>
          </a:p>
        </p:txBody>
      </p:sp>
      <p:sp>
        <p:nvSpPr>
          <p:cNvPr id="110" name="Rounded Rectangle 109"/>
          <p:cNvSpPr/>
          <p:nvPr/>
        </p:nvSpPr>
        <p:spPr>
          <a:xfrm rot="5400000">
            <a:off x="1631531" y="2984361"/>
            <a:ext cx="430491" cy="789234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lIns="0" tIns="0" rIns="0" bIns="0" rtlCol="0" anchor="ctr"/>
          <a:lstStyle/>
          <a:p>
            <a:pPr algn="ctr" defTabSz="914400"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INT</a:t>
            </a:r>
            <a:endParaRPr lang="en-US" sz="16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cxnSp>
        <p:nvCxnSpPr>
          <p:cNvPr id="111" name="Straight Arrow Connector 110"/>
          <p:cNvCxnSpPr>
            <a:stCxn id="110" idx="0"/>
            <a:endCxn id="107" idx="1"/>
          </p:cNvCxnSpPr>
          <p:nvPr/>
        </p:nvCxnSpPr>
        <p:spPr>
          <a:xfrm>
            <a:off x="2241394" y="3378979"/>
            <a:ext cx="2663523" cy="777871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367740" y="33615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cs typeface="Arial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2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3"/>
    </mc:Choice>
    <mc:Fallback xmlns="">
      <p:transition xmlns:p14="http://schemas.microsoft.com/office/powerpoint/2010/main" spd="slow" advTm="36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5" grpId="0"/>
      <p:bldP spid="107" grpId="0" animBg="1"/>
      <p:bldP spid="108" grpId="0" animBg="1"/>
      <p:bldP spid="110" grpId="0" animBg="1"/>
      <p:bldP spid="1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Coordinated Blackout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PG only when active warps</a:t>
            </a:r>
            <a:br>
              <a:rPr lang="en-US" dirty="0" smtClean="0"/>
            </a:br>
            <a:r>
              <a:rPr lang="en-US" dirty="0" smtClean="0"/>
              <a:t>count = 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Blackout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71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4901927" y="2302752"/>
            <a:ext cx="733861" cy="3702215"/>
            <a:chOff x="3048000" y="2057400"/>
            <a:chExt cx="838200" cy="3276600"/>
          </a:xfrm>
        </p:grpSpPr>
        <p:sp>
          <p:nvSpPr>
            <p:cNvPr id="8" name="Rounded Rectangle 7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02502" y="2302752"/>
            <a:ext cx="733861" cy="3702215"/>
            <a:chOff x="3048000" y="2057400"/>
            <a:chExt cx="838200" cy="3276600"/>
          </a:xfrm>
        </p:grpSpPr>
        <p:sp>
          <p:nvSpPr>
            <p:cNvPr id="26" name="Rounded Rectangle 25"/>
            <p:cNvSpPr/>
            <p:nvPr/>
          </p:nvSpPr>
          <p:spPr>
            <a:xfrm>
              <a:off x="3048000" y="2057400"/>
              <a:ext cx="838200" cy="32766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124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05200" y="2133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24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505200" y="2514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124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505200" y="2895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24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505200" y="3276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124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05200" y="3657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124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505200" y="4038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24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05200" y="4419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124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505200" y="4800600"/>
              <a:ext cx="304800" cy="304800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Myriad Pro"/>
                  <a:cs typeface="Myriad Pro"/>
                </a:rPr>
                <a:t>C</a:t>
              </a:r>
              <a:endParaRPr lang="en-US" kern="0" dirty="0">
                <a:solidFill>
                  <a:sysClr val="windowText" lastClr="000000"/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901926" y="5710801"/>
            <a:ext cx="153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     SP0                  SP1</a:t>
            </a:r>
            <a:endParaRPr lang="en-US" sz="12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452161" y="2302752"/>
            <a:ext cx="2372779" cy="62956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Warp Scheduler</a:t>
            </a:r>
          </a:p>
          <a:p>
            <a:pPr algn="ctr" defTabSz="914400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(GATES)</a:t>
            </a:r>
            <a:endParaRPr lang="en-US" sz="14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45831" y="1712708"/>
            <a:ext cx="1064704" cy="355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Idle Detect</a:t>
            </a:r>
          </a:p>
        </p:txBody>
      </p:sp>
      <p:cxnSp>
        <p:nvCxnSpPr>
          <p:cNvPr id="96" name="Straight Arrow Connector 95"/>
          <p:cNvCxnSpPr>
            <a:stCxn id="95" idx="1"/>
          </p:cNvCxnSpPr>
          <p:nvPr/>
        </p:nvCxnSpPr>
        <p:spPr>
          <a:xfrm flipH="1">
            <a:off x="6436363" y="1890508"/>
            <a:ext cx="609468" cy="43049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5" idx="1"/>
            <a:endCxn id="8" idx="0"/>
          </p:cNvCxnSpPr>
          <p:nvPr/>
        </p:nvCxnSpPr>
        <p:spPr>
          <a:xfrm flipH="1">
            <a:off x="5268858" y="1890508"/>
            <a:ext cx="1776973" cy="41224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4904917" y="2305742"/>
            <a:ext cx="733861" cy="3702215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Myriad Pro"/>
              <a:cs typeface="Myriad Pro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251948" y="2947007"/>
            <a:ext cx="2829979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800000"/>
                </a:solidFill>
                <a:latin typeface="Myriad Pro"/>
                <a:cs typeface="Myriad Pro"/>
              </a:rPr>
              <a:t>Dynamic </a:t>
            </a:r>
            <a:r>
              <a:rPr lang="en-US" dirty="0">
                <a:solidFill>
                  <a:srgbClr val="800000"/>
                </a:solidFill>
                <a:latin typeface="Myriad Pro"/>
                <a:cs typeface="Myriad Pro"/>
              </a:rPr>
              <a:t>priority switching </a:t>
            </a:r>
            <a:r>
              <a:rPr lang="en-US" dirty="0" smtClean="0">
                <a:solidFill>
                  <a:srgbClr val="800000"/>
                </a:solidFill>
                <a:latin typeface="Myriad Pro"/>
                <a:cs typeface="Myriad Pro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Myriad Pro"/>
                <a:cs typeface="Myriad Pro"/>
              </a:rPr>
            </a:br>
            <a:r>
              <a:rPr lang="en-US" dirty="0" smtClean="0">
                <a:solidFill>
                  <a:srgbClr val="800000"/>
                </a:solidFill>
                <a:latin typeface="Myriad Pro"/>
                <a:cs typeface="Myriad Pro"/>
              </a:rPr>
              <a:t>is </a:t>
            </a:r>
            <a:r>
              <a:rPr lang="en-US" dirty="0">
                <a:solidFill>
                  <a:srgbClr val="800000"/>
                </a:solidFill>
                <a:latin typeface="Myriad Pro"/>
                <a:cs typeface="Myriad Pro"/>
              </a:rPr>
              <a:t>Blackout aware</a:t>
            </a:r>
            <a:endParaRPr lang="en-US" b="1" dirty="0" smtClean="0">
              <a:solidFill>
                <a:srgbClr val="800000"/>
              </a:solidFill>
              <a:latin typeface="Myriad Pro"/>
              <a:cs typeface="Myriad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5831" y="2302752"/>
            <a:ext cx="1410876" cy="64425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Active Warp </a:t>
            </a:r>
            <a:b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</a:b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Count Based</a:t>
            </a:r>
          </a:p>
        </p:txBody>
      </p:sp>
      <p:cxnSp>
        <p:nvCxnSpPr>
          <p:cNvPr id="52" name="Straight Arrow Connector 51"/>
          <p:cNvCxnSpPr>
            <a:stCxn id="51" idx="1"/>
          </p:cNvCxnSpPr>
          <p:nvPr/>
        </p:nvCxnSpPr>
        <p:spPr>
          <a:xfrm flipH="1">
            <a:off x="6433841" y="2624880"/>
            <a:ext cx="611990" cy="522686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 rot="5400000">
            <a:off x="1631532" y="3546988"/>
            <a:ext cx="430491" cy="789234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lIns="0" tIns="0" rIns="0" bIns="0" rtlCol="0" anchor="ctr"/>
          <a:lstStyle/>
          <a:p>
            <a:pPr algn="ctr" defTabSz="914400"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Myriad Pro"/>
                <a:cs typeface="Myriad Pro"/>
              </a:rPr>
              <a:t>INT</a:t>
            </a:r>
            <a:endParaRPr lang="en-US" sz="1600" kern="0" dirty="0">
              <a:solidFill>
                <a:sysClr val="windowText" lastClr="000000"/>
              </a:solidFill>
              <a:latin typeface="Myriad Pro"/>
              <a:cs typeface="Myriad Pro"/>
            </a:endParaRPr>
          </a:p>
        </p:txBody>
      </p:sp>
      <p:cxnSp>
        <p:nvCxnSpPr>
          <p:cNvPr id="56" name="Straight Arrow Connector 55"/>
          <p:cNvCxnSpPr>
            <a:stCxn id="55" idx="0"/>
            <a:endCxn id="26" idx="1"/>
          </p:cNvCxnSpPr>
          <p:nvPr/>
        </p:nvCxnSpPr>
        <p:spPr>
          <a:xfrm>
            <a:off x="2241395" y="3941606"/>
            <a:ext cx="3461107" cy="21225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82682" y="337094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b="1" dirty="0" smtClean="0">
              <a:solidFill>
                <a:srgbClr val="990000"/>
              </a:solidFill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42"/>
    </mc:Choice>
    <mc:Fallback xmlns="">
      <p:transition xmlns:p14="http://schemas.microsoft.com/office/powerpoint/2010/main" spd="slow" advTm="62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5" grpId="0"/>
      <p:bldP spid="107" grpId="0" animBg="1"/>
      <p:bldP spid="114" grpId="0"/>
      <p:bldP spid="51" grpId="0"/>
      <p:bldP spid="55" grpId="0" animBg="1"/>
      <p:bldP spid="5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Blackout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Some benchmarks still show poor performance</a:t>
            </a:r>
          </a:p>
          <a:p>
            <a:pPr lvl="1"/>
            <a:r>
              <a:rPr lang="en-US" dirty="0" smtClean="0"/>
              <a:t>Not enough active warps to hide forced idleness</a:t>
            </a:r>
          </a:p>
          <a:p>
            <a:r>
              <a:rPr lang="en-US" dirty="0" smtClean="0"/>
              <a:t>Goal is as close to 0% overhead as possible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5934"/>
            <a:ext cx="91440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2301378" y="1651500"/>
            <a:ext cx="461578" cy="1601006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141073" y="1651500"/>
            <a:ext cx="461578" cy="160100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565590" y="1651501"/>
            <a:ext cx="461578" cy="160100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022414" y="1651500"/>
            <a:ext cx="461578" cy="160100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7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7"/>
    </mc:Choice>
    <mc:Fallback xmlns="">
      <p:transition xmlns:p14="http://schemas.microsoft.com/office/powerpoint/2010/main" spd="slow" advTm="22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Adaptive Idle Detect</a:t>
            </a:r>
          </a:p>
          <a:p>
            <a:r>
              <a:rPr lang="en-US" sz="2400" dirty="0" smtClean="0"/>
              <a:t>Reducing Worst </a:t>
            </a:r>
            <a:r>
              <a:rPr lang="en-US" sz="2400" dirty="0"/>
              <a:t>C</a:t>
            </a:r>
            <a:r>
              <a:rPr lang="en-US" sz="2400" dirty="0" smtClean="0"/>
              <a:t>ase Blackout Impact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Adaptive Idle Detect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73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909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"/>
    </mc:Choice>
    <mc:Fallback xmlns="">
      <p:transition xmlns:p14="http://schemas.microsoft.com/office/powerpoint/2010/main" spd="slow" advTm="596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Idle Detect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Dynamically change idle detect to avoid aggressive PG</a:t>
            </a:r>
          </a:p>
          <a:p>
            <a:r>
              <a:rPr lang="en-US" dirty="0" smtClean="0"/>
              <a:t>Infer performance loss due to Blackout</a:t>
            </a:r>
          </a:p>
          <a:p>
            <a:pPr lvl="1"/>
            <a:r>
              <a:rPr lang="en-US" dirty="0" smtClean="0"/>
              <a:t>“Critical Wakeup” – Wakeup that occur the moment blackout period ends</a:t>
            </a:r>
            <a:endParaRPr lang="en-US" dirty="0"/>
          </a:p>
        </p:txBody>
      </p:sp>
      <p:pic>
        <p:nvPicPr>
          <p:cNvPr id="4" name="Picture 3" descr="CriticalWakeupCorrela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2" y="2840603"/>
            <a:ext cx="6095286" cy="3170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525481" y="5320721"/>
            <a:ext cx="5762225" cy="364158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5286" y="5181344"/>
            <a:ext cx="3325092" cy="5769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High Correlation</a:t>
            </a:r>
            <a:b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</a:b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 </a:t>
            </a:r>
            <a:r>
              <a:rPr lang="en-US" sz="1600" b="1" dirty="0" err="1" smtClean="0">
                <a:solidFill>
                  <a:srgbClr val="990000"/>
                </a:solidFill>
                <a:latin typeface="Myriad Pro"/>
                <a:cs typeface="Myriad Pro"/>
              </a:rPr>
              <a:t>vs</a:t>
            </a: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 Runtime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Adaptive Idle Detect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74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9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5"/>
    </mc:Choice>
    <mc:Fallback xmlns="">
      <p:transition xmlns:p14="http://schemas.microsoft.com/office/powerpoint/2010/main" spd="slow" advTm="6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animBg="1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Idle Detect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idle detect values for INT and FP </a:t>
            </a:r>
            <a:r>
              <a:rPr lang="en-US" dirty="0" smtClean="0"/>
              <a:t>pipelines</a:t>
            </a:r>
          </a:p>
          <a:p>
            <a:r>
              <a:rPr lang="en-US" dirty="0" smtClean="0"/>
              <a:t>Break execution time into epoch (1000 cycles)</a:t>
            </a:r>
          </a:p>
          <a:p>
            <a:r>
              <a:rPr lang="en-US" dirty="0" smtClean="0"/>
              <a:t>If critical wakeup &gt; threshold, </a:t>
            </a:r>
            <a:r>
              <a:rPr lang="en-US" dirty="0" err="1" smtClean="0"/>
              <a:t>idleDetect</a:t>
            </a:r>
            <a:r>
              <a:rPr lang="en-US" dirty="0" smtClean="0"/>
              <a:t>++</a:t>
            </a:r>
          </a:p>
          <a:p>
            <a:r>
              <a:rPr lang="en-US" dirty="0" smtClean="0"/>
              <a:t>Conservatively decrement </a:t>
            </a:r>
            <a:r>
              <a:rPr lang="en-US" dirty="0" err="1" smtClean="0"/>
              <a:t>idleDetect</a:t>
            </a:r>
            <a:r>
              <a:rPr lang="en-US" dirty="0" smtClean="0"/>
              <a:t> every 4 epochs</a:t>
            </a:r>
          </a:p>
          <a:p>
            <a:r>
              <a:rPr lang="en-US" dirty="0" smtClean="0"/>
              <a:t>Bound idle detect between 5 – 10 cycles 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057822" y="3312820"/>
          <a:ext cx="5176385" cy="293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2039" y="4199151"/>
            <a:ext cx="3423823" cy="9144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990000"/>
                </a:solidFill>
                <a:latin typeface="Myriad Pro"/>
                <a:cs typeface="Myriad Pro"/>
              </a:rPr>
              <a:t>Warped Gates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Adaptive Idle Detect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75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58"/>
    </mc:Choice>
    <mc:Fallback xmlns="">
      <p:transition xmlns:p14="http://schemas.microsoft.com/office/powerpoint/2010/main" spd="slow" advTm="31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chitecturalSuppo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" y="1398747"/>
            <a:ext cx="9045191" cy="4398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Support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7967" y="2496624"/>
            <a:ext cx="2049111" cy="31927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2-bit type indicator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1525479" y="2834303"/>
            <a:ext cx="628215" cy="1085869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3554" y="5067848"/>
            <a:ext cx="2957947" cy="7295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2 counters keep track of number </a:t>
            </a:r>
            <a:b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</a:b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of INT/FP </a:t>
            </a:r>
            <a:r>
              <a:rPr lang="en-US" sz="1600" b="1" dirty="0" err="1" smtClean="0">
                <a:solidFill>
                  <a:srgbClr val="990000"/>
                </a:solidFill>
                <a:latin typeface="Myriad Pro"/>
                <a:cs typeface="Myriad Pro"/>
              </a:rPr>
              <a:t>instr</a:t>
            </a: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 in active subset.</a:t>
            </a:r>
            <a:b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</a:br>
            <a:r>
              <a:rPr lang="en-US" sz="1600" b="1" dirty="0" smtClean="0">
                <a:solidFill>
                  <a:srgbClr val="990000"/>
                </a:solidFill>
                <a:latin typeface="Myriad Pro"/>
                <a:cs typeface="Myriad Pro"/>
              </a:rPr>
              <a:t>Used to determine dynamic priority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071591" y="4277593"/>
            <a:ext cx="1740002" cy="692116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5874311" y="3707975"/>
            <a:ext cx="1343080" cy="425560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874311" y="4467783"/>
            <a:ext cx="1414070" cy="1227659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Architectural Support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76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5"/>
    </mc:Choice>
    <mc:Fallback xmlns="">
      <p:transition xmlns:p14="http://schemas.microsoft.com/office/powerpoint/2010/main" spd="slow" advTm="68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Evaluation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Evaluation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77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8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"/>
    </mc:Choice>
    <mc:Fallback xmlns="">
      <p:transition xmlns:p14="http://schemas.microsoft.com/office/powerpoint/2010/main" spd="slow" advTm="319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GPGPU-</a:t>
            </a:r>
            <a:r>
              <a:rPr lang="en-US" dirty="0" err="1" smtClean="0"/>
              <a:t>Sim</a:t>
            </a:r>
            <a:r>
              <a:rPr lang="en-US" dirty="0" smtClean="0"/>
              <a:t> v3.0.2</a:t>
            </a:r>
          </a:p>
          <a:p>
            <a:pPr lvl="1"/>
            <a:r>
              <a:rPr lang="en-US" dirty="0" err="1" smtClean="0"/>
              <a:t>Nvidia</a:t>
            </a:r>
            <a:r>
              <a:rPr lang="en-US" dirty="0" smtClean="0"/>
              <a:t> GTX480</a:t>
            </a:r>
          </a:p>
          <a:p>
            <a:r>
              <a:rPr lang="en-US" dirty="0" err="1" smtClean="0"/>
              <a:t>GPUWattch</a:t>
            </a:r>
            <a:r>
              <a:rPr lang="en-US" dirty="0" smtClean="0"/>
              <a:t> and </a:t>
            </a:r>
            <a:r>
              <a:rPr lang="en-US" dirty="0" err="1" smtClean="0"/>
              <a:t>McPAT</a:t>
            </a:r>
            <a:r>
              <a:rPr lang="en-US" dirty="0" smtClean="0"/>
              <a:t> for Energy and Area estimation</a:t>
            </a:r>
          </a:p>
          <a:p>
            <a:r>
              <a:rPr lang="en-US" dirty="0" smtClean="0"/>
              <a:t>18 Benchmarks from ISPASS, </a:t>
            </a:r>
            <a:r>
              <a:rPr lang="en-US" dirty="0" err="1" smtClean="0"/>
              <a:t>Rodinia</a:t>
            </a:r>
            <a:r>
              <a:rPr lang="en-US" dirty="0" smtClean="0"/>
              <a:t>, Parboil</a:t>
            </a:r>
          </a:p>
          <a:p>
            <a:r>
              <a:rPr lang="en-US" dirty="0" smtClean="0"/>
              <a:t>Power Gating parameters</a:t>
            </a:r>
          </a:p>
          <a:p>
            <a:pPr lvl="1"/>
            <a:r>
              <a:rPr lang="en-US" dirty="0" smtClean="0"/>
              <a:t>Wakeup delay – 3 cycles</a:t>
            </a:r>
          </a:p>
          <a:p>
            <a:pPr lvl="1"/>
            <a:r>
              <a:rPr lang="en-US" dirty="0" smtClean="0"/>
              <a:t>Breakeven time – 14 cycles</a:t>
            </a:r>
          </a:p>
          <a:p>
            <a:pPr lvl="1"/>
            <a:r>
              <a:rPr lang="en-US" dirty="0" smtClean="0"/>
              <a:t>Idle detect – 5 cycles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Evaluation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78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561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7"/>
    </mc:Choice>
    <mc:Fallback xmlns="">
      <p:transition xmlns:p14="http://schemas.microsoft.com/office/powerpoint/2010/main" spd="slow" advTm="21507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Gating Wakeups /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Coalescing idle periods – fewer, but longer, idle periods</a:t>
            </a:r>
          </a:p>
          <a:p>
            <a:r>
              <a:rPr lang="en-US" dirty="0" smtClean="0"/>
              <a:t>Blackout reduces PG overhead by 26%</a:t>
            </a:r>
          </a:p>
          <a:p>
            <a:r>
              <a:rPr lang="en-US" dirty="0" smtClean="0"/>
              <a:t>Warped Gates reduces PG overhead by 46%</a:t>
            </a:r>
            <a:endParaRPr lang="en-US" dirty="0"/>
          </a:p>
        </p:txBody>
      </p:sp>
      <p:pic>
        <p:nvPicPr>
          <p:cNvPr id="4" name="Picture 3" descr="NormalizedWakeup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5" y="905934"/>
            <a:ext cx="7772400" cy="36576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Evaluation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79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214365" y="1706573"/>
            <a:ext cx="611990" cy="522686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308151" y="1976201"/>
            <a:ext cx="611990" cy="522686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38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81"/>
    </mc:Choice>
    <mc:Fallback xmlns="">
      <p:transition xmlns:p14="http://schemas.microsoft.com/office/powerpoint/2010/main" spd="slow" advTm="40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dirty="0"/>
              <a:t>Review: Bank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9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To increase bandwidth common to organize memory into multiple banks.</a:t>
            </a:r>
          </a:p>
          <a:p>
            <a:r>
              <a:rPr lang="en-US" sz="2800" dirty="0"/>
              <a:t>Independent accesses to different banks can proceed in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3276600"/>
            <a:ext cx="81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0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3214" y="3276600"/>
            <a:ext cx="81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1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000089"/>
              </p:ext>
            </p:extLst>
          </p:nvPr>
        </p:nvGraphicFramePr>
        <p:xfrm>
          <a:off x="685800" y="3810000"/>
          <a:ext cx="990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66306"/>
              </p:ext>
            </p:extLst>
          </p:nvPr>
        </p:nvGraphicFramePr>
        <p:xfrm>
          <a:off x="1828800" y="3810000"/>
          <a:ext cx="990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" y="5701269"/>
            <a:ext cx="2993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1:  Read 0, Read 1</a:t>
            </a:r>
          </a:p>
          <a:p>
            <a:r>
              <a:rPr lang="en-US" sz="2000" dirty="0"/>
              <a:t>(can proceed in parallel)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90600" y="3810000"/>
            <a:ext cx="685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3600" y="3810000"/>
            <a:ext cx="685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0" y="3048000"/>
            <a:ext cx="0" cy="33083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21727" y="5715000"/>
            <a:ext cx="2989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2:  Read 0, Read 3</a:t>
            </a:r>
          </a:p>
          <a:p>
            <a:r>
              <a:rPr lang="en-US" sz="2000" dirty="0"/>
              <a:t>(can proceed in parallel)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57600" y="3276600"/>
            <a:ext cx="81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46414" y="3276600"/>
            <a:ext cx="81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1 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56019"/>
              </p:ext>
            </p:extLst>
          </p:nvPr>
        </p:nvGraphicFramePr>
        <p:xfrm>
          <a:off x="3429000" y="3810000"/>
          <a:ext cx="990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25322"/>
              </p:ext>
            </p:extLst>
          </p:nvPr>
        </p:nvGraphicFramePr>
        <p:xfrm>
          <a:off x="4572000" y="3810000"/>
          <a:ext cx="990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3733800" y="3810000"/>
            <a:ext cx="685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76800" y="4191000"/>
            <a:ext cx="685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2" idx="2"/>
          </p:cNvCxnSpPr>
          <p:nvPr/>
        </p:nvCxnSpPr>
        <p:spPr>
          <a:xfrm>
            <a:off x="1333500" y="41910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438400" y="41910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076700" y="41910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2"/>
          </p:cNvCxnSpPr>
          <p:nvPr/>
        </p:nvCxnSpPr>
        <p:spPr>
          <a:xfrm>
            <a:off x="5219700" y="4572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41880" y="5715000"/>
            <a:ext cx="2989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3:  Read 0, Read 2</a:t>
            </a:r>
          </a:p>
          <a:p>
            <a:r>
              <a:rPr lang="en-US" sz="2000" dirty="0"/>
              <a:t>(bank conflict)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77753" y="3276600"/>
            <a:ext cx="81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0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66567" y="3276600"/>
            <a:ext cx="81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1 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2778"/>
              </p:ext>
            </p:extLst>
          </p:nvPr>
        </p:nvGraphicFramePr>
        <p:xfrm>
          <a:off x="6349153" y="3810000"/>
          <a:ext cx="990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3170"/>
              </p:ext>
            </p:extLst>
          </p:nvPr>
        </p:nvGraphicFramePr>
        <p:xfrm>
          <a:off x="7492153" y="3810000"/>
          <a:ext cx="990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6653953" y="3810000"/>
            <a:ext cx="685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29400" y="4191000"/>
            <a:ext cx="685800" cy="3810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996853" y="41910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86600" y="4572000"/>
            <a:ext cx="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141880" y="3048000"/>
            <a:ext cx="0" cy="33083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Unit Static Energy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Blackout/Warped Gates is able to save energy when </a:t>
            </a:r>
            <a:r>
              <a:rPr lang="en-US" dirty="0" err="1" smtClean="0"/>
              <a:t>ConvPG</a:t>
            </a:r>
            <a:r>
              <a:rPr lang="en-US" dirty="0" smtClean="0"/>
              <a:t> cannot</a:t>
            </a:r>
          </a:p>
          <a:p>
            <a:r>
              <a:rPr lang="en-US" dirty="0" smtClean="0"/>
              <a:t>Warped Gates saves ~1.5x static energy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err="1" smtClean="0"/>
              <a:t>ConvPG</a:t>
            </a:r>
            <a:endParaRPr lang="en-US" dirty="0"/>
          </a:p>
        </p:txBody>
      </p:sp>
      <p:pic>
        <p:nvPicPr>
          <p:cNvPr id="4" name="Picture 3" descr="IntStaticEnergyB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934"/>
            <a:ext cx="9144000" cy="3652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2290089" y="2300112"/>
            <a:ext cx="461578" cy="944424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702155" y="2300112"/>
            <a:ext cx="461578" cy="944424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031378" y="2300112"/>
            <a:ext cx="461578" cy="944424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8682422" y="1679222"/>
            <a:ext cx="461578" cy="1227667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Evaluation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80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3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6"/>
    </mc:Choice>
    <mc:Fallback xmlns="">
      <p:transition xmlns:p14="http://schemas.microsoft.com/office/powerpoint/2010/main" spd="slow" advTm="34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 Unit </a:t>
            </a:r>
            <a:r>
              <a:rPr lang="en-US" dirty="0"/>
              <a:t>Static Energy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Warped Gates save ~1.5x static energy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err="1" smtClean="0"/>
              <a:t>ConvPG</a:t>
            </a:r>
            <a:endParaRPr lang="en-US" dirty="0" smtClean="0"/>
          </a:p>
          <a:p>
            <a:pPr lvl="1"/>
            <a:r>
              <a:rPr lang="en-US" dirty="0" smtClean="0"/>
              <a:t>(Ignores Integer only benchmarks)</a:t>
            </a:r>
            <a:endParaRPr lang="en-US" dirty="0"/>
          </a:p>
        </p:txBody>
      </p:sp>
      <p:pic>
        <p:nvPicPr>
          <p:cNvPr id="4" name="Picture 3" descr="FpStaticEnergyB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934"/>
            <a:ext cx="91440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8682422" y="1580444"/>
            <a:ext cx="461578" cy="1326445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Evaluation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81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7"/>
    </mc:Choice>
    <mc:Fallback xmlns="">
      <p:transition xmlns:p14="http://schemas.microsoft.com/office/powerpoint/2010/main" spd="slow" advTm="11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Na</a:t>
            </a:r>
            <a:r>
              <a:rPr lang="nl-NL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Blackout has high overhead due to aggressive PG</a:t>
            </a:r>
          </a:p>
          <a:p>
            <a:r>
              <a:rPr lang="en-US" dirty="0" smtClean="0"/>
              <a:t>Both </a:t>
            </a:r>
            <a:r>
              <a:rPr lang="en-US" dirty="0" err="1" smtClean="0"/>
              <a:t>ConvPG</a:t>
            </a:r>
            <a:r>
              <a:rPr lang="en-US" dirty="0" smtClean="0"/>
              <a:t> and Warped Gates has ~1% overhead</a:t>
            </a:r>
            <a:endParaRPr lang="en-US" dirty="0"/>
          </a:p>
        </p:txBody>
      </p:sp>
      <p:pic>
        <p:nvPicPr>
          <p:cNvPr id="4" name="Picture 3" descr="PerformanceImpa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934"/>
            <a:ext cx="9144000" cy="36576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Evaluation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82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614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2"/>
    </mc:Choice>
    <mc:Fallback xmlns="">
      <p:transition xmlns:p14="http://schemas.microsoft.com/office/powerpoint/2010/main" spd="slow" advTm="22142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Execution units – largest energy usage  in GPGPUs</a:t>
            </a:r>
          </a:p>
          <a:p>
            <a:r>
              <a:rPr lang="en-US" dirty="0" smtClean="0"/>
              <a:t>Static energy becoming increasingly important</a:t>
            </a:r>
          </a:p>
          <a:p>
            <a:r>
              <a:rPr lang="en-US" dirty="0" smtClean="0"/>
              <a:t>Traditional microprocessor power gating techniques ineffective in GPGPUs due to short idle periods</a:t>
            </a:r>
          </a:p>
          <a:p>
            <a:r>
              <a:rPr lang="en-US" dirty="0" smtClean="0"/>
              <a:t>GATES – Scheduler level technique to increase idle periods by coalescing instruction type issues</a:t>
            </a:r>
          </a:p>
          <a:p>
            <a:r>
              <a:rPr lang="en-US" dirty="0" smtClean="0"/>
              <a:t>Blackout – Forced idleness of execution unit to avoid negative power gating events</a:t>
            </a:r>
          </a:p>
          <a:p>
            <a:r>
              <a:rPr lang="en-US" dirty="0" smtClean="0"/>
              <a:t>Adaptive Idle Detect – Limit performance impact</a:t>
            </a:r>
            <a:endParaRPr lang="en-US" dirty="0"/>
          </a:p>
          <a:p>
            <a:r>
              <a:rPr lang="en-US" dirty="0" smtClean="0"/>
              <a:t>Warped Gates able to save 1.5x more static power than traditional microprocessor techniques, with negligible performance loss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Myriad Pro"/>
                <a:cs typeface="Myriad Pro"/>
              </a:rPr>
              <a:t>Conclusion | </a:t>
            </a:r>
            <a:fld id="{E0AB01CB-1CAC-3847-9478-CEB0F7A17C4E}" type="slidenum">
              <a:rPr lang="en-US" sz="1100" b="1" smtClean="0">
                <a:solidFill>
                  <a:srgbClr val="FFFFFF"/>
                </a:solidFill>
                <a:latin typeface="Myriad Pro"/>
                <a:cs typeface="Myriad Pro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83</a:t>
            </a:fld>
            <a:endParaRPr lang="en-US" sz="1100" b="1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57"/>
    </mc:Choice>
    <mc:Fallback xmlns="">
      <p:transition xmlns:p14="http://schemas.microsoft.com/office/powerpoint/2010/main" spd="slow" advTm="76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8666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990000"/>
                </a:solidFill>
              </a:rPr>
              <a:t>Thank you!</a:t>
            </a:r>
            <a:br>
              <a:rPr lang="en-US" sz="4000" dirty="0" smtClean="0">
                <a:solidFill>
                  <a:srgbClr val="990000"/>
                </a:solidFill>
              </a:rPr>
            </a:br>
            <a:endParaRPr lang="en-US" sz="4000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990000"/>
                </a:solidFill>
              </a:rPr>
              <a:t>Questions?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00756" y="6373278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Conclusion |  </a:t>
            </a:r>
            <a:fld id="{0B8BBD9A-53CC-A94D-9A76-B033C59C389C}" type="slidenum">
              <a:rPr lang="en-US" sz="1100" b="1" smtClean="0">
                <a:solidFill>
                  <a:srgbClr val="FFFFFF"/>
                </a:solidFill>
                <a:cs typeface="Arial"/>
              </a:rPr>
              <a:pPr algn="r">
                <a:spcBef>
                  <a:spcPct val="20000"/>
                </a:spcBef>
                <a:buFont typeface="Arial"/>
                <a:buNone/>
                <a:defRPr/>
              </a:pPr>
              <a:t>84</a:t>
            </a:fld>
            <a:endParaRPr lang="en-US" sz="1100" b="1" dirty="0" smtClean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1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7"/>
    </mc:Choice>
    <mc:Fallback xmlns="">
      <p:transition xmlns:p14="http://schemas.microsoft.com/office/powerpoint/2010/main" spd="slow" advTm="977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Shared Memory Bank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nsolas"/>
                <a:cs typeface="Consolas"/>
              </a:rPr>
              <a:t>__shared__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A[BSIZE];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A[</a:t>
            </a:r>
            <a:r>
              <a:rPr lang="en-US" dirty="0" err="1">
                <a:latin typeface="Consolas"/>
                <a:cs typeface="Consolas"/>
              </a:rPr>
              <a:t>threadIdx.x</a:t>
            </a:r>
            <a:r>
              <a:rPr lang="en-US" dirty="0">
                <a:latin typeface="Consolas"/>
                <a:cs typeface="Consolas"/>
              </a:rPr>
              <a:t>] = …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// no conflicts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47D-D5CA-A042-A8D0-C217E3EA6E2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35032"/>
              </p:ext>
            </p:extLst>
          </p:nvPr>
        </p:nvGraphicFramePr>
        <p:xfrm>
          <a:off x="685800" y="4261803"/>
          <a:ext cx="1371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72184"/>
              </p:ext>
            </p:extLst>
          </p:nvPr>
        </p:nvGraphicFramePr>
        <p:xfrm>
          <a:off x="2286000" y="4261803"/>
          <a:ext cx="1371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60750"/>
              </p:ext>
            </p:extLst>
          </p:nvPr>
        </p:nvGraphicFramePr>
        <p:xfrm>
          <a:off x="6400800" y="4267200"/>
          <a:ext cx="13716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86025"/>
              </p:ext>
            </p:extLst>
          </p:nvPr>
        </p:nvGraphicFramePr>
        <p:xfrm>
          <a:off x="4038600" y="4267200"/>
          <a:ext cx="1371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19200" y="42672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2291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4261803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42799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0200" y="4648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0400" y="4642803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53000" y="46609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15200" y="46609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4|1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|9.3|4.7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6.3|8.6|2.3|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5|3.2|5.1|3.9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8.2|29.4|9.1|1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4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5.5|1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4.1|1.8|32|14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2|8.2|17.2|8.6|7.2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0.8|29.4|3.4|2.7|9.5|18.9|6.2|8.9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7|11.9|15.7|10.8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6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9|10.5|1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4|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ViterbiTemplat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800080"/>
      </a:accent4>
      <a:accent5>
        <a:srgbClr val="00FFFF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1" u="none" strike="noStrike" kern="1200" cap="none" spc="0" normalizeH="0" baseline="0" noProof="0" dirty="0" smtClean="0">
            <a:ln>
              <a:noFill/>
            </a:ln>
            <a:solidFill>
              <a:srgbClr val="990000"/>
            </a:solidFill>
            <a:effectLst/>
            <a:uLnTx/>
            <a:uFillTx/>
            <a:latin typeface="Arial"/>
            <a:ea typeface="+mj-ea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BC Brand 1">
    <a:dk1>
      <a:srgbClr val="002040"/>
    </a:dk1>
    <a:lt1>
      <a:sysClr val="window" lastClr="FFFFFF"/>
    </a:lt1>
    <a:dk2>
      <a:srgbClr val="486B7F"/>
    </a:dk2>
    <a:lt2>
      <a:srgbClr val="EEECE1"/>
    </a:lt2>
    <a:accent1>
      <a:srgbClr val="002040"/>
    </a:accent1>
    <a:accent2>
      <a:srgbClr val="2E526B"/>
    </a:accent2>
    <a:accent3>
      <a:srgbClr val="6A8999"/>
    </a:accent3>
    <a:accent4>
      <a:srgbClr val="A7B9C1"/>
    </a:accent4>
    <a:accent5>
      <a:srgbClr val="BECBD0"/>
    </a:accent5>
    <a:accent6>
      <a:srgbClr val="D0DCDF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BC Brand 1">
    <a:dk1>
      <a:srgbClr val="002040"/>
    </a:dk1>
    <a:lt1>
      <a:sysClr val="window" lastClr="FFFFFF"/>
    </a:lt1>
    <a:dk2>
      <a:srgbClr val="486B7F"/>
    </a:dk2>
    <a:lt2>
      <a:srgbClr val="EEECE1"/>
    </a:lt2>
    <a:accent1>
      <a:srgbClr val="002040"/>
    </a:accent1>
    <a:accent2>
      <a:srgbClr val="2E526B"/>
    </a:accent2>
    <a:accent3>
      <a:srgbClr val="6A8999"/>
    </a:accent3>
    <a:accent4>
      <a:srgbClr val="A7B9C1"/>
    </a:accent4>
    <a:accent5>
      <a:srgbClr val="BECBD0"/>
    </a:accent5>
    <a:accent6>
      <a:srgbClr val="D0DCDF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40360</TotalTime>
  <Words>4277</Words>
  <Application>Microsoft Macintosh PowerPoint</Application>
  <PresentationFormat>On-screen Show (4:3)</PresentationFormat>
  <Paragraphs>1673</Paragraphs>
  <Slides>84</Slides>
  <Notes>34</Notes>
  <HiddenSlides>3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107" baseType="lpstr">
      <vt:lpstr>Arial  </vt:lpstr>
      <vt:lpstr>Arial Unicode MS</vt:lpstr>
      <vt:lpstr>Calibri</vt:lpstr>
      <vt:lpstr>Calibri Light</vt:lpstr>
      <vt:lpstr>Comic Sans MS</vt:lpstr>
      <vt:lpstr>Consolas</vt:lpstr>
      <vt:lpstr>Courier</vt:lpstr>
      <vt:lpstr>Courier New</vt:lpstr>
      <vt:lpstr>Lucida Grande</vt:lpstr>
      <vt:lpstr>Menlo Regular</vt:lpstr>
      <vt:lpstr>ＭＳ Ｐゴシック</vt:lpstr>
      <vt:lpstr>Myriad Pro</vt:lpstr>
      <vt:lpstr>Times</vt:lpstr>
      <vt:lpstr>Times New Roman</vt:lpstr>
      <vt:lpstr>Verdana</vt:lpstr>
      <vt:lpstr>WhitneyHTF-Bold</vt:lpstr>
      <vt:lpstr>Wingdings</vt:lpstr>
      <vt:lpstr>Zapf Dingbats</vt:lpstr>
      <vt:lpstr>Arial</vt:lpstr>
      <vt:lpstr>Office Theme</vt:lpstr>
      <vt:lpstr>1_Office Theme</vt:lpstr>
      <vt:lpstr>CustomViterbiTemplate</vt:lpstr>
      <vt:lpstr>Visio</vt:lpstr>
      <vt:lpstr>GPU Computing Architecture</vt:lpstr>
      <vt:lpstr>SIMT Execution Model</vt:lpstr>
      <vt:lpstr>SIMT Execution Model</vt:lpstr>
      <vt:lpstr>GPU Memory Address Spaces</vt:lpstr>
      <vt:lpstr>Local (Private) Address Space</vt:lpstr>
      <vt:lpstr>Global Address Spaces</vt:lpstr>
      <vt:lpstr>Shared (Local) Address Space</vt:lpstr>
      <vt:lpstr>Review: Bank Conflicts</vt:lpstr>
      <vt:lpstr>Shared Memory Bank Conflicts</vt:lpstr>
      <vt:lpstr>Shared Memory Bank Conflicts</vt:lpstr>
      <vt:lpstr>CUDA Streams</vt:lpstr>
      <vt:lpstr>How Can Streams Help?</vt:lpstr>
      <vt:lpstr>Recent Features in CUDA</vt:lpstr>
      <vt:lpstr>GPU Instruction Set Architecture (ISA)</vt:lpstr>
      <vt:lpstr>Some Example PTX Syntax</vt:lpstr>
      <vt:lpstr>Part 2: Generic GPGPU Architecture</vt:lpstr>
      <vt:lpstr>Extra resources</vt:lpstr>
      <vt:lpstr>GPU Microarchitecture Overview</vt:lpstr>
      <vt:lpstr>GPU Microarchitecture</vt:lpstr>
      <vt:lpstr>PowerPoint Presentation</vt:lpstr>
      <vt:lpstr>GPU Microarchitecture Overview</vt:lpstr>
      <vt:lpstr>Inside a SIMT Core</vt:lpstr>
      <vt:lpstr>Inside an “NVIDIA-style” SIMT Core</vt:lpstr>
      <vt:lpstr>Fetch + Decode</vt:lpstr>
      <vt:lpstr>Instruction Issue</vt:lpstr>
      <vt:lpstr>Review: In-order Scoreboard </vt:lpstr>
      <vt:lpstr>Example</vt:lpstr>
      <vt:lpstr>SIMT Using a Hardware Stack</vt:lpstr>
      <vt:lpstr>Register File</vt:lpstr>
      <vt:lpstr>Banked Register File</vt:lpstr>
      <vt:lpstr>Register Bank Conflicts</vt:lpstr>
      <vt:lpstr>Operand Collector</vt:lpstr>
      <vt:lpstr>Operand Collector (1)</vt:lpstr>
      <vt:lpstr>Operand Collector (2)</vt:lpstr>
      <vt:lpstr>Warp Scheduling Basics</vt:lpstr>
      <vt:lpstr>Loose Round Robin (LRR)</vt:lpstr>
      <vt:lpstr>Two-level (TL) </vt:lpstr>
      <vt:lpstr>Greedy-then-oldest (GTO)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Overview</vt:lpstr>
      <vt:lpstr>GPGPU Overview (GTX480)</vt:lpstr>
      <vt:lpstr>Power Gating Overview</vt:lpstr>
      <vt:lpstr>PowerPoint Presentation</vt:lpstr>
      <vt:lpstr>Power Gating Challenges in GPGPUs</vt:lpstr>
      <vt:lpstr>Warp Scheduler Effect on Power Gating</vt:lpstr>
      <vt:lpstr>PowerPoint Presentation</vt:lpstr>
      <vt:lpstr>Gating Aware Two-level Scheduler (GATES)</vt:lpstr>
      <vt:lpstr>Gating Aware Two-level Scheduler (GATES)</vt:lpstr>
      <vt:lpstr>Effect of GATES on Idle Period Length</vt:lpstr>
      <vt:lpstr>PowerPoint Presentation</vt:lpstr>
      <vt:lpstr>Blackout Power Gating</vt:lpstr>
      <vt:lpstr>Blackout Power Gating</vt:lpstr>
      <vt:lpstr>Blackout Policies</vt:lpstr>
      <vt:lpstr>Blackout Policies</vt:lpstr>
      <vt:lpstr>Impact of Blackout</vt:lpstr>
      <vt:lpstr>PowerPoint Presentation</vt:lpstr>
      <vt:lpstr>Adaptive Idle Detect </vt:lpstr>
      <vt:lpstr>Adaptive Idle Detect</vt:lpstr>
      <vt:lpstr>Architectural Support</vt:lpstr>
      <vt:lpstr>PowerPoint Presentation</vt:lpstr>
      <vt:lpstr>Evaluation Methodology</vt:lpstr>
      <vt:lpstr>Power Gating Wakeups / Overhead</vt:lpstr>
      <vt:lpstr>Integer Unit Static Energy Savings</vt:lpstr>
      <vt:lpstr>FP Unit Static Energy Savings</vt:lpstr>
      <vt:lpstr>Performance Impact</vt:lpstr>
      <vt:lpstr>Conclusion</vt:lpstr>
      <vt:lpstr>PowerPoint Presentation</vt:lpstr>
    </vt:vector>
  </TitlesOfParts>
  <Company>University of British Columbia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Computing Architectures</dc:title>
  <dc:creator>Tor M. Aamodt</dc:creator>
  <cp:lastModifiedBy>Daniel Wong</cp:lastModifiedBy>
  <cp:revision>301</cp:revision>
  <dcterms:created xsi:type="dcterms:W3CDTF">2014-01-25T00:49:03Z</dcterms:created>
  <dcterms:modified xsi:type="dcterms:W3CDTF">2017-11-30T07:52:26Z</dcterms:modified>
</cp:coreProperties>
</file>