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6" y="72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2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3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2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2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5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3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7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9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7C219-26B3-4E9F-8687-DD421E00EEE8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519B3-B0E4-4BCF-9F65-87780308C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7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Warp Scheduling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9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Loose Round Robin (LRR)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Goes around to every warp </a:t>
            </a:r>
            <a:br>
              <a:rPr lang="en-US" dirty="0"/>
            </a:br>
            <a:r>
              <a:rPr lang="en-US" dirty="0"/>
              <a:t>and issue if ready (R)</a:t>
            </a:r>
          </a:p>
          <a:p>
            <a:endParaRPr lang="en-US" dirty="0"/>
          </a:p>
          <a:p>
            <a:r>
              <a:rPr lang="en-US" dirty="0"/>
              <a:t>If warp is not ready (W), </a:t>
            </a:r>
            <a:br>
              <a:rPr lang="en-US" dirty="0"/>
            </a:br>
            <a:r>
              <a:rPr lang="en-US" dirty="0"/>
              <a:t>skip and issue next ready warp</a:t>
            </a:r>
          </a:p>
          <a:p>
            <a:endParaRPr lang="en-US" dirty="0"/>
          </a:p>
          <a:p>
            <a:r>
              <a:rPr lang="en-US" dirty="0"/>
              <a:t>Issue: Warps all run at the same speed,</a:t>
            </a:r>
            <a:br>
              <a:rPr lang="en-US" dirty="0"/>
            </a:br>
            <a:r>
              <a:rPr lang="en-US" dirty="0"/>
              <a:t>potentially all reaching memory access</a:t>
            </a:r>
            <a:br>
              <a:rPr lang="en-US" dirty="0"/>
            </a:br>
            <a:r>
              <a:rPr lang="en-US" dirty="0"/>
              <a:t>phase together and stalling.</a:t>
            </a:r>
          </a:p>
        </p:txBody>
      </p:sp>
      <p:sp>
        <p:nvSpPr>
          <p:cNvPr id="27" name="Rounded Rectangle 81"/>
          <p:cNvSpPr/>
          <p:nvPr/>
        </p:nvSpPr>
        <p:spPr>
          <a:xfrm>
            <a:off x="7577090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ounded Rectangle 82"/>
          <p:cNvSpPr/>
          <p:nvPr/>
        </p:nvSpPr>
        <p:spPr>
          <a:xfrm>
            <a:off x="7319832" y="2116475"/>
            <a:ext cx="3448050" cy="3606800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ounded Rectangle 83"/>
          <p:cNvSpPr/>
          <p:nvPr/>
        </p:nvSpPr>
        <p:spPr>
          <a:xfrm>
            <a:off x="7895744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ounded Rectangle 84"/>
          <p:cNvSpPr/>
          <p:nvPr/>
        </p:nvSpPr>
        <p:spPr>
          <a:xfrm>
            <a:off x="8214399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W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ounded Rectangle 85"/>
          <p:cNvSpPr/>
          <p:nvPr/>
        </p:nvSpPr>
        <p:spPr>
          <a:xfrm>
            <a:off x="8533053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ounded Rectangle 86"/>
          <p:cNvSpPr/>
          <p:nvPr/>
        </p:nvSpPr>
        <p:spPr>
          <a:xfrm>
            <a:off x="10227930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ounded Rectangle 93"/>
          <p:cNvSpPr/>
          <p:nvPr/>
        </p:nvSpPr>
        <p:spPr>
          <a:xfrm>
            <a:off x="8857250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ounded Rectangle 94"/>
          <p:cNvSpPr/>
          <p:nvPr/>
        </p:nvSpPr>
        <p:spPr>
          <a:xfrm>
            <a:off x="9177290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Down Arrow Callout 7"/>
          <p:cNvSpPr/>
          <p:nvPr/>
        </p:nvSpPr>
        <p:spPr>
          <a:xfrm>
            <a:off x="8156673" y="3817617"/>
            <a:ext cx="1778000" cy="49645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6473"/>
            </a:avLst>
          </a:prstGeom>
          <a:solidFill>
            <a:srgbClr val="4BACC6">
              <a:lumMod val="60000"/>
              <a:lumOff val="40000"/>
            </a:srgb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29851" y="2748702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All Warps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579399" y="4440970"/>
            <a:ext cx="2932545" cy="461819"/>
          </a:xfrm>
          <a:prstGeom prst="rect">
            <a:avLst/>
          </a:prstGeom>
          <a:solidFill>
            <a:srgbClr val="EEECE1">
              <a:lumMod val="75000"/>
            </a:srgb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Execution Units</a:t>
            </a:r>
          </a:p>
        </p:txBody>
      </p:sp>
      <p:sp>
        <p:nvSpPr>
          <p:cNvPr id="45" name="Rounded Rectangle 121"/>
          <p:cNvSpPr/>
          <p:nvPr/>
        </p:nvSpPr>
        <p:spPr>
          <a:xfrm>
            <a:off x="9496409" y="3085367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W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770857" y="3095064"/>
            <a:ext cx="4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68045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Two-level (TL)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Warps are grouped into two groups:</a:t>
            </a:r>
          </a:p>
          <a:p>
            <a:pPr lvl="1"/>
            <a:r>
              <a:rPr lang="en-US" dirty="0"/>
              <a:t>Pending warps </a:t>
            </a:r>
            <a:br>
              <a:rPr lang="en-US" dirty="0"/>
            </a:br>
            <a:r>
              <a:rPr lang="en-US" dirty="0"/>
              <a:t>(potentially waiting on long latency instr.)</a:t>
            </a:r>
          </a:p>
          <a:p>
            <a:pPr lvl="1"/>
            <a:r>
              <a:rPr lang="en-US" dirty="0"/>
              <a:t>Active warps </a:t>
            </a:r>
            <a:br>
              <a:rPr lang="en-US" dirty="0"/>
            </a:br>
            <a:r>
              <a:rPr lang="en-US" dirty="0"/>
              <a:t>(Ready to execute)</a:t>
            </a:r>
          </a:p>
          <a:p>
            <a:pPr lvl="1"/>
            <a:r>
              <a:rPr lang="en-US" dirty="0"/>
              <a:t>Warps move between Pending and Active groups</a:t>
            </a:r>
          </a:p>
          <a:p>
            <a:r>
              <a:rPr lang="en-US" dirty="0"/>
              <a:t>Within the Active group, issue LRR</a:t>
            </a:r>
          </a:p>
          <a:p>
            <a:r>
              <a:rPr lang="en-US" dirty="0"/>
              <a:t>Goal: Overlap warps performing computation</a:t>
            </a:r>
            <a:br>
              <a:rPr lang="en-US" dirty="0"/>
            </a:br>
            <a:r>
              <a:rPr lang="en-US" dirty="0"/>
              <a:t>with warps performing memory access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905750" y="2141067"/>
            <a:ext cx="3448050" cy="3620654"/>
            <a:chOff x="1000427" y="2016607"/>
            <a:chExt cx="3448050" cy="3620654"/>
          </a:xfrm>
        </p:grpSpPr>
        <p:sp>
          <p:nvSpPr>
            <p:cNvPr id="27" name="Rounded Rectangle 81"/>
            <p:cNvSpPr/>
            <p:nvPr/>
          </p:nvSpPr>
          <p:spPr>
            <a:xfrm>
              <a:off x="1257685" y="2350501"/>
              <a:ext cx="280554" cy="514349"/>
            </a:xfrm>
            <a:prstGeom prst="round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28" name="Rounded Rectangle 82"/>
            <p:cNvSpPr/>
            <p:nvPr/>
          </p:nvSpPr>
          <p:spPr>
            <a:xfrm>
              <a:off x="1000427" y="2030461"/>
              <a:ext cx="3448050" cy="3606800"/>
            </a:xfrm>
            <a:prstGeom prst="round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ounded Rectangle 83"/>
            <p:cNvSpPr/>
            <p:nvPr/>
          </p:nvSpPr>
          <p:spPr>
            <a:xfrm>
              <a:off x="1576339" y="2350501"/>
              <a:ext cx="280554" cy="514349"/>
            </a:xfrm>
            <a:prstGeom prst="round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0" name="Rounded Rectangle 84"/>
            <p:cNvSpPr/>
            <p:nvPr/>
          </p:nvSpPr>
          <p:spPr>
            <a:xfrm>
              <a:off x="1894994" y="2350501"/>
              <a:ext cx="280554" cy="514349"/>
            </a:xfrm>
            <a:prstGeom prst="round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1" name="Rounded Rectangle 85"/>
            <p:cNvSpPr/>
            <p:nvPr/>
          </p:nvSpPr>
          <p:spPr>
            <a:xfrm>
              <a:off x="2213648" y="2350501"/>
              <a:ext cx="280554" cy="514349"/>
            </a:xfrm>
            <a:prstGeom prst="round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2" name="Rounded Rectangle 86"/>
            <p:cNvSpPr/>
            <p:nvPr/>
          </p:nvSpPr>
          <p:spPr>
            <a:xfrm>
              <a:off x="3908525" y="2350501"/>
              <a:ext cx="280554" cy="514349"/>
            </a:xfrm>
            <a:prstGeom prst="round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3" name="Rounded Rectangle 93"/>
            <p:cNvSpPr/>
            <p:nvPr/>
          </p:nvSpPr>
          <p:spPr>
            <a:xfrm>
              <a:off x="2537845" y="2350501"/>
              <a:ext cx="280554" cy="514349"/>
            </a:xfrm>
            <a:prstGeom prst="round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4" name="Rounded Rectangle 94"/>
            <p:cNvSpPr/>
            <p:nvPr/>
          </p:nvSpPr>
          <p:spPr>
            <a:xfrm>
              <a:off x="2857885" y="2350501"/>
              <a:ext cx="280554" cy="514349"/>
            </a:xfrm>
            <a:prstGeom prst="round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35" name="Curved Right Arrow 5"/>
            <p:cNvSpPr/>
            <p:nvPr/>
          </p:nvSpPr>
          <p:spPr>
            <a:xfrm>
              <a:off x="1467812" y="2986428"/>
              <a:ext cx="1235364" cy="577273"/>
            </a:xfrm>
            <a:prstGeom prst="curvedRightArrow">
              <a:avLst/>
            </a:prstGeom>
            <a:solidFill>
              <a:srgbClr val="1F497D">
                <a:lumMod val="40000"/>
                <a:lumOff val="60000"/>
              </a:srgb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Curved Right Arrow 96"/>
            <p:cNvSpPr/>
            <p:nvPr/>
          </p:nvSpPr>
          <p:spPr>
            <a:xfrm rot="10800000">
              <a:off x="2751667" y="2919465"/>
              <a:ext cx="1235364" cy="577273"/>
            </a:xfrm>
            <a:prstGeom prst="curvedRightArrow">
              <a:avLst/>
            </a:prstGeom>
            <a:solidFill>
              <a:srgbClr val="1F497D">
                <a:lumMod val="40000"/>
                <a:lumOff val="60000"/>
              </a:srgb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ounded Rectangle 100"/>
            <p:cNvSpPr/>
            <p:nvPr/>
          </p:nvSpPr>
          <p:spPr>
            <a:xfrm>
              <a:off x="1858063" y="3819091"/>
              <a:ext cx="280554" cy="514349"/>
            </a:xfrm>
            <a:prstGeom prst="round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38" name="Rounded Rectangle 101"/>
            <p:cNvSpPr/>
            <p:nvPr/>
          </p:nvSpPr>
          <p:spPr>
            <a:xfrm>
              <a:off x="3333585" y="3819091"/>
              <a:ext cx="280554" cy="514349"/>
            </a:xfrm>
            <a:prstGeom prst="round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39" name="Rounded Rectangle 105"/>
            <p:cNvSpPr/>
            <p:nvPr/>
          </p:nvSpPr>
          <p:spPr>
            <a:xfrm>
              <a:off x="2182260" y="3819091"/>
              <a:ext cx="280554" cy="514349"/>
            </a:xfrm>
            <a:prstGeom prst="round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0" name="Rounded Rectangle 106"/>
            <p:cNvSpPr/>
            <p:nvPr/>
          </p:nvSpPr>
          <p:spPr>
            <a:xfrm>
              <a:off x="2502300" y="3819091"/>
              <a:ext cx="280554" cy="514349"/>
            </a:xfrm>
            <a:prstGeom prst="round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1" name="Down Arrow Callout 7"/>
            <p:cNvSpPr/>
            <p:nvPr/>
          </p:nvSpPr>
          <p:spPr>
            <a:xfrm>
              <a:off x="1837268" y="4441149"/>
              <a:ext cx="1778000" cy="496455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56473"/>
              </a:avLst>
            </a:prstGeom>
            <a:solidFill>
              <a:srgbClr val="4BACC6">
                <a:lumMod val="60000"/>
                <a:lumOff val="40000"/>
              </a:srgb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Select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10446" y="2016607"/>
              <a:ext cx="1446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Pending Warps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82029" y="3473647"/>
              <a:ext cx="12875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Active Warps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59994" y="5006876"/>
              <a:ext cx="2932545" cy="461819"/>
            </a:xfrm>
            <a:prstGeom prst="rect">
              <a:avLst/>
            </a:prstGeom>
            <a:solidFill>
              <a:srgbClr val="EEECE1">
                <a:lumMod val="75000"/>
              </a:srgbClr>
            </a:solidFill>
            <a:ln w="25400" cap="flat" cmpd="sng" algn="ctr">
              <a:solidFill>
                <a:srgbClr val="385D8A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Execution Units</a:t>
              </a:r>
            </a:p>
          </p:txBody>
        </p:sp>
        <p:sp>
          <p:nvSpPr>
            <p:cNvPr id="45" name="Rounded Rectangle 121"/>
            <p:cNvSpPr/>
            <p:nvPr/>
          </p:nvSpPr>
          <p:spPr>
            <a:xfrm>
              <a:off x="3177004" y="2353272"/>
              <a:ext cx="280554" cy="514349"/>
            </a:xfrm>
            <a:prstGeom prst="round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51452" y="2362969"/>
              <a:ext cx="4638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. . .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30307" y="3831551"/>
              <a:ext cx="4638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. .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046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Greedy-then-oldest (GTO)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from a single warp until it stalls</a:t>
            </a:r>
          </a:p>
          <a:p>
            <a:endParaRPr lang="en-US" dirty="0"/>
          </a:p>
          <a:p>
            <a:r>
              <a:rPr lang="en-US" dirty="0"/>
              <a:t>Then pick the oldest warp </a:t>
            </a:r>
            <a:br>
              <a:rPr lang="en-US" dirty="0"/>
            </a:br>
            <a:r>
              <a:rPr lang="en-US" dirty="0"/>
              <a:t>(time warp assigned to core)</a:t>
            </a:r>
          </a:p>
          <a:p>
            <a:endParaRPr lang="en-US" dirty="0"/>
          </a:p>
          <a:p>
            <a:r>
              <a:rPr lang="en-US" dirty="0"/>
              <a:t>Goal: Improve cache locality for </a:t>
            </a:r>
            <a:br>
              <a:rPr lang="en-US" dirty="0"/>
            </a:br>
            <a:r>
              <a:rPr lang="en-US" dirty="0"/>
              <a:t>greedy warp</a:t>
            </a:r>
          </a:p>
        </p:txBody>
      </p:sp>
      <p:sp>
        <p:nvSpPr>
          <p:cNvPr id="4" name="Rounded Rectangle 81"/>
          <p:cNvSpPr/>
          <p:nvPr/>
        </p:nvSpPr>
        <p:spPr>
          <a:xfrm>
            <a:off x="7577090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ounded Rectangle 82"/>
          <p:cNvSpPr/>
          <p:nvPr/>
        </p:nvSpPr>
        <p:spPr>
          <a:xfrm>
            <a:off x="7319832" y="2116475"/>
            <a:ext cx="3448050" cy="3606800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83"/>
          <p:cNvSpPr/>
          <p:nvPr/>
        </p:nvSpPr>
        <p:spPr>
          <a:xfrm>
            <a:off x="7895744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84"/>
          <p:cNvSpPr/>
          <p:nvPr/>
        </p:nvSpPr>
        <p:spPr>
          <a:xfrm>
            <a:off x="8214399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W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le 85"/>
          <p:cNvSpPr/>
          <p:nvPr/>
        </p:nvSpPr>
        <p:spPr>
          <a:xfrm>
            <a:off x="8533053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ounded Rectangle 86"/>
          <p:cNvSpPr/>
          <p:nvPr/>
        </p:nvSpPr>
        <p:spPr>
          <a:xfrm>
            <a:off x="10227930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ounded Rectangle 93"/>
          <p:cNvSpPr/>
          <p:nvPr/>
        </p:nvSpPr>
        <p:spPr>
          <a:xfrm>
            <a:off x="8857250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ounded Rectangle 94"/>
          <p:cNvSpPr/>
          <p:nvPr/>
        </p:nvSpPr>
        <p:spPr>
          <a:xfrm>
            <a:off x="9177290" y="3082596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Down Arrow Callout 7"/>
          <p:cNvSpPr/>
          <p:nvPr/>
        </p:nvSpPr>
        <p:spPr>
          <a:xfrm>
            <a:off x="7577091" y="3817617"/>
            <a:ext cx="280554" cy="49645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6473"/>
            </a:avLst>
          </a:prstGeom>
          <a:solidFill>
            <a:srgbClr val="4BACC6">
              <a:lumMod val="60000"/>
              <a:lumOff val="40000"/>
            </a:srgb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wrap="none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29851" y="2748702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All Warps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79399" y="4440970"/>
            <a:ext cx="2932545" cy="461819"/>
          </a:xfrm>
          <a:prstGeom prst="rect">
            <a:avLst/>
          </a:prstGeom>
          <a:solidFill>
            <a:srgbClr val="EEECE1">
              <a:lumMod val="75000"/>
            </a:srgb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Execution Units</a:t>
            </a:r>
          </a:p>
        </p:txBody>
      </p:sp>
      <p:sp>
        <p:nvSpPr>
          <p:cNvPr id="15" name="Rounded Rectangle 121"/>
          <p:cNvSpPr/>
          <p:nvPr/>
        </p:nvSpPr>
        <p:spPr>
          <a:xfrm>
            <a:off x="9496409" y="3085367"/>
            <a:ext cx="280554" cy="514349"/>
          </a:xfrm>
          <a:prstGeom prst="round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W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70857" y="3095064"/>
            <a:ext cx="46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02964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100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Warp Scheduling</vt:lpstr>
      <vt:lpstr>Loose Round Robin (LRR)</vt:lpstr>
      <vt:lpstr>Two-level (TL) </vt:lpstr>
      <vt:lpstr>Greedy-then-oldest (GTO)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Warp Scheduling</dc:title>
  <dc:creator>ENGR\dwong</dc:creator>
  <cp:lastModifiedBy>ENGR\dwong</cp:lastModifiedBy>
  <cp:revision>2</cp:revision>
  <dcterms:created xsi:type="dcterms:W3CDTF">2016-11-17T15:50:22Z</dcterms:created>
  <dcterms:modified xsi:type="dcterms:W3CDTF">2016-11-17T15:55:37Z</dcterms:modified>
</cp:coreProperties>
</file>